
<file path=[Content_Types].xml><?xml version="1.0" encoding="utf-8"?>
<Types xmlns="http://schemas.openxmlformats.org/package/2006/content-types">
  <Override PartName="/ppt/tableStyles.xml" ContentType="application/vnd.openxmlformats-officedocument.presentationml.tableStyles+xml"/>
  <Override PartName="/ppt/charts/chart2.xml" ContentType="application/vnd.openxmlformats-officedocument.drawingml.chart+xml"/>
  <Override PartName="/ppt/notesSlides/notesSlide10.xml" ContentType="application/vnd.openxmlformats-officedocument.presentationml.notes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0.xml" ContentType="application/vnd.openxmlformats-officedocument.presentationml.slide+xml"/>
  <Override PartName="/ppt/slides/slide15.xml" ContentType="application/vnd.openxmlformats-officedocument.presentationml.slide+xml"/>
  <Override PartName="/ppt/slideLayouts/slideLayout21.xml" ContentType="application/vnd.openxmlformats-officedocument.presentationml.slideLayout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9.xml" ContentType="application/vnd.openxmlformats-officedocument.presentationml.slideLayout+xml"/>
  <Override PartName="/ppt/slides/slide10.xml" ContentType="application/vnd.openxmlformats-officedocument.presentationml.slide+xml"/>
  <Override PartName="/ppt/notesSlides/notesSlide4.xml" ContentType="application/vnd.openxmlformats-officedocument.presentationml.notesSlide+xml"/>
  <Override PartName="/ppt/comments/comment2.xml" ContentType="application/vnd.openxmlformats-officedocument.presentationml.comments+xml"/>
  <Override PartName="/ppt/slides/slide27.xml" ContentType="application/vnd.openxmlformats-officedocument.presentationml.slide+xml"/>
  <Override PartName="/ppt/theme/theme1.xml" ContentType="application/vnd.openxmlformats-officedocument.theme+xml"/>
  <Default Extension="wmf" ContentType="image/x-wmf"/>
  <Override PartName="/ppt/slideLayouts/slideLayout14.xml" ContentType="application/vnd.openxmlformats-officedocument.presentationml.slideLayout+xml"/>
  <Default Extension="rels" ContentType="application/vnd.openxmlformats-package.relationships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22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17.xml" ContentType="application/vnd.openxmlformats-officedocument.presentationml.slide+xml"/>
  <Override PartName="/ppt/commentAuthors.xml" ContentType="application/vnd.openxmlformats-officedocument.presentationml.commentAuthors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12.xml" ContentType="application/vnd.openxmlformats-officedocument.presentationml.slide+xml"/>
  <Override PartName="/ppt/slides/slide31.xml" ContentType="application/vnd.openxmlformats-officedocument.presentationml.slide+xml"/>
  <Override PartName="/ppt/drawings/drawing1.xml" ContentType="application/vnd.openxmlformats-officedocument.drawingml.chartshapes+xml"/>
  <Override PartName="/ppt/slides/slide29.xml" ContentType="application/vnd.openxmlformats-officedocument.presentationml.slide+xml"/>
  <Override PartName="/ppt/notesSlides/notesSlide1.xml" ContentType="application/vnd.openxmlformats-officedocument.presentationml.notesSlide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s/slide9.xml" ContentType="application/vnd.openxmlformats-officedocument.presentationml.slide+xml"/>
  <Override PartName="/ppt/notesSlides/notesSlide1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s/slide2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9.xml" ContentType="application/vnd.openxmlformats-officedocument.presentationml.slide+xml"/>
  <Override PartName="/ppt/charts/chart1.xml" ContentType="application/vnd.openxmlformats-officedocument.drawingml.char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3.xml" ContentType="application/vnd.openxmlformats-officedocument.presentationml.slide+xml"/>
  <Override PartName="/docProps/core.xml" ContentType="application/vnd.openxmlformats-package.core-properties+xml"/>
  <Override PartName="/ppt/slideLayouts/slideLayout20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18.xml" ContentType="application/vnd.openxmlformats-officedocument.presentationml.slideLayout+xml"/>
  <Override PartName="/ppt/comments/comment1.xml" ContentType="application/vnd.openxmlformats-officedocument.presentationml.comments+xml"/>
  <Override PartName="/ppt/slides/slide26.xml" ContentType="application/vnd.openxmlformats-officedocument.presentationml.slide+xml"/>
  <Override PartName="/ppt/slideLayouts/slideLayout13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charts/chart3.xml" ContentType="application/vnd.openxmlformats-officedocument.drawingml.chart+xml"/>
  <Override PartName="/ppt/slides/slide6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1.xml" ContentType="application/vnd.openxmlformats-officedocument.presentationml.slide+xml"/>
  <Override PartName="/ppt/slides/slide16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2.xml" ContentType="application/vnd.openxmlformats-officedocument.presentationml.slideLayout+xml"/>
  <Default Extension="bin" ContentType="application/vnd.openxmlformats-officedocument.presentationml.printerSettings"/>
  <Override PartName="/ppt/slideMasters/slideMaster2.xml" ContentType="application/vnd.openxmlformats-officedocument.presentationml.slideMaster+xml"/>
  <Override PartName="/ppt/notesSlides/notesSlide5.xml" ContentType="application/vnd.openxmlformats-officedocument.presentationml.notesSlide+xml"/>
  <Override PartName="/ppt/slides/slide11.xml" ContentType="application/vnd.openxmlformats-officedocument.presentationml.slide+xml"/>
  <Override PartName="/ppt/slides/slide30.xml" ContentType="application/vnd.openxmlformats-officedocument.presentationml.slide+xml"/>
  <Override PartName="/ppt/slides/slide28.xml" ContentType="application/vnd.openxmlformats-officedocument.presentationml.slid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15.xml" ContentType="application/vnd.openxmlformats-officedocument.presentationml.slideLayout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23.xml" ContentType="application/vnd.openxmlformats-officedocument.presentationml.slide+xml"/>
  <Override PartName="/ppt/notesSlides/notesSlide9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s/slide18.xml" ContentType="application/vnd.openxmlformats-officedocument.presentationml.slide+xml"/>
  <Override PartName="/ppt/slides/slide3.xml" ContentType="application/vnd.openxmlformats-officedocument.presentationml.slide+xml"/>
  <Default Extension="png" ContentType="image/png"/>
  <Override PartName="/ppt/slideLayouts/slideLayout3.xml" ContentType="application/vnd.openxmlformats-officedocument.presentationml.slideLayout+xml"/>
  <Override PartName="/ppt/notesSlides/notesSlide7.xml" ContentType="application/vnd.openxmlformats-officedocument.presentationml.notesSlide+xml"/>
  <Override PartName="/ppt/slides/slide13.xml" ContentType="application/vnd.openxmlformats-officedocument.presentationml.slide+xml"/>
  <Override PartName="/ppt/slides/slide32.xml" ContentType="application/vnd.openxmlformats-officedocument.presentationml.slide+xml"/>
  <Override PartName="/ppt/notesSlides/notesSlide2.xml" ContentType="application/vnd.openxmlformats-officedocument.presentationml.notesSlide+xml"/>
  <Override PartName="/ppt/theme/theme4.xml" ContentType="application/vnd.openxmlformats-officedocument.theme+xml"/>
  <Default Extension="xlsx" ContentType="application/vnd.openxmlformats-officedocument.spreadsheetml.sheet"/>
  <Override PartName="/ppt/slideLayouts/slideLayout17.xml" ContentType="application/vnd.openxmlformats-officedocument.presentationml.slideLayout+xml"/>
  <Override PartName="/docProps/app.xml" ContentType="application/vnd.openxmlformats-officedocument.extended-properties+xml"/>
  <Override PartName="/ppt/notesSlides/notesSlide12.xml" ContentType="application/vnd.openxmlformats-officedocument.presentationml.notesSlide+xml"/>
  <Override PartName="/ppt/slides/slide25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>
  <p:sldMasterIdLst>
    <p:sldMasterId id="2147483674" r:id="rId1"/>
    <p:sldMasterId id="2147483676" r:id="rId2"/>
  </p:sldMasterIdLst>
  <p:notesMasterIdLst>
    <p:notesMasterId r:id="rId36"/>
  </p:notesMasterIdLst>
  <p:handoutMasterIdLst>
    <p:handoutMasterId r:id="rId37"/>
  </p:handoutMasterIdLst>
  <p:sldIdLst>
    <p:sldId id="256" r:id="rId3"/>
    <p:sldId id="311" r:id="rId4"/>
    <p:sldId id="315" r:id="rId5"/>
    <p:sldId id="314" r:id="rId6"/>
    <p:sldId id="321" r:id="rId7"/>
    <p:sldId id="316" r:id="rId8"/>
    <p:sldId id="287" r:id="rId9"/>
    <p:sldId id="302" r:id="rId10"/>
    <p:sldId id="305" r:id="rId11"/>
    <p:sldId id="307" r:id="rId12"/>
    <p:sldId id="303" r:id="rId13"/>
    <p:sldId id="304" r:id="rId14"/>
    <p:sldId id="322" r:id="rId15"/>
    <p:sldId id="312" r:id="rId16"/>
    <p:sldId id="313" r:id="rId17"/>
    <p:sldId id="288" r:id="rId18"/>
    <p:sldId id="273" r:id="rId19"/>
    <p:sldId id="268" r:id="rId20"/>
    <p:sldId id="272" r:id="rId21"/>
    <p:sldId id="300" r:id="rId22"/>
    <p:sldId id="319" r:id="rId23"/>
    <p:sldId id="296" r:id="rId24"/>
    <p:sldId id="291" r:id="rId25"/>
    <p:sldId id="310" r:id="rId26"/>
    <p:sldId id="263" r:id="rId27"/>
    <p:sldId id="278" r:id="rId28"/>
    <p:sldId id="277" r:id="rId29"/>
    <p:sldId id="259" r:id="rId30"/>
    <p:sldId id="285" r:id="rId31"/>
    <p:sldId id="283" r:id="rId32"/>
    <p:sldId id="317" r:id="rId33"/>
    <p:sldId id="298" r:id="rId34"/>
    <p:sldId id="320" r:id="rId3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Derek Hower" initials="DRH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webPr allowPng="1" encoding="windows-1252"/>
  <p:prnPr prnWhat="handouts4" frameSlides="1"/>
  <p:clrMru>
    <a:srgbClr val="00642D"/>
    <a:srgbClr val="437556"/>
    <a:srgbClr val="78F4B9"/>
    <a:srgbClr val="10DE7C"/>
    <a:srgbClr val="FF6D6D"/>
    <a:srgbClr val="DF0F0F"/>
    <a:srgbClr val="3399FF"/>
    <a:srgbClr val="CCFF66"/>
    <a:srgbClr val="FF0000"/>
    <a:srgbClr val="B1900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2469" autoAdjust="0"/>
  </p:normalViewPr>
  <p:slideViewPr>
    <p:cSldViewPr>
      <p:cViewPr>
        <p:scale>
          <a:sx n="73" d="100"/>
          <a:sy n="73" d="100"/>
        </p:scale>
        <p:origin x="-1904" y="-10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8" Type="http://schemas.openxmlformats.org/officeDocument/2006/relationships/printerSettings" Target="printerSettings/printerSettings1.bin"/><Relationship Id="rId39" Type="http://schemas.openxmlformats.org/officeDocument/2006/relationships/commentAuthors" Target="commentAuthors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19" Type="http://schemas.openxmlformats.org/officeDocument/2006/relationships/slide" Target="slides/slide17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8" Type="http://schemas.openxmlformats.org/officeDocument/2006/relationships/slide" Target="slides/slide16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notesMaster" Target="notesMasters/notesMaster1.xml"/><Relationship Id="rId37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Relationship Id="rId2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0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Pt>
            <c:idx val="4"/>
            <c:spPr>
              <a:solidFill>
                <a:srgbClr val="FF0000"/>
              </a:solidFill>
            </c:spPr>
          </c:dPt>
          <c:dLbls>
            <c:delete val="1"/>
          </c:dLbls>
          <c:cat>
            <c:strRef>
              <c:f>Sheet1!$A$2:$A$6</c:f>
              <c:strCache>
                <c:ptCount val="5"/>
                <c:pt idx="0">
                  <c:v>Apache</c:v>
                </c:pt>
                <c:pt idx="1">
                  <c:v>JBB</c:v>
                </c:pt>
                <c:pt idx="2">
                  <c:v>OLTP</c:v>
                </c:pt>
                <c:pt idx="3">
                  <c:v>Zeus</c:v>
                </c:pt>
                <c:pt idx="4">
                  <c:v>Avg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4.957968</c:v>
                </c:pt>
                <c:pt idx="1">
                  <c:v>2.903552</c:v>
                </c:pt>
                <c:pt idx="2">
                  <c:v>3.269216</c:v>
                </c:pt>
                <c:pt idx="3">
                  <c:v>4.533488</c:v>
                </c:pt>
                <c:pt idx="4">
                  <c:v>3.728720000000005</c:v>
                </c:pt>
              </c:numCache>
            </c:numRef>
          </c:val>
        </c:ser>
        <c:dLbls>
          <c:showVal val="1"/>
        </c:dLbls>
        <c:gapWidth val="63"/>
        <c:axId val="460722872"/>
        <c:axId val="460725928"/>
      </c:barChart>
      <c:catAx>
        <c:axId val="460722872"/>
        <c:scaling>
          <c:orientation val="minMax"/>
        </c:scaling>
        <c:axPos val="b"/>
        <c:majorTickMark val="none"/>
        <c:tickLblPos val="nextTo"/>
        <c:crossAx val="460725928"/>
        <c:crosses val="autoZero"/>
        <c:auto val="1"/>
        <c:lblAlgn val="ctr"/>
        <c:lblOffset val="100"/>
      </c:catAx>
      <c:valAx>
        <c:axId val="46072592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Bytes/Kilo-instr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46072287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6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Rerun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Sheet1!$A$2:$A$5</c:f>
              <c:strCache>
                <c:ptCount val="4"/>
                <c:pt idx="0">
                  <c:v>2p</c:v>
                </c:pt>
                <c:pt idx="1">
                  <c:v>4p</c:v>
                </c:pt>
                <c:pt idx="2">
                  <c:v>8p</c:v>
                </c:pt>
                <c:pt idx="3">
                  <c:v>16p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1.896</c:v>
                </c:pt>
                <c:pt idx="1">
                  <c:v>3.576</c:v>
                </c:pt>
                <c:pt idx="2">
                  <c:v>4.119999999999997</c:v>
                </c:pt>
                <c:pt idx="3">
                  <c:v>3.728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FDR-2</c:v>
                </c:pt>
              </c:strCache>
            </c:strRef>
          </c:tx>
          <c:spPr>
            <a:solidFill>
              <a:srgbClr val="7030A0"/>
            </a:solidFill>
          </c:spPr>
          <c:cat>
            <c:strRef>
              <c:f>Sheet1!$A$2:$A$5</c:f>
              <c:strCache>
                <c:ptCount val="4"/>
                <c:pt idx="0">
                  <c:v>2p</c:v>
                </c:pt>
                <c:pt idx="1">
                  <c:v>4p</c:v>
                </c:pt>
                <c:pt idx="2">
                  <c:v>8p</c:v>
                </c:pt>
                <c:pt idx="3">
                  <c:v>16p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1.7177</c:v>
                </c:pt>
                <c:pt idx="1">
                  <c:v>3.47</c:v>
                </c:pt>
                <c:pt idx="2">
                  <c:v>4.58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Strata</c:v>
                </c:pt>
              </c:strCache>
            </c:strRef>
          </c:tx>
          <c:spPr>
            <a:solidFill>
              <a:schemeClr val="accent1">
                <a:lumMod val="25000"/>
              </a:schemeClr>
            </a:solidFill>
          </c:spPr>
          <c:cat>
            <c:strRef>
              <c:f>Sheet1!$A$2:$A$5</c:f>
              <c:strCache>
                <c:ptCount val="4"/>
                <c:pt idx="0">
                  <c:v>2p</c:v>
                </c:pt>
                <c:pt idx="1">
                  <c:v>4p</c:v>
                </c:pt>
                <c:pt idx="2">
                  <c:v>8p</c:v>
                </c:pt>
                <c:pt idx="3">
                  <c:v>16p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6.96</c:v>
                </c:pt>
                <c:pt idx="1">
                  <c:v>25.24</c:v>
                </c:pt>
                <c:pt idx="2">
                  <c:v>58.0</c:v>
                </c:pt>
                <c:pt idx="3">
                  <c:v>108.48</c:v>
                </c:pt>
              </c:numCache>
            </c:numRef>
          </c:val>
        </c:ser>
        <c:gapWidth val="67"/>
        <c:axId val="460909976"/>
        <c:axId val="460913032"/>
      </c:barChart>
      <c:catAx>
        <c:axId val="460909976"/>
        <c:scaling>
          <c:orientation val="minMax"/>
        </c:scaling>
        <c:axPos val="b"/>
        <c:tickLblPos val="nextTo"/>
        <c:crossAx val="460913032"/>
        <c:crosses val="autoZero"/>
        <c:auto val="1"/>
        <c:lblAlgn val="ctr"/>
        <c:lblOffset val="100"/>
      </c:catAx>
      <c:valAx>
        <c:axId val="460913032"/>
        <c:scaling>
          <c:orientation val="minMax"/>
          <c:max val="30.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Bytes/Kilo-</a:t>
                </a:r>
                <a:r>
                  <a:rPr lang="en-US" dirty="0" err="1" smtClean="0"/>
                  <a:t>instr</a:t>
                </a:r>
                <a:endParaRPr lang="en-US" dirty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460909976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8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scatterChart>
        <c:scatterStyle val="smoothMarker"/>
        <c:ser>
          <c:idx val="0"/>
          <c:order val="0"/>
          <c:tx>
            <c:strRef>
              <c:f>Sheet1!$B$1</c:f>
              <c:strCache>
                <c:ptCount val="1"/>
                <c:pt idx="0">
                  <c:v>FDR-2</c:v>
                </c:pt>
              </c:strCache>
            </c:strRef>
          </c:tx>
          <c:spPr>
            <a:ln w="31750"/>
          </c:spPr>
          <c:marker>
            <c:symbol val="triangle"/>
            <c:size val="11"/>
            <c:spPr>
              <a:solidFill>
                <a:srgbClr val="7030A0"/>
              </a:solidFill>
            </c:spPr>
          </c:marker>
          <c:xVal>
            <c:numRef>
              <c:f>Sheet1!$A$2:$A$15</c:f>
              <c:numCache>
                <c:formatCode>General</c:formatCode>
                <c:ptCount val="14"/>
                <c:pt idx="0">
                  <c:v>4.0</c:v>
                </c:pt>
                <c:pt idx="1">
                  <c:v>8.0</c:v>
                </c:pt>
                <c:pt idx="2">
                  <c:v>16.0</c:v>
                </c:pt>
                <c:pt idx="3">
                  <c:v>24.0</c:v>
                </c:pt>
                <c:pt idx="4">
                  <c:v>32.0</c:v>
                </c:pt>
                <c:pt idx="5">
                  <c:v>48.0</c:v>
                </c:pt>
                <c:pt idx="6">
                  <c:v>64.0</c:v>
                </c:pt>
                <c:pt idx="7">
                  <c:v>72.0</c:v>
                </c:pt>
                <c:pt idx="8">
                  <c:v>96.0</c:v>
                </c:pt>
                <c:pt idx="9">
                  <c:v>128.0</c:v>
                </c:pt>
                <c:pt idx="10">
                  <c:v>144.0</c:v>
                </c:pt>
                <c:pt idx="11">
                  <c:v>172.0</c:v>
                </c:pt>
                <c:pt idx="12">
                  <c:v>200.0</c:v>
                </c:pt>
                <c:pt idx="13">
                  <c:v>256.0</c:v>
                </c:pt>
              </c:numCache>
            </c:numRef>
          </c:xVal>
          <c:yVal>
            <c:numRef>
              <c:f>Sheet1!$B$2:$B$15</c:f>
              <c:numCache>
                <c:formatCode>General</c:formatCode>
                <c:ptCount val="14"/>
                <c:pt idx="0">
                  <c:v>96.15600000000001</c:v>
                </c:pt>
                <c:pt idx="1">
                  <c:v>192.5</c:v>
                </c:pt>
                <c:pt idx="2">
                  <c:v>386.0</c:v>
                </c:pt>
                <c:pt idx="3">
                  <c:v>580.5</c:v>
                </c:pt>
                <c:pt idx="4">
                  <c:v>776.0</c:v>
                </c:pt>
                <c:pt idx="5">
                  <c:v>1170.0</c:v>
                </c:pt>
                <c:pt idx="6">
                  <c:v>1568.0</c:v>
                </c:pt>
                <c:pt idx="7">
                  <c:v>1768.0</c:v>
                </c:pt>
                <c:pt idx="8">
                  <c:v>2376.0</c:v>
                </c:pt>
                <c:pt idx="9">
                  <c:v>3200.0</c:v>
                </c:pt>
                <c:pt idx="10">
                  <c:v>3618.0</c:v>
                </c:pt>
                <c:pt idx="11">
                  <c:v>4359.0</c:v>
                </c:pt>
                <c:pt idx="12">
                  <c:v>5112.0</c:v>
                </c:pt>
                <c:pt idx="13">
                  <c:v>6656.0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Strata</c:v>
                </c:pt>
              </c:strCache>
            </c:strRef>
          </c:tx>
          <c:spPr>
            <a:ln w="38100">
              <a:prstDash val="sysDash"/>
            </a:ln>
          </c:spPr>
          <c:marker>
            <c:symbol val="star"/>
            <c:size val="11"/>
          </c:marker>
          <c:xVal>
            <c:numRef>
              <c:f>Sheet1!$A$2:$A$15</c:f>
              <c:numCache>
                <c:formatCode>General</c:formatCode>
                <c:ptCount val="14"/>
                <c:pt idx="0">
                  <c:v>4.0</c:v>
                </c:pt>
                <c:pt idx="1">
                  <c:v>8.0</c:v>
                </c:pt>
                <c:pt idx="2">
                  <c:v>16.0</c:v>
                </c:pt>
                <c:pt idx="3">
                  <c:v>24.0</c:v>
                </c:pt>
                <c:pt idx="4">
                  <c:v>32.0</c:v>
                </c:pt>
                <c:pt idx="5">
                  <c:v>48.0</c:v>
                </c:pt>
                <c:pt idx="6">
                  <c:v>64.0</c:v>
                </c:pt>
                <c:pt idx="7">
                  <c:v>72.0</c:v>
                </c:pt>
                <c:pt idx="8">
                  <c:v>96.0</c:v>
                </c:pt>
                <c:pt idx="9">
                  <c:v>128.0</c:v>
                </c:pt>
                <c:pt idx="10">
                  <c:v>144.0</c:v>
                </c:pt>
                <c:pt idx="11">
                  <c:v>172.0</c:v>
                </c:pt>
                <c:pt idx="12">
                  <c:v>200.0</c:v>
                </c:pt>
                <c:pt idx="13">
                  <c:v>256.0</c:v>
                </c:pt>
              </c:numCache>
            </c:numRef>
          </c:xVal>
          <c:yVal>
            <c:numRef>
              <c:f>Sheet1!$C$2:$C$15</c:f>
              <c:numCache>
                <c:formatCode>General</c:formatCode>
                <c:ptCount val="14"/>
                <c:pt idx="0">
                  <c:v>0.77</c:v>
                </c:pt>
                <c:pt idx="1">
                  <c:v>1.53</c:v>
                </c:pt>
                <c:pt idx="2">
                  <c:v>3.06</c:v>
                </c:pt>
                <c:pt idx="3">
                  <c:v>4.59</c:v>
                </c:pt>
                <c:pt idx="4">
                  <c:v>6.124999999999991</c:v>
                </c:pt>
                <c:pt idx="5">
                  <c:v>9.1875</c:v>
                </c:pt>
                <c:pt idx="6">
                  <c:v>12.25</c:v>
                </c:pt>
                <c:pt idx="7">
                  <c:v>13.78</c:v>
                </c:pt>
                <c:pt idx="8">
                  <c:v>18.375</c:v>
                </c:pt>
                <c:pt idx="9">
                  <c:v>24.5</c:v>
                </c:pt>
                <c:pt idx="10">
                  <c:v>27.56</c:v>
                </c:pt>
                <c:pt idx="11">
                  <c:v>32.92</c:v>
                </c:pt>
                <c:pt idx="12">
                  <c:v>38.28</c:v>
                </c:pt>
                <c:pt idx="13">
                  <c:v>49.0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Rerun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ymbol val="diamond"/>
            <c:size val="11"/>
            <c:spPr>
              <a:solidFill>
                <a:srgbClr val="FF0000"/>
              </a:solidFill>
            </c:spPr>
          </c:marker>
          <c:xVal>
            <c:numRef>
              <c:f>Sheet1!$A$2:$A$15</c:f>
              <c:numCache>
                <c:formatCode>General</c:formatCode>
                <c:ptCount val="14"/>
                <c:pt idx="0">
                  <c:v>4.0</c:v>
                </c:pt>
                <c:pt idx="1">
                  <c:v>8.0</c:v>
                </c:pt>
                <c:pt idx="2">
                  <c:v>16.0</c:v>
                </c:pt>
                <c:pt idx="3">
                  <c:v>24.0</c:v>
                </c:pt>
                <c:pt idx="4">
                  <c:v>32.0</c:v>
                </c:pt>
                <c:pt idx="5">
                  <c:v>48.0</c:v>
                </c:pt>
                <c:pt idx="6">
                  <c:v>64.0</c:v>
                </c:pt>
                <c:pt idx="7">
                  <c:v>72.0</c:v>
                </c:pt>
                <c:pt idx="8">
                  <c:v>96.0</c:v>
                </c:pt>
                <c:pt idx="9">
                  <c:v>128.0</c:v>
                </c:pt>
                <c:pt idx="10">
                  <c:v>144.0</c:v>
                </c:pt>
                <c:pt idx="11">
                  <c:v>172.0</c:v>
                </c:pt>
                <c:pt idx="12">
                  <c:v>200.0</c:v>
                </c:pt>
                <c:pt idx="13">
                  <c:v>256.0</c:v>
                </c:pt>
              </c:numCache>
            </c:numRef>
          </c:xVal>
          <c:yVal>
            <c:numRef>
              <c:f>Sheet1!$D$2:$D$15</c:f>
              <c:numCache>
                <c:formatCode>General</c:formatCode>
                <c:ptCount val="14"/>
                <c:pt idx="0">
                  <c:v>0.66</c:v>
                </c:pt>
                <c:pt idx="1">
                  <c:v>1.33</c:v>
                </c:pt>
                <c:pt idx="2">
                  <c:v>2.66</c:v>
                </c:pt>
                <c:pt idx="3">
                  <c:v>3.98</c:v>
                </c:pt>
                <c:pt idx="4">
                  <c:v>5.31</c:v>
                </c:pt>
                <c:pt idx="5">
                  <c:v>7.97</c:v>
                </c:pt>
                <c:pt idx="6">
                  <c:v>10.63</c:v>
                </c:pt>
                <c:pt idx="7">
                  <c:v>11.95</c:v>
                </c:pt>
                <c:pt idx="8">
                  <c:v>15.9375</c:v>
                </c:pt>
                <c:pt idx="9">
                  <c:v>21.25</c:v>
                </c:pt>
                <c:pt idx="10">
                  <c:v>23.91</c:v>
                </c:pt>
                <c:pt idx="11">
                  <c:v>28.55</c:v>
                </c:pt>
                <c:pt idx="12">
                  <c:v>33.2</c:v>
                </c:pt>
                <c:pt idx="13">
                  <c:v>42.5</c:v>
                </c:pt>
              </c:numCache>
            </c:numRef>
          </c:yVal>
          <c:smooth val="1"/>
        </c:ser>
        <c:axId val="460942344"/>
        <c:axId val="460949800"/>
      </c:scatterChart>
      <c:valAx>
        <c:axId val="460942344"/>
        <c:scaling>
          <c:orientation val="minMax"/>
          <c:max val="64.0"/>
          <c:min val="0.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# cores</a:t>
                </a:r>
                <a:endParaRPr lang="en-US" dirty="0"/>
              </a:p>
            </c:rich>
          </c:tx>
          <c:layout/>
        </c:title>
        <c:numFmt formatCode="General" sourceLinked="1"/>
        <c:tickLblPos val="nextTo"/>
        <c:crossAx val="460949800"/>
        <c:crosses val="autoZero"/>
        <c:crossBetween val="midCat"/>
      </c:valAx>
      <c:valAx>
        <c:axId val="460949800"/>
        <c:scaling>
          <c:orientation val="minMax"/>
          <c:max val="1000.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err="1" smtClean="0"/>
                  <a:t>KBytes</a:t>
                </a:r>
                <a:endParaRPr lang="en-US" dirty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460942344"/>
        <c:crosses val="autoZero"/>
        <c:crossBetween val="midCat"/>
        <c:majorUnit val="200.0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 authorId="0" dt="2008-05-14T17:41:16.566" idx="2">
    <p:pos x="4310" y="2036"/>
    <p:text>A result of indepence recording.Unlike some other race recorders, Rerun can reduce dependencies without any additional processing</p:text>
  </p:cm>
</p:cmLst>
</file>

<file path=ppt/comments/comment2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 authorId="0" dt="2008-05-13T11:45:42.846" idx="1">
    <p:pos x="3927" y="3282"/>
    <p:text>potential system configuration...others possible e.g. FDR</p:text>
  </p:cm>
</p:cmLst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0.55556</cdr:x>
      <cdr:y>0.02113</cdr:y>
    </cdr:from>
    <cdr:to>
      <cdr:x>0.74603</cdr:x>
      <cdr:y>0.27465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67000" y="762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7EED8C-F5B5-4863-BF42-739CE105F510}" type="datetimeFigureOut">
              <a:rPr lang="en-US" smtClean="0"/>
              <a:pPr/>
              <a:t>6/24/08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15C9F3-3C39-4A36-8C1B-4BB4303CDF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5C0CADF-E18E-41BB-81B3-8FBF8738887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Thank</a:t>
            </a:r>
            <a:r>
              <a:rPr lang="en-US" baseline="0" dirty="0" smtClean="0"/>
              <a:t> you.  In this talk, I will address a fundamental problem with modern computer systems, namely that they are incredibly complex to design and manage.  The advent of the </a:t>
            </a:r>
            <a:r>
              <a:rPr lang="en-US" baseline="0" dirty="0" err="1" smtClean="0"/>
              <a:t>multicore</a:t>
            </a:r>
            <a:r>
              <a:rPr lang="en-US" baseline="0" dirty="0" smtClean="0"/>
              <a:t> era is only making that problem worse due to complexities that arise in multithreaded programming.  To overcome this, I believe we should ask ourselves the question: what technologies can help?  SOFTWARE IS COMPLEX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0CADF-E18E-41BB-81B3-8FBF8738887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Episodes are long enough to compress the log, and small filters are sufficient to allow for </a:t>
            </a:r>
            <a:r>
              <a:rPr lang="en-US" smtClean="0"/>
              <a:t>long episodes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0CADF-E18E-41BB-81B3-8FBF87388877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Talk briefly</a:t>
            </a:r>
            <a:r>
              <a:rPr lang="en-US" baseline="0" dirty="0" smtClean="0"/>
              <a:t> about uses of deterministic replay.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0CADF-E18E-41BB-81B3-8FBF87388877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0CADF-E18E-41BB-81B3-8FBF87388877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Big Picture:</a:t>
            </a:r>
            <a:r>
              <a:rPr lang="en-US" baseline="0" dirty="0" smtClean="0"/>
              <a:t> Industry feedback said hardware state needed reduced…we did so without sacrificing log performance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0CADF-E18E-41BB-81B3-8FBF8738887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0CADF-E18E-41BB-81B3-8FBF8738887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FDR remembers</a:t>
            </a:r>
            <a:r>
              <a:rPr lang="en-US" baseline="0" dirty="0" smtClean="0"/>
              <a:t> individual races and then performs an explicit analysis to determine which ones are implied through transitivity and can be ignored</a:t>
            </a:r>
          </a:p>
          <a:p>
            <a:r>
              <a:rPr lang="en-US" baseline="0" dirty="0" smtClean="0"/>
              <a:t>Strata reduces the hardware requirement of FDR by logging global sections of race-free code.  However, as our results later will show, because they store a global log entry, the log size may grow quickly as the number of cores increase.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0CADF-E18E-41BB-81B3-8FBF8738887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</a:t>
            </a:r>
            <a:r>
              <a:rPr lang="en-US" baseline="0" dirty="0" smtClean="0"/>
              <a:t> speculation/rollback support needed.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0CADF-E18E-41BB-81B3-8FBF8738887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Event</a:t>
            </a:r>
            <a:r>
              <a:rPr lang="en-US" baseline="0" dirty="0" smtClean="0"/>
              <a:t> with lower timestamp occurs causally before an event with a higher timestamp</a:t>
            </a:r>
          </a:p>
          <a:p>
            <a:r>
              <a:rPr lang="en-US" baseline="0" dirty="0" smtClean="0"/>
              <a:t>-References don’t need to be replayed in the same order…just races!   Replaying in timestamp order preserves race ordering!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0CADF-E18E-41BB-81B3-8FBF8738887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</a:t>
            </a:r>
            <a:r>
              <a:rPr lang="en-US" baseline="0" dirty="0" smtClean="0"/>
              <a:t> use filters to detect when races occur…when two accesses are to the same address and at least one is a write</a:t>
            </a:r>
            <a:endParaRPr lang="en-US" dirty="0" smtClean="0"/>
          </a:p>
          <a:p>
            <a:r>
              <a:rPr lang="en-US" dirty="0" smtClean="0"/>
              <a:t>Directory protocol!!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0CADF-E18E-41BB-81B3-8FBF8738887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Logging efficiency</a:t>
            </a:r>
            <a:r>
              <a:rPr lang="en-US" baseline="0" dirty="0" smtClean="0"/>
              <a:t> of Rerun is tied into the write-back design of a private L1 cache.  More work is needed to extend Rerun into systems with a write through private cache.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0CADF-E18E-41BB-81B3-8FBF87388877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Workloads are a likely target for replay based on the usages described before.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0CADF-E18E-41BB-81B3-8FBF87388877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73C09C2-0DBC-4C53-8BC8-3C18672B0BC7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46089" name="Picture 9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152400"/>
            <a:ext cx="4364038" cy="177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6090" name="Line 10"/>
          <p:cNvSpPr>
            <a:spLocks noChangeShapeType="1"/>
          </p:cNvSpPr>
          <p:nvPr userDrawn="1"/>
        </p:nvSpPr>
        <p:spPr bwMode="auto">
          <a:xfrm>
            <a:off x="228600" y="1981200"/>
            <a:ext cx="8686800" cy="0"/>
          </a:xfrm>
          <a:prstGeom prst="line">
            <a:avLst/>
          </a:prstGeom>
          <a:noFill/>
          <a:ln w="28575">
            <a:solidFill>
              <a:srgbClr val="B19003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0A1AA0-C9A0-4B9F-8525-2B155CA591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AE637B-E82A-49A1-9B2E-D7C3BF0B3D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620000" cy="639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143000"/>
            <a:ext cx="4038600" cy="4983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4983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03CD649-6013-4C17-92CA-2BDADB635E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7474D3-A4F7-4794-90F9-365705861D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FD4C89-9852-4CFE-A736-DF2678FAC3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9F3B8D-5437-4ABF-B8D8-1D5B328C29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CD5251-B85C-42B1-95F3-09A4E554E7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D52C9F-7638-4861-BD6A-62117B76D8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7F80BC-21E6-4526-9700-55878B57D3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D38F0A-FA79-4D33-8BA7-8233F02502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FEDEE1-EA29-47C8-9E72-1CD95605E8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1DBCD6-D6DC-4CF2-9A92-B8379AC282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079900-0D6C-4B1C-8672-F031199A35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BCE468-0E67-44F9-B0A3-D37ED590F4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F9A091-048E-4367-B347-4BA490986C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662090-CF9C-4222-BC31-4966D06DA2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4983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4983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4FC0AD-D2FC-4B87-B828-6D35B1BA6C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9E78A0-A1B9-45EC-8D74-EB85CA4117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DA1861-E59C-4642-93E9-E39B5A531A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5E188B-7867-4D5F-ACA6-93A879EE93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15D0A6-76FA-4C89-B870-2601C32461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9D4C57-C2DC-49FF-BAE1-3AD0379C81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274638"/>
            <a:ext cx="7620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43000"/>
            <a:ext cx="8229600" cy="498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DEE6381-B3DF-494E-8634-E1502C774F9A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33799" name="Picture 7" descr="UW Crest for the web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57200" y="152400"/>
            <a:ext cx="573088" cy="914400"/>
          </a:xfrm>
          <a:prstGeom prst="rect">
            <a:avLst/>
          </a:prstGeom>
          <a:noFill/>
        </p:spPr>
      </p:pic>
      <p:sp>
        <p:nvSpPr>
          <p:cNvPr id="33800" name="Line 8"/>
          <p:cNvSpPr>
            <a:spLocks noChangeShapeType="1"/>
          </p:cNvSpPr>
          <p:nvPr/>
        </p:nvSpPr>
        <p:spPr bwMode="auto">
          <a:xfrm>
            <a:off x="1066800" y="990600"/>
            <a:ext cx="7620000" cy="0"/>
          </a:xfrm>
          <a:prstGeom prst="line">
            <a:avLst/>
          </a:prstGeom>
          <a:noFill/>
          <a:ln w="28575">
            <a:solidFill>
              <a:srgbClr val="B19003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9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rbel" pitchFamily="34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rbel" pitchFamily="34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rbel" pitchFamily="34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rbel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rbel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rbel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rbel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rbel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921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64C4039-9269-4C55-AF5F-FA8844E0BCE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omments" Target="../comments/commen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comments" Target="../comments/commen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w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w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09800"/>
            <a:ext cx="7772400" cy="1752600"/>
          </a:xfrm>
        </p:spPr>
        <p:txBody>
          <a:bodyPr/>
          <a:lstStyle/>
          <a:p>
            <a:r>
              <a:rPr lang="en-US" sz="3600" b="1" dirty="0" smtClean="0"/>
              <a:t>Rerun: </a:t>
            </a:r>
            <a:r>
              <a:rPr lang="en-US" sz="3600" dirty="0" smtClean="0"/>
              <a:t>Exploiting Episodes for</a:t>
            </a:r>
            <a:br>
              <a:rPr lang="en-US" sz="3600" dirty="0" smtClean="0"/>
            </a:br>
            <a:r>
              <a:rPr lang="en-US" sz="3600" dirty="0" smtClean="0"/>
              <a:t>Lightweight Memory Race </a:t>
            </a:r>
            <a:r>
              <a:rPr lang="en-US" sz="3600" dirty="0"/>
              <a:t>Recording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3962400"/>
            <a:ext cx="6400800" cy="1066800"/>
          </a:xfrm>
        </p:spPr>
        <p:txBody>
          <a:bodyPr/>
          <a:lstStyle/>
          <a:p>
            <a:r>
              <a:rPr lang="en-US" dirty="0">
                <a:solidFill>
                  <a:schemeClr val="accent6"/>
                </a:solidFill>
              </a:rPr>
              <a:t>Derek </a:t>
            </a:r>
            <a:r>
              <a:rPr lang="en-US" dirty="0" smtClean="0">
                <a:solidFill>
                  <a:schemeClr val="accent6"/>
                </a:solidFill>
              </a:rPr>
              <a:t>R. </a:t>
            </a:r>
            <a:r>
              <a:rPr lang="en-US" dirty="0" err="1" smtClean="0">
                <a:solidFill>
                  <a:schemeClr val="accent6"/>
                </a:solidFill>
              </a:rPr>
              <a:t>Hower</a:t>
            </a:r>
            <a:r>
              <a:rPr lang="en-US" dirty="0" smtClean="0"/>
              <a:t> and Mark D. Hill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57200" y="5608637"/>
            <a:ext cx="8229600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Computer systems complex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 –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more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 so with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multicore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What technologies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 can help?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Episode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3276600"/>
          </a:xfrm>
        </p:spPr>
        <p:txBody>
          <a:bodyPr/>
          <a:lstStyle/>
          <a:p>
            <a:r>
              <a:rPr lang="en-US" sz="2400" dirty="0" smtClean="0"/>
              <a:t>Multiple races can be captured by a single episode</a:t>
            </a:r>
          </a:p>
          <a:p>
            <a:pPr lvl="1"/>
            <a:r>
              <a:rPr lang="en-US" sz="2000" dirty="0" smtClean="0"/>
              <a:t>Reduces amount of information to be logged</a:t>
            </a:r>
            <a:endParaRPr lang="en-US" sz="2400" dirty="0" smtClean="0"/>
          </a:p>
          <a:p>
            <a:r>
              <a:rPr lang="en-US" sz="2400" dirty="0" smtClean="0"/>
              <a:t>Episodes are created passively</a:t>
            </a:r>
          </a:p>
          <a:p>
            <a:pPr lvl="1"/>
            <a:r>
              <a:rPr lang="en-US" sz="2000" dirty="0" smtClean="0"/>
              <a:t>No speculation, no rollback</a:t>
            </a:r>
          </a:p>
          <a:p>
            <a:r>
              <a:rPr lang="en-US" sz="2400" dirty="0" smtClean="0"/>
              <a:t>Episodes can end early</a:t>
            </a:r>
          </a:p>
          <a:p>
            <a:pPr lvl="1"/>
            <a:r>
              <a:rPr lang="en-US" sz="2000" dirty="0" smtClean="0"/>
              <a:t>Eases implementation</a:t>
            </a:r>
          </a:p>
          <a:p>
            <a:r>
              <a:rPr lang="en-US" sz="2400" dirty="0" smtClean="0"/>
              <a:t>Episode information is thread-local</a:t>
            </a:r>
          </a:p>
          <a:p>
            <a:pPr lvl="1"/>
            <a:r>
              <a:rPr lang="en-US" sz="2000" dirty="0" smtClean="0"/>
              <a:t>Promotes scalability, avoids synchronization overheads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EDEE1-EA29-47C8-9E72-1CD95605E82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B5FD4-20FB-49C3-8DC5-4BB24CAF6896}" type="slidenum">
              <a:rPr lang="en-US"/>
              <a:pPr/>
              <a:t>11</a:t>
            </a:fld>
            <a:endParaRPr lang="en-US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Outline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</a:p>
          <a:p>
            <a:r>
              <a:rPr lang="en-US" dirty="0" smtClean="0"/>
              <a:t>Episodic Recording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Rerun Implementation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Added hardware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Extensions &amp; Limitations</a:t>
            </a:r>
          </a:p>
          <a:p>
            <a:r>
              <a:rPr lang="en-US" dirty="0" smtClean="0"/>
              <a:t>Evaluation</a:t>
            </a:r>
            <a:endParaRPr lang="en-US" dirty="0"/>
          </a:p>
          <a:p>
            <a:r>
              <a:rPr lang="en-US" dirty="0" smtClean="0"/>
              <a:t>Conclusion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1905000"/>
          </a:xfrm>
        </p:spPr>
        <p:txBody>
          <a:bodyPr/>
          <a:lstStyle/>
          <a:p>
            <a:r>
              <a:rPr lang="en-US" sz="2400" dirty="0" smtClean="0"/>
              <a:t>Rerun requirements:</a:t>
            </a:r>
          </a:p>
          <a:p>
            <a:pPr lvl="1"/>
            <a:r>
              <a:rPr lang="en-US" sz="2000" dirty="0" smtClean="0">
                <a:sym typeface="Wingdings"/>
              </a:rPr>
              <a:t>Detect races </a:t>
            </a:r>
            <a:r>
              <a:rPr lang="en-US" sz="2000" dirty="0" err="1" smtClean="0">
                <a:sym typeface="Wingdings"/>
              </a:rPr>
              <a:t></a:t>
            </a:r>
            <a:r>
              <a:rPr lang="en-US" sz="2000" dirty="0" smtClean="0">
                <a:sym typeface="Wingdings"/>
              </a:rPr>
              <a:t> track </a:t>
            </a:r>
            <a:r>
              <a:rPr lang="en-US" sz="2000" dirty="0" err="1" smtClean="0">
                <a:sym typeface="Wingdings"/>
              </a:rPr>
              <a:t>r/w</a:t>
            </a:r>
            <a:r>
              <a:rPr lang="en-US" sz="2000" dirty="0" smtClean="0">
                <a:sym typeface="Wingdings"/>
              </a:rPr>
              <a:t> sets</a:t>
            </a:r>
            <a:endParaRPr lang="en-US" sz="2000" dirty="0" smtClean="0"/>
          </a:p>
          <a:p>
            <a:pPr lvl="1"/>
            <a:r>
              <a:rPr lang="en-US" sz="2000" dirty="0" smtClean="0"/>
              <a:t>Mark episode boundaries</a:t>
            </a:r>
          </a:p>
          <a:p>
            <a:pPr lvl="1"/>
            <a:r>
              <a:rPr lang="en-US" sz="2000" dirty="0" smtClean="0"/>
              <a:t>Maintain logical time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EDEE1-EA29-47C8-9E72-1CD95605E82C}" type="slidenum">
              <a:rPr lang="en-US" smtClean="0"/>
              <a:pPr/>
              <a:t>12</a:t>
            </a:fld>
            <a:endParaRPr lang="en-US"/>
          </a:p>
        </p:txBody>
      </p:sp>
      <p:grpSp>
        <p:nvGrpSpPr>
          <p:cNvPr id="101" name="Group 100"/>
          <p:cNvGrpSpPr/>
          <p:nvPr/>
        </p:nvGrpSpPr>
        <p:grpSpPr>
          <a:xfrm>
            <a:off x="10896600" y="990600"/>
            <a:ext cx="2895600" cy="1447800"/>
            <a:chOff x="10896600" y="990600"/>
            <a:chExt cx="2895600" cy="1447800"/>
          </a:xfrm>
        </p:grpSpPr>
        <p:sp>
          <p:nvSpPr>
            <p:cNvPr id="7" name="Rounded Rectangle 6"/>
            <p:cNvSpPr/>
            <p:nvPr/>
          </p:nvSpPr>
          <p:spPr>
            <a:xfrm>
              <a:off x="10896600" y="990600"/>
              <a:ext cx="2895600" cy="14478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2496800" y="1828800"/>
              <a:ext cx="1143000" cy="1524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11049000" y="1066800"/>
              <a:ext cx="1143000" cy="5334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Data</a:t>
              </a:r>
              <a:endParaRPr lang="en-US" b="1" dirty="0"/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12496800" y="1066800"/>
              <a:ext cx="1066800" cy="4572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Tags</a:t>
              </a:r>
              <a:endParaRPr lang="en-US" b="1" dirty="0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11049000" y="1752600"/>
              <a:ext cx="1219200" cy="2286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Directory</a:t>
              </a:r>
              <a:endParaRPr lang="en-US" b="1" dirty="0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11049000" y="2133600"/>
              <a:ext cx="2590800" cy="2286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Coherence Controller</a:t>
              </a:r>
              <a:endParaRPr lang="en-US" b="1" dirty="0"/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8915400" y="5486400"/>
            <a:ext cx="2209800" cy="1752600"/>
            <a:chOff x="10744200" y="5486400"/>
            <a:chExt cx="2209800" cy="1752600"/>
          </a:xfrm>
        </p:grpSpPr>
        <p:sp>
          <p:nvSpPr>
            <p:cNvPr id="24" name="Rounded Rectangle 23"/>
            <p:cNvSpPr/>
            <p:nvPr/>
          </p:nvSpPr>
          <p:spPr>
            <a:xfrm>
              <a:off x="10744200" y="5486400"/>
              <a:ext cx="2209800" cy="175260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10896600" y="5562600"/>
              <a:ext cx="1905000" cy="5334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Coherence Controller</a:t>
              </a:r>
              <a:endParaRPr lang="en-US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10896600" y="6248400"/>
              <a:ext cx="533400" cy="6096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L1 I</a:t>
              </a:r>
              <a:endParaRPr lang="en-US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12268200" y="6248400"/>
              <a:ext cx="533400" cy="6096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L1 D</a:t>
              </a:r>
              <a:endParaRPr lang="en-US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10896600" y="6934200"/>
              <a:ext cx="1905000" cy="2286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Pipeline</a:t>
              </a:r>
              <a:endParaRPr lang="en-US" b="1" dirty="0"/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11582400" y="6324600"/>
              <a:ext cx="533400" cy="30480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1981200" y="2819400"/>
            <a:ext cx="5410200" cy="2057400"/>
            <a:chOff x="1371600" y="3048000"/>
            <a:chExt cx="5410200" cy="2057400"/>
          </a:xfrm>
        </p:grpSpPr>
        <p:sp>
          <p:nvSpPr>
            <p:cNvPr id="13" name="Rounded Rectangle 12"/>
            <p:cNvSpPr/>
            <p:nvPr/>
          </p:nvSpPr>
          <p:spPr>
            <a:xfrm>
              <a:off x="2286000" y="3048000"/>
              <a:ext cx="685800" cy="6858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L2</a:t>
              </a:r>
              <a:r>
                <a:rPr lang="en-US" dirty="0" smtClean="0"/>
                <a:t> 0</a:t>
              </a:r>
              <a:endParaRPr lang="en-US" dirty="0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3124200" y="3048000"/>
              <a:ext cx="685800" cy="6858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L2</a:t>
              </a:r>
              <a:r>
                <a:rPr lang="en-US" dirty="0" smtClean="0"/>
                <a:t> 1</a:t>
              </a:r>
              <a:endParaRPr lang="en-US" dirty="0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4390697" y="3048000"/>
              <a:ext cx="685800" cy="6858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L2</a:t>
              </a:r>
              <a:r>
                <a:rPr lang="en-US" dirty="0" smtClean="0"/>
                <a:t> 14</a:t>
              </a:r>
              <a:endParaRPr lang="en-US" dirty="0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5181600" y="3048000"/>
              <a:ext cx="685800" cy="6858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L2</a:t>
              </a:r>
              <a:r>
                <a:rPr lang="en-US" dirty="0" smtClean="0"/>
                <a:t> 15</a:t>
              </a:r>
              <a:endParaRPr lang="en-US" dirty="0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5257800" y="4495800"/>
              <a:ext cx="838200" cy="60960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Core</a:t>
              </a:r>
              <a:r>
                <a:rPr lang="en-US" dirty="0" smtClean="0"/>
                <a:t> 15</a:t>
              </a:r>
              <a:endParaRPr lang="en-US" dirty="0"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2590800" y="3962400"/>
              <a:ext cx="2895600" cy="3048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Interconnect</a:t>
              </a:r>
              <a:endParaRPr lang="en-US" b="1" dirty="0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6248400" y="3657600"/>
              <a:ext cx="533400" cy="914400"/>
            </a:xfrm>
            <a:prstGeom prst="round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US" b="1" dirty="0" smtClean="0"/>
                <a:t>DRAM</a:t>
              </a:r>
              <a:endParaRPr lang="en-US" b="1" dirty="0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1371600" y="3657600"/>
              <a:ext cx="533400" cy="914400"/>
            </a:xfrm>
            <a:prstGeom prst="round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DRAM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886200" y="3124200"/>
              <a:ext cx="42672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latin typeface="Comic Sans MS" pitchFamily="66" charset="0"/>
                </a:rPr>
                <a:t>…</a:t>
              </a:r>
              <a:endParaRPr lang="en-US" sz="2800" b="1" dirty="0">
                <a:latin typeface="Comic Sans MS" pitchFamily="66" charset="0"/>
              </a:endParaRPr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4343400" y="4495800"/>
              <a:ext cx="838200" cy="60960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Core</a:t>
              </a:r>
              <a:r>
                <a:rPr lang="en-US" dirty="0" smtClean="0"/>
                <a:t> 14</a:t>
              </a:r>
              <a:endParaRPr lang="en-US" dirty="0"/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2971800" y="4495800"/>
              <a:ext cx="838200" cy="60960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Core</a:t>
              </a:r>
              <a:r>
                <a:rPr lang="en-US" dirty="0" smtClean="0"/>
                <a:t> 1</a:t>
              </a:r>
              <a:endParaRPr lang="en-US" dirty="0"/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2057400" y="4495800"/>
              <a:ext cx="838200" cy="60960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Core</a:t>
              </a:r>
              <a:r>
                <a:rPr lang="en-US" dirty="0" smtClean="0"/>
                <a:t> 0</a:t>
              </a:r>
              <a:endParaRPr lang="en-US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886200" y="4495800"/>
              <a:ext cx="42672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latin typeface="Comic Sans MS" pitchFamily="66" charset="0"/>
                </a:rPr>
                <a:t>…</a:t>
              </a:r>
              <a:endParaRPr lang="en-US" sz="2800" b="1" dirty="0">
                <a:latin typeface="Comic Sans MS" pitchFamily="66" charset="0"/>
              </a:endParaRPr>
            </a:p>
          </p:txBody>
        </p:sp>
        <p:cxnSp>
          <p:nvCxnSpPr>
            <p:cNvPr id="48" name="Straight Arrow Connector 47"/>
            <p:cNvCxnSpPr>
              <a:stCxn id="23" idx="3"/>
              <a:endCxn id="21" idx="1"/>
            </p:cNvCxnSpPr>
            <p:nvPr/>
          </p:nvCxnSpPr>
          <p:spPr>
            <a:xfrm>
              <a:off x="1905000" y="4114800"/>
              <a:ext cx="685800" cy="1588"/>
            </a:xfrm>
            <a:prstGeom prst="straightConnector1">
              <a:avLst/>
            </a:prstGeom>
            <a:ln>
              <a:headEnd type="stealth"/>
              <a:tailEnd type="stealt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stCxn id="21" idx="3"/>
              <a:endCxn id="22" idx="1"/>
            </p:cNvCxnSpPr>
            <p:nvPr/>
          </p:nvCxnSpPr>
          <p:spPr>
            <a:xfrm>
              <a:off x="5486400" y="4114800"/>
              <a:ext cx="762000" cy="1588"/>
            </a:xfrm>
            <a:prstGeom prst="straightConnector1">
              <a:avLst/>
            </a:prstGeom>
            <a:ln>
              <a:headEnd type="stealth"/>
              <a:tailEnd type="stealt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hape 62"/>
            <p:cNvCxnSpPr>
              <a:stCxn id="42" idx="0"/>
            </p:cNvCxnSpPr>
            <p:nvPr/>
          </p:nvCxnSpPr>
          <p:spPr>
            <a:xfrm rot="5400000" flipH="1" flipV="1">
              <a:off x="2686050" y="4210050"/>
              <a:ext cx="76200" cy="495300"/>
            </a:xfrm>
            <a:prstGeom prst="bentConnector2">
              <a:avLst/>
            </a:prstGeom>
            <a:ln>
              <a:headEnd type="stealt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/>
            <p:nvPr/>
          </p:nvCxnSpPr>
          <p:spPr>
            <a:xfrm rot="5400000" flipH="1" flipV="1">
              <a:off x="2895600" y="4343400"/>
              <a:ext cx="152400" cy="1588"/>
            </a:xfrm>
            <a:prstGeom prst="straightConnector1">
              <a:avLst/>
            </a:prstGeom>
            <a:ln>
              <a:tailEnd type="stealt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Shape 66"/>
            <p:cNvCxnSpPr>
              <a:stCxn id="41" idx="0"/>
            </p:cNvCxnSpPr>
            <p:nvPr/>
          </p:nvCxnSpPr>
          <p:spPr>
            <a:xfrm rot="5400000" flipH="1" flipV="1">
              <a:off x="3486150" y="4324350"/>
              <a:ext cx="76200" cy="266700"/>
            </a:xfrm>
            <a:prstGeom prst="bentConnector2">
              <a:avLst/>
            </a:prstGeom>
            <a:ln>
              <a:headEnd type="stealt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 rot="5400000" flipH="1" flipV="1">
              <a:off x="3581400" y="4343400"/>
              <a:ext cx="152400" cy="1588"/>
            </a:xfrm>
            <a:prstGeom prst="straightConnector1">
              <a:avLst/>
            </a:prstGeom>
            <a:ln>
              <a:tailEnd type="stealt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Shape 70"/>
            <p:cNvCxnSpPr>
              <a:stCxn id="40" idx="0"/>
            </p:cNvCxnSpPr>
            <p:nvPr/>
          </p:nvCxnSpPr>
          <p:spPr>
            <a:xfrm rot="16200000" flipV="1">
              <a:off x="4629150" y="4362450"/>
              <a:ext cx="76200" cy="190500"/>
            </a:xfrm>
            <a:prstGeom prst="bentConnector2">
              <a:avLst/>
            </a:prstGeom>
            <a:ln>
              <a:headEnd type="stealt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/>
            <p:nvPr/>
          </p:nvCxnSpPr>
          <p:spPr>
            <a:xfrm rot="5400000" flipH="1" flipV="1">
              <a:off x="4495800" y="4343400"/>
              <a:ext cx="152400" cy="1588"/>
            </a:xfrm>
            <a:prstGeom prst="straightConnector1">
              <a:avLst/>
            </a:prstGeom>
            <a:ln>
              <a:tailEnd type="stealt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Shape 74"/>
            <p:cNvCxnSpPr>
              <a:stCxn id="20" idx="0"/>
            </p:cNvCxnSpPr>
            <p:nvPr/>
          </p:nvCxnSpPr>
          <p:spPr>
            <a:xfrm rot="16200000" flipV="1">
              <a:off x="5353050" y="4171950"/>
              <a:ext cx="76200" cy="571500"/>
            </a:xfrm>
            <a:prstGeom prst="bentConnector2">
              <a:avLst/>
            </a:prstGeom>
            <a:ln>
              <a:headEnd type="stealt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/>
            <p:nvPr/>
          </p:nvCxnSpPr>
          <p:spPr>
            <a:xfrm rot="5400000" flipH="1" flipV="1">
              <a:off x="5029200" y="4343400"/>
              <a:ext cx="152400" cy="1588"/>
            </a:xfrm>
            <a:prstGeom prst="straightConnector1">
              <a:avLst/>
            </a:prstGeom>
            <a:ln>
              <a:tailEnd type="stealt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Shape 78"/>
            <p:cNvCxnSpPr>
              <a:stCxn id="13" idx="2"/>
            </p:cNvCxnSpPr>
            <p:nvPr/>
          </p:nvCxnSpPr>
          <p:spPr>
            <a:xfrm rot="16200000" flipH="1">
              <a:off x="2724150" y="3638550"/>
              <a:ext cx="76200" cy="266700"/>
            </a:xfrm>
            <a:prstGeom prst="bentConnector2">
              <a:avLst/>
            </a:prstGeom>
            <a:ln>
              <a:headEnd type="stealt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Straight Arrow Connector 80"/>
            <p:cNvCxnSpPr/>
            <p:nvPr/>
          </p:nvCxnSpPr>
          <p:spPr>
            <a:xfrm rot="5400000">
              <a:off x="2819400" y="3886200"/>
              <a:ext cx="152400" cy="1588"/>
            </a:xfrm>
            <a:prstGeom prst="straightConnector1">
              <a:avLst/>
            </a:prstGeom>
            <a:ln>
              <a:tailEnd type="stealt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Shape 82"/>
            <p:cNvCxnSpPr/>
            <p:nvPr/>
          </p:nvCxnSpPr>
          <p:spPr>
            <a:xfrm rot="16200000" flipH="1">
              <a:off x="3600450" y="3638550"/>
              <a:ext cx="76200" cy="266700"/>
            </a:xfrm>
            <a:prstGeom prst="bentConnector2">
              <a:avLst/>
            </a:prstGeom>
            <a:ln>
              <a:headEnd type="stealt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Straight Arrow Connector 83"/>
            <p:cNvCxnSpPr/>
            <p:nvPr/>
          </p:nvCxnSpPr>
          <p:spPr>
            <a:xfrm rot="5400000">
              <a:off x="3695700" y="3886200"/>
              <a:ext cx="152400" cy="1588"/>
            </a:xfrm>
            <a:prstGeom prst="straightConnector1">
              <a:avLst/>
            </a:prstGeom>
            <a:ln>
              <a:tailEnd type="stealt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6" name="Shape 85"/>
            <p:cNvCxnSpPr>
              <a:stCxn id="15" idx="2"/>
            </p:cNvCxnSpPr>
            <p:nvPr/>
          </p:nvCxnSpPr>
          <p:spPr>
            <a:xfrm rot="5400000">
              <a:off x="4576599" y="3653002"/>
              <a:ext cx="76200" cy="237797"/>
            </a:xfrm>
            <a:prstGeom prst="bentConnector2">
              <a:avLst/>
            </a:prstGeom>
            <a:ln>
              <a:headEnd type="stealt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Straight Arrow Connector 87"/>
            <p:cNvCxnSpPr/>
            <p:nvPr/>
          </p:nvCxnSpPr>
          <p:spPr>
            <a:xfrm rot="5400000">
              <a:off x="4420394" y="3886200"/>
              <a:ext cx="151606" cy="794"/>
            </a:xfrm>
            <a:prstGeom prst="straightConnector1">
              <a:avLst/>
            </a:prstGeom>
            <a:ln>
              <a:tailEnd type="stealt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1" name="Shape 90"/>
            <p:cNvCxnSpPr/>
            <p:nvPr/>
          </p:nvCxnSpPr>
          <p:spPr>
            <a:xfrm rot="10800000" flipV="1">
              <a:off x="5105401" y="3733800"/>
              <a:ext cx="466397" cy="76201"/>
            </a:xfrm>
            <a:prstGeom prst="bentConnector3">
              <a:avLst>
                <a:gd name="adj1" fmla="val -4084"/>
              </a:avLst>
            </a:prstGeom>
            <a:ln>
              <a:headEnd type="stealt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/>
            <p:nvPr/>
          </p:nvCxnSpPr>
          <p:spPr>
            <a:xfrm rot="5400000">
              <a:off x="5029200" y="3886200"/>
              <a:ext cx="152400" cy="1588"/>
            </a:xfrm>
            <a:prstGeom prst="straightConnector1">
              <a:avLst/>
            </a:prstGeom>
            <a:ln>
              <a:tailEnd type="stealt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6" name="Group 105"/>
          <p:cNvGrpSpPr/>
          <p:nvPr/>
        </p:nvGrpSpPr>
        <p:grpSpPr>
          <a:xfrm>
            <a:off x="7391400" y="8001000"/>
            <a:ext cx="2514600" cy="1905000"/>
            <a:chOff x="7391400" y="6400800"/>
            <a:chExt cx="2514600" cy="1905000"/>
          </a:xfrm>
        </p:grpSpPr>
        <p:sp>
          <p:nvSpPr>
            <p:cNvPr id="25" name="Rounded Rectangle 24"/>
            <p:cNvSpPr/>
            <p:nvPr/>
          </p:nvSpPr>
          <p:spPr>
            <a:xfrm>
              <a:off x="7391400" y="6400800"/>
              <a:ext cx="2514600" cy="190500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7620000" y="6488668"/>
              <a:ext cx="20697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Rerun Core State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05" name="TextBox 104"/>
          <p:cNvSpPr txBox="1"/>
          <p:nvPr/>
        </p:nvSpPr>
        <p:spPr>
          <a:xfrm>
            <a:off x="3657600" y="2209800"/>
            <a:ext cx="2103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Base System</a:t>
            </a:r>
            <a:endParaRPr lang="en-US" sz="2400" b="1" dirty="0"/>
          </a:p>
        </p:txBody>
      </p:sp>
      <p:sp>
        <p:nvSpPr>
          <p:cNvPr id="26" name="Rectangle 25"/>
          <p:cNvSpPr/>
          <p:nvPr/>
        </p:nvSpPr>
        <p:spPr>
          <a:xfrm>
            <a:off x="5791200" y="5029200"/>
            <a:ext cx="2286000" cy="381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Write Filter (WF)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5791200" y="5410200"/>
            <a:ext cx="22860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Read Filter (RF)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5791200" y="6019800"/>
            <a:ext cx="22860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Timestamp (TS)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5791200" y="5715000"/>
            <a:ext cx="22860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References (REFS)</a:t>
            </a:r>
            <a:endParaRPr lang="en-US" dirty="0"/>
          </a:p>
        </p:txBody>
      </p:sp>
      <p:grpSp>
        <p:nvGrpSpPr>
          <p:cNvPr id="62" name="Group 61"/>
          <p:cNvGrpSpPr/>
          <p:nvPr/>
        </p:nvGrpSpPr>
        <p:grpSpPr>
          <a:xfrm>
            <a:off x="9982200" y="1143000"/>
            <a:ext cx="3810000" cy="914400"/>
            <a:chOff x="9677400" y="-381000"/>
            <a:chExt cx="4038600" cy="1066800"/>
          </a:xfrm>
        </p:grpSpPr>
        <p:sp>
          <p:nvSpPr>
            <p:cNvPr id="59" name="Rounded Rectangle 58"/>
            <p:cNvSpPr/>
            <p:nvPr/>
          </p:nvSpPr>
          <p:spPr>
            <a:xfrm>
              <a:off x="9677400" y="-381000"/>
              <a:ext cx="4038600" cy="106680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0363200" y="-369332"/>
              <a:ext cx="27622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Rerun L2/Memory State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64" name="Rectangle 63"/>
          <p:cNvSpPr/>
          <p:nvPr/>
        </p:nvSpPr>
        <p:spPr>
          <a:xfrm>
            <a:off x="5257800" y="3657600"/>
            <a:ext cx="2895600" cy="381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 Timestamp(MTS)</a:t>
            </a:r>
            <a:endParaRPr lang="en-US" dirty="0"/>
          </a:p>
        </p:txBody>
      </p:sp>
      <p:sp>
        <p:nvSpPr>
          <p:cNvPr id="66" name="Rectangular Callout 65"/>
          <p:cNvSpPr/>
          <p:nvPr/>
        </p:nvSpPr>
        <p:spPr>
          <a:xfrm>
            <a:off x="7772400" y="4114800"/>
            <a:ext cx="1143000" cy="612648"/>
          </a:xfrm>
          <a:prstGeom prst="wedgeRectCallout">
            <a:avLst>
              <a:gd name="adj1" fmla="val -63936"/>
              <a:gd name="adj2" fmla="val 9852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32 bytes</a:t>
            </a:r>
            <a:endParaRPr lang="en-US" dirty="0"/>
          </a:p>
        </p:txBody>
      </p:sp>
      <p:sp>
        <p:nvSpPr>
          <p:cNvPr id="68" name="Rectangular Callout 67"/>
          <p:cNvSpPr/>
          <p:nvPr/>
        </p:nvSpPr>
        <p:spPr>
          <a:xfrm>
            <a:off x="7924800" y="5943600"/>
            <a:ext cx="1219200" cy="612648"/>
          </a:xfrm>
          <a:prstGeom prst="wedgeRectCallout">
            <a:avLst>
              <a:gd name="adj1" fmla="val -54886"/>
              <a:gd name="adj2" fmla="val -8418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128 bytes</a:t>
            </a:r>
            <a:endParaRPr lang="en-US" dirty="0"/>
          </a:p>
        </p:txBody>
      </p:sp>
      <p:sp>
        <p:nvSpPr>
          <p:cNvPr id="70" name="Rectangular Callout 69"/>
          <p:cNvSpPr/>
          <p:nvPr/>
        </p:nvSpPr>
        <p:spPr>
          <a:xfrm>
            <a:off x="7620000" y="6245352"/>
            <a:ext cx="1143000" cy="612648"/>
          </a:xfrm>
          <a:prstGeom prst="wedgeRectCallout">
            <a:avLst>
              <a:gd name="adj1" fmla="val -61177"/>
              <a:gd name="adj2" fmla="val -7388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 bytes</a:t>
            </a:r>
            <a:endParaRPr lang="en-US" dirty="0"/>
          </a:p>
        </p:txBody>
      </p:sp>
      <p:sp>
        <p:nvSpPr>
          <p:cNvPr id="72" name="Rectangular Callout 71"/>
          <p:cNvSpPr/>
          <p:nvPr/>
        </p:nvSpPr>
        <p:spPr>
          <a:xfrm>
            <a:off x="7086600" y="6400800"/>
            <a:ext cx="1143000" cy="457200"/>
          </a:xfrm>
          <a:prstGeom prst="wedgeRectCallout">
            <a:avLst>
              <a:gd name="adj1" fmla="val -61177"/>
              <a:gd name="adj2" fmla="val -7388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 bytes</a:t>
            </a:r>
            <a:endParaRPr lang="en-US" dirty="0"/>
          </a:p>
        </p:txBody>
      </p:sp>
      <p:sp>
        <p:nvSpPr>
          <p:cNvPr id="74" name="Rectangular Callout 73"/>
          <p:cNvSpPr/>
          <p:nvPr/>
        </p:nvSpPr>
        <p:spPr>
          <a:xfrm>
            <a:off x="7162800" y="4191000"/>
            <a:ext cx="1143000" cy="612648"/>
          </a:xfrm>
          <a:prstGeom prst="wedgeRectCallout">
            <a:avLst>
              <a:gd name="adj1" fmla="val -61177"/>
              <a:gd name="adj2" fmla="val -7388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 bytes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1828800" y="2895600"/>
            <a:ext cx="5562600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/>
          </a:p>
          <a:p>
            <a:r>
              <a:rPr lang="en-US" sz="2800" b="1" dirty="0" smtClean="0"/>
              <a:t>     Total State: 166 bytes/core</a:t>
            </a:r>
          </a:p>
          <a:p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022E-16 -1.11111E-6 L -0.35417 0.3166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" y="15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100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5833 0.55 L -1.18333 0.33889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-106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875 -0.03889 L -0.62083 -0.07222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" y="-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7083 -0.21666 L -0.1875 -0.50555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" y="-144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2083 0.53334 L -0.575 0.31111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3" y="-111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5" grpId="0"/>
      <p:bldP spid="26" grpId="0" animBg="1"/>
      <p:bldP spid="27" grpId="0" animBg="1"/>
      <p:bldP spid="28" grpId="0" animBg="1"/>
      <p:bldP spid="29" grpId="0" animBg="1"/>
      <p:bldP spid="64" grpId="0" animBg="1"/>
      <p:bldP spid="66" grpId="0" animBg="1"/>
      <p:bldP spid="66" grpId="1" animBg="1"/>
      <p:bldP spid="68" grpId="0" animBg="1"/>
      <p:bldP spid="68" grpId="1" animBg="1"/>
      <p:bldP spid="70" grpId="0" animBg="1"/>
      <p:bldP spid="70" grpId="1" animBg="1"/>
      <p:bldP spid="72" grpId="0" animBg="1"/>
      <p:bldP spid="72" grpId="1" animBg="1"/>
      <p:bldP spid="74" grpId="0" animBg="1"/>
      <p:bldP spid="74" grpId="1" animBg="1"/>
      <p:bldP spid="7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ounded Rectangle 40"/>
          <p:cNvSpPr/>
          <p:nvPr/>
        </p:nvSpPr>
        <p:spPr>
          <a:xfrm>
            <a:off x="5181600" y="1219200"/>
            <a:ext cx="1752600" cy="19050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Putting it All Together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E188B-7867-4D5F-ACA6-93A879EE9343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2362200" y="1219200"/>
            <a:ext cx="1524000" cy="19812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743200" y="3962400"/>
            <a:ext cx="1219200" cy="2209800"/>
          </a:xfrm>
          <a:prstGeom prst="rect">
            <a:avLst/>
          </a:prstGeom>
          <a:ln w="28575" cmpd="sng">
            <a:solidFill>
              <a:schemeClr val="tx1"/>
            </a:solidFill>
            <a:prstDash val="dash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Vertical Scroll 7"/>
          <p:cNvSpPr/>
          <p:nvPr/>
        </p:nvSpPr>
        <p:spPr>
          <a:xfrm>
            <a:off x="228600" y="3886200"/>
            <a:ext cx="2057400" cy="2209800"/>
          </a:xfrm>
          <a:prstGeom prst="vertic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7239000" y="1219200"/>
            <a:ext cx="1524000" cy="19812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 rot="16200000" flipH="1">
            <a:off x="1790700" y="3924300"/>
            <a:ext cx="5334000" cy="76200"/>
          </a:xfrm>
          <a:prstGeom prst="line">
            <a:avLst/>
          </a:prstGeom>
          <a:ln w="476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90600" y="6211669"/>
            <a:ext cx="20324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Thread 0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86400" y="6211669"/>
            <a:ext cx="20324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Thread 1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514600" y="1371600"/>
            <a:ext cx="1219200" cy="381000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</a:t>
            </a:r>
            <a:endParaRPr lang="en-US" sz="2400" dirty="0"/>
          </a:p>
        </p:txBody>
      </p:sp>
      <p:sp>
        <p:nvSpPr>
          <p:cNvPr id="19" name="Rectangle 18"/>
          <p:cNvSpPr/>
          <p:nvPr/>
        </p:nvSpPr>
        <p:spPr>
          <a:xfrm>
            <a:off x="7391400" y="1371600"/>
            <a:ext cx="1219200" cy="381000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</a:t>
            </a:r>
            <a:endParaRPr lang="en-US" sz="2400" dirty="0"/>
          </a:p>
        </p:txBody>
      </p:sp>
      <p:sp>
        <p:nvSpPr>
          <p:cNvPr id="20" name="Rectangle 19"/>
          <p:cNvSpPr/>
          <p:nvPr/>
        </p:nvSpPr>
        <p:spPr>
          <a:xfrm>
            <a:off x="7391400" y="1828800"/>
            <a:ext cx="1219200" cy="381000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457200" y="4419600"/>
            <a:ext cx="15188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REFS: 16</a:t>
            </a:r>
          </a:p>
          <a:p>
            <a:r>
              <a:rPr lang="en-US" sz="2400" dirty="0" smtClean="0"/>
              <a:t>TS: 42</a:t>
            </a:r>
            <a:endParaRPr lang="en-US" sz="24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533400" y="4495800"/>
            <a:ext cx="14478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990600" y="403860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…</a:t>
            </a:r>
            <a:endParaRPr lang="en-US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5410200" y="1371600"/>
            <a:ext cx="1347695" cy="1569660"/>
          </a:xfrm>
          <a:prstGeom prst="rect">
            <a:avLst/>
          </a:prstGeom>
          <a:effectLst>
            <a:glow rad="101600">
              <a:schemeClr val="accent4">
                <a:alpha val="75000"/>
              </a:schemeClr>
            </a:glo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R: {}  </a:t>
            </a:r>
          </a:p>
          <a:p>
            <a:r>
              <a:rPr lang="en-US" sz="2400" dirty="0" smtClean="0"/>
              <a:t>W: {}</a:t>
            </a:r>
          </a:p>
          <a:p>
            <a:r>
              <a:rPr lang="en-US" sz="2400" dirty="0" smtClean="0"/>
              <a:t>REFS: 0</a:t>
            </a:r>
          </a:p>
          <a:p>
            <a:r>
              <a:rPr lang="en-US" sz="2400" dirty="0" smtClean="0"/>
              <a:t>TS: 6</a:t>
            </a:r>
            <a:endParaRPr lang="en-US" sz="2400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533400" y="5257800"/>
            <a:ext cx="14478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2" name="Rounded Rectangle 41"/>
          <p:cNvSpPr/>
          <p:nvPr/>
        </p:nvSpPr>
        <p:spPr>
          <a:xfrm>
            <a:off x="228600" y="1219200"/>
            <a:ext cx="1752600" cy="19050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457200" y="1371600"/>
            <a:ext cx="1347695" cy="1569660"/>
          </a:xfrm>
          <a:prstGeom prst="rect">
            <a:avLst/>
          </a:prstGeom>
          <a:effectLst>
            <a:glow rad="101600">
              <a:schemeClr val="accent4">
                <a:alpha val="75000"/>
              </a:schemeClr>
            </a:glo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R: {}  </a:t>
            </a:r>
          </a:p>
          <a:p>
            <a:r>
              <a:rPr lang="en-US" sz="2400" dirty="0" smtClean="0"/>
              <a:t>W: {}</a:t>
            </a:r>
          </a:p>
          <a:p>
            <a:r>
              <a:rPr lang="en-US" sz="2400" dirty="0" smtClean="0"/>
              <a:t>REFS: 0</a:t>
            </a:r>
          </a:p>
          <a:p>
            <a:r>
              <a:rPr lang="en-US" sz="2400" dirty="0" smtClean="0"/>
              <a:t>TS: 43</a:t>
            </a:r>
            <a:endParaRPr lang="en-US" sz="2400" dirty="0"/>
          </a:p>
        </p:txBody>
      </p:sp>
      <p:sp>
        <p:nvSpPr>
          <p:cNvPr id="44" name="TextBox 43"/>
          <p:cNvSpPr txBox="1"/>
          <p:nvPr/>
        </p:nvSpPr>
        <p:spPr>
          <a:xfrm>
            <a:off x="2895600" y="4114800"/>
            <a:ext cx="931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  F</a:t>
            </a:r>
            <a:endParaRPr lang="en-US" sz="2400" dirty="0"/>
          </a:p>
        </p:txBody>
      </p:sp>
      <p:sp>
        <p:nvSpPr>
          <p:cNvPr id="45" name="TextBox 44"/>
          <p:cNvSpPr txBox="1"/>
          <p:nvPr/>
        </p:nvSpPr>
        <p:spPr>
          <a:xfrm>
            <a:off x="2895600" y="4572000"/>
            <a:ext cx="941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LD  A</a:t>
            </a:r>
            <a:endParaRPr lang="en-US" sz="2400" dirty="0"/>
          </a:p>
        </p:txBody>
      </p:sp>
      <p:sp>
        <p:nvSpPr>
          <p:cNvPr id="46" name="TextBox 45"/>
          <p:cNvSpPr txBox="1"/>
          <p:nvPr/>
        </p:nvSpPr>
        <p:spPr>
          <a:xfrm>
            <a:off x="2895600" y="5029200"/>
            <a:ext cx="9486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  B</a:t>
            </a:r>
            <a:endParaRPr lang="en-US" sz="2400" dirty="0"/>
          </a:p>
        </p:txBody>
      </p:sp>
      <p:sp>
        <p:nvSpPr>
          <p:cNvPr id="47" name="TextBox 46"/>
          <p:cNvSpPr txBox="1"/>
          <p:nvPr/>
        </p:nvSpPr>
        <p:spPr>
          <a:xfrm>
            <a:off x="2895600" y="5486400"/>
            <a:ext cx="931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  F</a:t>
            </a:r>
            <a:endParaRPr lang="en-US" sz="2400" dirty="0"/>
          </a:p>
        </p:txBody>
      </p:sp>
      <p:sp>
        <p:nvSpPr>
          <p:cNvPr id="49" name="Rectangle 48"/>
          <p:cNvSpPr/>
          <p:nvPr/>
        </p:nvSpPr>
        <p:spPr>
          <a:xfrm>
            <a:off x="7467600" y="3886200"/>
            <a:ext cx="1219200" cy="2209800"/>
          </a:xfrm>
          <a:prstGeom prst="rect">
            <a:avLst/>
          </a:prstGeom>
          <a:ln w="28575" cmpd="sng">
            <a:solidFill>
              <a:schemeClr val="tx1"/>
            </a:solidFill>
            <a:prstDash val="dash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Vertical Scroll 49"/>
          <p:cNvSpPr/>
          <p:nvPr/>
        </p:nvSpPr>
        <p:spPr>
          <a:xfrm>
            <a:off x="4953000" y="3810000"/>
            <a:ext cx="2057400" cy="2209800"/>
          </a:xfrm>
          <a:prstGeom prst="vertic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5181600" y="4343400"/>
            <a:ext cx="15188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REFS: 97</a:t>
            </a:r>
          </a:p>
          <a:p>
            <a:r>
              <a:rPr lang="en-US" sz="2400" dirty="0" smtClean="0"/>
              <a:t>TS: 5</a:t>
            </a:r>
            <a:endParaRPr lang="en-US" sz="2400" dirty="0"/>
          </a:p>
        </p:txBody>
      </p:sp>
      <p:cxnSp>
        <p:nvCxnSpPr>
          <p:cNvPr id="52" name="Straight Connector 51"/>
          <p:cNvCxnSpPr/>
          <p:nvPr/>
        </p:nvCxnSpPr>
        <p:spPr>
          <a:xfrm>
            <a:off x="5257800" y="4419600"/>
            <a:ext cx="14478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5715000" y="396240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…</a:t>
            </a:r>
            <a:endParaRPr lang="en-US" sz="2400" dirty="0"/>
          </a:p>
        </p:txBody>
      </p:sp>
      <p:cxnSp>
        <p:nvCxnSpPr>
          <p:cNvPr id="54" name="Straight Connector 53"/>
          <p:cNvCxnSpPr/>
          <p:nvPr/>
        </p:nvCxnSpPr>
        <p:spPr>
          <a:xfrm>
            <a:off x="5257800" y="5181600"/>
            <a:ext cx="14478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7620000" y="4038600"/>
            <a:ext cx="9713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LD  R</a:t>
            </a:r>
            <a:endParaRPr lang="en-US" sz="2400" dirty="0"/>
          </a:p>
        </p:txBody>
      </p:sp>
      <p:sp>
        <p:nvSpPr>
          <p:cNvPr id="56" name="TextBox 55"/>
          <p:cNvSpPr txBox="1"/>
          <p:nvPr/>
        </p:nvSpPr>
        <p:spPr>
          <a:xfrm>
            <a:off x="7620000" y="4495800"/>
            <a:ext cx="9202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  T</a:t>
            </a:r>
            <a:endParaRPr lang="en-US" sz="2400" dirty="0"/>
          </a:p>
        </p:txBody>
      </p:sp>
      <p:sp>
        <p:nvSpPr>
          <p:cNvPr id="57" name="TextBox 56"/>
          <p:cNvSpPr txBox="1"/>
          <p:nvPr/>
        </p:nvSpPr>
        <p:spPr>
          <a:xfrm>
            <a:off x="7620000" y="4953000"/>
            <a:ext cx="9371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2"/>
                </a:solidFill>
              </a:rPr>
              <a:t>LD  F</a:t>
            </a:r>
            <a:endParaRPr lang="en-US" sz="2400" dirty="0">
              <a:solidFill>
                <a:schemeClr val="bg2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620000" y="5410200"/>
            <a:ext cx="9469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2"/>
                </a:solidFill>
              </a:rPr>
              <a:t>ST  B</a:t>
            </a:r>
            <a:endParaRPr lang="en-US" sz="2400" dirty="0">
              <a:solidFill>
                <a:schemeClr val="bg2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57200" y="1371600"/>
            <a:ext cx="1347695" cy="1569660"/>
          </a:xfrm>
          <a:prstGeom prst="rect">
            <a:avLst/>
          </a:prstGeom>
          <a:effectLst>
            <a:glow rad="101600">
              <a:schemeClr val="accent4">
                <a:alpha val="75000"/>
              </a:schemeClr>
            </a:glo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R: {}  </a:t>
            </a:r>
          </a:p>
          <a:p>
            <a:r>
              <a:rPr lang="en-US" sz="2400" dirty="0" smtClean="0"/>
              <a:t>W: {F}</a:t>
            </a:r>
          </a:p>
          <a:p>
            <a:r>
              <a:rPr lang="en-US" sz="2400" dirty="0" smtClean="0"/>
              <a:t>REFS: 1</a:t>
            </a:r>
          </a:p>
          <a:p>
            <a:r>
              <a:rPr lang="en-US" sz="2400" dirty="0" smtClean="0"/>
              <a:t>TS: 43</a:t>
            </a:r>
            <a:endParaRPr lang="en-US" sz="2400" dirty="0"/>
          </a:p>
        </p:txBody>
      </p:sp>
      <p:sp>
        <p:nvSpPr>
          <p:cNvPr id="59" name="Oval 58"/>
          <p:cNvSpPr/>
          <p:nvPr/>
        </p:nvSpPr>
        <p:spPr>
          <a:xfrm>
            <a:off x="914400" y="1828800"/>
            <a:ext cx="457200" cy="3810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1447800" y="2133600"/>
            <a:ext cx="381000" cy="3810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457200" y="1371600"/>
            <a:ext cx="1347695" cy="1569660"/>
          </a:xfrm>
          <a:prstGeom prst="rect">
            <a:avLst/>
          </a:prstGeom>
          <a:effectLst>
            <a:glow rad="101600">
              <a:schemeClr val="accent4">
                <a:alpha val="75000"/>
              </a:schemeClr>
            </a:glo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R: {A}  </a:t>
            </a:r>
          </a:p>
          <a:p>
            <a:r>
              <a:rPr lang="en-US" sz="2400" dirty="0" smtClean="0"/>
              <a:t>W: {F}</a:t>
            </a:r>
          </a:p>
          <a:p>
            <a:r>
              <a:rPr lang="en-US" sz="2400" dirty="0" smtClean="0"/>
              <a:t>REFS: 2</a:t>
            </a:r>
          </a:p>
          <a:p>
            <a:r>
              <a:rPr lang="en-US" sz="2400" dirty="0" smtClean="0"/>
              <a:t>TS: 43</a:t>
            </a:r>
            <a:endParaRPr lang="en-US" sz="2400" dirty="0"/>
          </a:p>
        </p:txBody>
      </p:sp>
      <p:sp>
        <p:nvSpPr>
          <p:cNvPr id="63" name="TextBox 62"/>
          <p:cNvSpPr txBox="1"/>
          <p:nvPr/>
        </p:nvSpPr>
        <p:spPr>
          <a:xfrm>
            <a:off x="5410200" y="1371600"/>
            <a:ext cx="1347695" cy="1569660"/>
          </a:xfrm>
          <a:prstGeom prst="rect">
            <a:avLst/>
          </a:prstGeom>
          <a:effectLst>
            <a:glow rad="101600">
              <a:schemeClr val="accent4">
                <a:alpha val="75000"/>
              </a:schemeClr>
            </a:glo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R: {R}  </a:t>
            </a:r>
          </a:p>
          <a:p>
            <a:r>
              <a:rPr lang="en-US" sz="2400" dirty="0" smtClean="0"/>
              <a:t>W: {}</a:t>
            </a:r>
          </a:p>
          <a:p>
            <a:r>
              <a:rPr lang="en-US" sz="2400" dirty="0" smtClean="0"/>
              <a:t>REFS: 1</a:t>
            </a:r>
          </a:p>
          <a:p>
            <a:r>
              <a:rPr lang="en-US" sz="2400" dirty="0" smtClean="0"/>
              <a:t>TS: 6</a:t>
            </a:r>
            <a:endParaRPr lang="en-US" sz="2400" dirty="0"/>
          </a:p>
        </p:txBody>
      </p:sp>
      <p:sp>
        <p:nvSpPr>
          <p:cNvPr id="64" name="TextBox 63"/>
          <p:cNvSpPr txBox="1"/>
          <p:nvPr/>
        </p:nvSpPr>
        <p:spPr>
          <a:xfrm>
            <a:off x="457200" y="1371600"/>
            <a:ext cx="1347695" cy="1569660"/>
          </a:xfrm>
          <a:prstGeom prst="rect">
            <a:avLst/>
          </a:prstGeom>
          <a:effectLst>
            <a:glow rad="101600">
              <a:schemeClr val="accent4">
                <a:alpha val="75000"/>
              </a:schemeClr>
            </a:glo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R: {A}  </a:t>
            </a:r>
          </a:p>
          <a:p>
            <a:r>
              <a:rPr lang="en-US" sz="2400" dirty="0" smtClean="0"/>
              <a:t>W: {F,B}</a:t>
            </a:r>
          </a:p>
          <a:p>
            <a:r>
              <a:rPr lang="en-US" sz="2400" dirty="0" smtClean="0"/>
              <a:t>REFS: 3</a:t>
            </a:r>
          </a:p>
          <a:p>
            <a:r>
              <a:rPr lang="en-US" sz="2400" dirty="0" smtClean="0"/>
              <a:t>TS: 43</a:t>
            </a:r>
            <a:endParaRPr lang="en-US" sz="2400" dirty="0"/>
          </a:p>
        </p:txBody>
      </p:sp>
      <p:sp>
        <p:nvSpPr>
          <p:cNvPr id="65" name="TextBox 64"/>
          <p:cNvSpPr txBox="1"/>
          <p:nvPr/>
        </p:nvSpPr>
        <p:spPr>
          <a:xfrm>
            <a:off x="5410200" y="1371600"/>
            <a:ext cx="1347695" cy="1569660"/>
          </a:xfrm>
          <a:prstGeom prst="rect">
            <a:avLst/>
          </a:prstGeom>
          <a:effectLst>
            <a:glow rad="101600">
              <a:schemeClr val="accent4">
                <a:alpha val="75000"/>
              </a:schemeClr>
            </a:glo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R: {R}  </a:t>
            </a:r>
          </a:p>
          <a:p>
            <a:r>
              <a:rPr lang="en-US" sz="2400" dirty="0" smtClean="0"/>
              <a:t>W: {T}</a:t>
            </a:r>
          </a:p>
          <a:p>
            <a:r>
              <a:rPr lang="en-US" sz="2400" dirty="0" smtClean="0"/>
              <a:t>REFS: 2</a:t>
            </a:r>
          </a:p>
          <a:p>
            <a:r>
              <a:rPr lang="en-US" sz="2400" dirty="0" smtClean="0"/>
              <a:t>TS: 6</a:t>
            </a:r>
            <a:endParaRPr lang="en-US" sz="2400" dirty="0"/>
          </a:p>
        </p:txBody>
      </p:sp>
      <p:sp>
        <p:nvSpPr>
          <p:cNvPr id="66" name="TextBox 65"/>
          <p:cNvSpPr txBox="1"/>
          <p:nvPr/>
        </p:nvSpPr>
        <p:spPr>
          <a:xfrm>
            <a:off x="457200" y="1371600"/>
            <a:ext cx="1347695" cy="1569660"/>
          </a:xfrm>
          <a:prstGeom prst="rect">
            <a:avLst/>
          </a:prstGeom>
          <a:effectLst>
            <a:glow rad="101600">
              <a:schemeClr val="accent4">
                <a:alpha val="75000"/>
              </a:schemeClr>
            </a:glo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R: {A}  </a:t>
            </a:r>
          </a:p>
          <a:p>
            <a:r>
              <a:rPr lang="en-US" sz="2400" dirty="0" smtClean="0"/>
              <a:t>W: {F,B}</a:t>
            </a:r>
          </a:p>
          <a:p>
            <a:r>
              <a:rPr lang="en-US" sz="2400" dirty="0" smtClean="0"/>
              <a:t>REFS: 4</a:t>
            </a:r>
          </a:p>
          <a:p>
            <a:r>
              <a:rPr lang="en-US" sz="2400" dirty="0" smtClean="0"/>
              <a:t>TS: 43</a:t>
            </a:r>
            <a:endParaRPr lang="en-US" sz="2400" dirty="0"/>
          </a:p>
        </p:txBody>
      </p:sp>
      <p:cxnSp>
        <p:nvCxnSpPr>
          <p:cNvPr id="68" name="Curved Connector 67"/>
          <p:cNvCxnSpPr>
            <a:endCxn id="16" idx="3"/>
          </p:cNvCxnSpPr>
          <p:nvPr/>
        </p:nvCxnSpPr>
        <p:spPr>
          <a:xfrm rot="10800000">
            <a:off x="3733800" y="2476500"/>
            <a:ext cx="3810000" cy="2705100"/>
          </a:xfrm>
          <a:prstGeom prst="curvedConnector3">
            <a:avLst>
              <a:gd name="adj1" fmla="val 50000"/>
            </a:avLst>
          </a:prstGeom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0" name="Oval 69"/>
          <p:cNvSpPr/>
          <p:nvPr/>
        </p:nvSpPr>
        <p:spPr>
          <a:xfrm>
            <a:off x="914400" y="1752600"/>
            <a:ext cx="457200" cy="533400"/>
          </a:xfrm>
          <a:prstGeom prst="ellipse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/>
          <p:cNvSpPr txBox="1"/>
          <p:nvPr/>
        </p:nvSpPr>
        <p:spPr>
          <a:xfrm>
            <a:off x="1752600" y="3200400"/>
            <a:ext cx="12820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n>
                  <a:solidFill>
                    <a:srgbClr val="FF0000"/>
                  </a:solidFill>
                </a:ln>
              </a:rPr>
              <a:t>RACE!</a:t>
            </a:r>
            <a:endParaRPr lang="en-US" sz="2800" dirty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514600" y="2286000"/>
            <a:ext cx="1219200" cy="381000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F</a:t>
            </a:r>
            <a:endParaRPr lang="en-US" sz="2400" dirty="0"/>
          </a:p>
        </p:txBody>
      </p:sp>
      <p:sp>
        <p:nvSpPr>
          <p:cNvPr id="67" name="TextBox 66"/>
          <p:cNvSpPr txBox="1"/>
          <p:nvPr/>
        </p:nvSpPr>
        <p:spPr>
          <a:xfrm>
            <a:off x="457200" y="2438400"/>
            <a:ext cx="12192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TS: 43</a:t>
            </a:r>
            <a:endParaRPr lang="en-US" sz="2400" dirty="0"/>
          </a:p>
        </p:txBody>
      </p:sp>
      <p:sp>
        <p:nvSpPr>
          <p:cNvPr id="69" name="TextBox 68"/>
          <p:cNvSpPr txBox="1"/>
          <p:nvPr/>
        </p:nvSpPr>
        <p:spPr>
          <a:xfrm>
            <a:off x="5410200" y="1371600"/>
            <a:ext cx="1362874" cy="1569660"/>
          </a:xfrm>
          <a:prstGeom prst="rect">
            <a:avLst/>
          </a:prstGeom>
          <a:effectLst>
            <a:glow rad="101600">
              <a:schemeClr val="accent4">
                <a:alpha val="75000"/>
              </a:schemeClr>
            </a:glo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R: {R,F} </a:t>
            </a:r>
          </a:p>
          <a:p>
            <a:r>
              <a:rPr lang="en-US" sz="2400" dirty="0" smtClean="0"/>
              <a:t>W: {T}</a:t>
            </a:r>
          </a:p>
          <a:p>
            <a:r>
              <a:rPr lang="en-US" sz="2400" dirty="0" smtClean="0"/>
              <a:t>REFS: 3</a:t>
            </a:r>
          </a:p>
          <a:p>
            <a:r>
              <a:rPr lang="en-US" sz="2400" dirty="0" smtClean="0"/>
              <a:t>TS: 44</a:t>
            </a:r>
            <a:endParaRPr lang="en-US" sz="2400" dirty="0"/>
          </a:p>
        </p:txBody>
      </p:sp>
      <p:sp>
        <p:nvSpPr>
          <p:cNvPr id="72" name="Oval 71"/>
          <p:cNvSpPr/>
          <p:nvPr/>
        </p:nvSpPr>
        <p:spPr>
          <a:xfrm>
            <a:off x="5867400" y="1447800"/>
            <a:ext cx="609600" cy="3810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6324600" y="2133600"/>
            <a:ext cx="457200" cy="3810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5943600" y="2514600"/>
            <a:ext cx="533400" cy="3810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>
            <a:off x="457200" y="2133600"/>
            <a:ext cx="13468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REFS: 4</a:t>
            </a:r>
          </a:p>
          <a:p>
            <a:r>
              <a:rPr lang="en-US" sz="2400" dirty="0" smtClean="0"/>
              <a:t>TS: 43</a:t>
            </a:r>
            <a:endParaRPr lang="en-US" sz="2400" dirty="0"/>
          </a:p>
        </p:txBody>
      </p:sp>
      <p:sp>
        <p:nvSpPr>
          <p:cNvPr id="76" name="TextBox 75"/>
          <p:cNvSpPr txBox="1"/>
          <p:nvPr/>
        </p:nvSpPr>
        <p:spPr>
          <a:xfrm>
            <a:off x="457200" y="1371600"/>
            <a:ext cx="1346844" cy="1569660"/>
          </a:xfrm>
          <a:prstGeom prst="rect">
            <a:avLst/>
          </a:prstGeom>
          <a:effectLst>
            <a:glow rad="101600">
              <a:schemeClr val="accent4">
                <a:alpha val="75000"/>
              </a:schemeClr>
            </a:glo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R: {}  </a:t>
            </a:r>
          </a:p>
          <a:p>
            <a:r>
              <a:rPr lang="en-US" sz="2400" dirty="0" smtClean="0"/>
              <a:t>W: {}</a:t>
            </a:r>
          </a:p>
          <a:p>
            <a:r>
              <a:rPr lang="en-US" sz="2400" dirty="0" smtClean="0"/>
              <a:t>REFS: 0</a:t>
            </a:r>
          </a:p>
          <a:p>
            <a:r>
              <a:rPr lang="en-US" sz="2400" dirty="0" smtClean="0"/>
              <a:t>TS: 44</a:t>
            </a:r>
            <a:endParaRPr lang="en-US" sz="2400" dirty="0"/>
          </a:p>
        </p:txBody>
      </p:sp>
      <p:cxnSp>
        <p:nvCxnSpPr>
          <p:cNvPr id="77" name="Curved Connector 76"/>
          <p:cNvCxnSpPr>
            <a:endCxn id="18" idx="3"/>
          </p:cNvCxnSpPr>
          <p:nvPr/>
        </p:nvCxnSpPr>
        <p:spPr>
          <a:xfrm rot="10800000">
            <a:off x="3733800" y="2019300"/>
            <a:ext cx="3962400" cy="3657600"/>
          </a:xfrm>
          <a:prstGeom prst="curvedConnector3">
            <a:avLst>
              <a:gd name="adj1" fmla="val 50000"/>
            </a:avLst>
          </a:prstGeom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514600" y="1828800"/>
            <a:ext cx="1219200" cy="381000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B</a:t>
            </a:r>
            <a:endParaRPr lang="en-US" sz="2400" dirty="0"/>
          </a:p>
        </p:txBody>
      </p:sp>
      <p:sp>
        <p:nvSpPr>
          <p:cNvPr id="80" name="TextBox 79"/>
          <p:cNvSpPr txBox="1"/>
          <p:nvPr/>
        </p:nvSpPr>
        <p:spPr>
          <a:xfrm>
            <a:off x="457200" y="2514600"/>
            <a:ext cx="12954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TS: 44</a:t>
            </a:r>
            <a:endParaRPr lang="en-US" sz="2400" dirty="0"/>
          </a:p>
        </p:txBody>
      </p:sp>
      <p:sp>
        <p:nvSpPr>
          <p:cNvPr id="81" name="TextBox 80"/>
          <p:cNvSpPr txBox="1"/>
          <p:nvPr/>
        </p:nvSpPr>
        <p:spPr>
          <a:xfrm>
            <a:off x="5410200" y="1371600"/>
            <a:ext cx="1362874" cy="1569660"/>
          </a:xfrm>
          <a:prstGeom prst="rect">
            <a:avLst/>
          </a:prstGeom>
          <a:effectLst>
            <a:glow rad="101600">
              <a:schemeClr val="accent4">
                <a:alpha val="75000"/>
              </a:schemeClr>
            </a:glo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R: {R,F} </a:t>
            </a:r>
          </a:p>
          <a:p>
            <a:r>
              <a:rPr lang="en-US" sz="2400" dirty="0" smtClean="0"/>
              <a:t>W: {T,B}</a:t>
            </a:r>
          </a:p>
          <a:p>
            <a:r>
              <a:rPr lang="en-US" sz="2400" dirty="0" smtClean="0"/>
              <a:t>REFS: 4</a:t>
            </a:r>
          </a:p>
          <a:p>
            <a:r>
              <a:rPr lang="en-US" sz="2400" dirty="0" smtClean="0"/>
              <a:t>TS: 45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mph" presetSubtype="6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99"/>
                                      </p:to>
                                    </p:animClr>
                                    <p:set>
                                      <p:cBhvr>
                                        <p:cTn id="1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mph" presetSubtype="2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8000"/>
                                      </p:to>
                                    </p:animClr>
                                    <p:set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25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25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15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15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95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95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78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1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63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11111E-6 L 0.53333 0.00556 " pathEditMode="relative" rAng="0" ptsTypes="AA">
                                      <p:cBhvr>
                                        <p:cTn id="10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" y="3"/>
                                    </p:animMotion>
                                  </p:childTnLst>
                                </p:cTn>
                              </p:par>
                              <p:par>
                                <p:cTn id="106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037E-7 L 0.51666 0.09977 " pathEditMode="relative" rAng="0" ptsTypes="AA">
                                      <p:cBhvr>
                                        <p:cTn id="107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8" y="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000"/>
                            </p:stCondLst>
                            <p:childTnLst>
                              <p:par>
                                <p:cTn id="124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22222E-6 L 0.00139 0.45069 " pathEditMode="relative" rAng="0" ptsTypes="AA">
                                      <p:cBhvr>
                                        <p:cTn id="142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2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000"/>
                            </p:stCondLst>
                            <p:childTnLst>
                              <p:par>
                                <p:cTn id="14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6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44444E-6 L 0.53333 0.13889 " pathEditMode="relative" rAng="0" ptsTypes="AA">
                                      <p:cBhvr>
                                        <p:cTn id="17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" y="69"/>
                                    </p:animMotion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48148E-6 L 0.52084 0.08866 " pathEditMode="relative" rAng="0" ptsTypes="AA">
                                      <p:cBhvr>
                                        <p:cTn id="180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" y="44"/>
                                    </p:animMotion>
                                  </p:childTnLst>
                                </p:cTn>
                              </p:par>
                              <p:par>
                                <p:cTn id="1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2000"/>
                            </p:stCondLst>
                            <p:childTnLst>
                              <p:par>
                                <p:cTn id="1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8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9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9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4" grpId="1"/>
      <p:bldP spid="45" grpId="0"/>
      <p:bldP spid="45" grpId="1"/>
      <p:bldP spid="46" grpId="0"/>
      <p:bldP spid="46" grpId="1"/>
      <p:bldP spid="47" grpId="0"/>
      <p:bldP spid="47" grpId="1"/>
      <p:bldP spid="55" grpId="0"/>
      <p:bldP spid="56" grpId="0"/>
      <p:bldP spid="57" grpId="0"/>
      <p:bldP spid="57" grpId="1"/>
      <p:bldP spid="58" grpId="0"/>
      <p:bldP spid="58" grpId="1"/>
      <p:bldP spid="61" grpId="0" animBg="1"/>
      <p:bldP spid="59" grpId="0" animBg="1"/>
      <p:bldP spid="59" grpId="1" animBg="1"/>
      <p:bldP spid="60" grpId="0" animBg="1"/>
      <p:bldP spid="60" grpId="1" animBg="1"/>
      <p:bldP spid="62" grpId="0" animBg="1"/>
      <p:bldP spid="63" grpId="0" animBg="1"/>
      <p:bldP spid="64" grpId="0" animBg="1"/>
      <p:bldP spid="65" grpId="0" animBg="1"/>
      <p:bldP spid="66" grpId="0" animBg="1"/>
      <p:bldP spid="70" grpId="0" animBg="1"/>
      <p:bldP spid="70" grpId="1" animBg="1"/>
      <p:bldP spid="71" grpId="0"/>
      <p:bldP spid="71" grpId="1"/>
      <p:bldP spid="16" grpId="0" animBg="1"/>
      <p:bldP spid="16" grpId="1" animBg="1"/>
      <p:bldP spid="16" grpId="2" animBg="1"/>
      <p:bldP spid="67" grpId="0" animBg="1"/>
      <p:bldP spid="67" grpId="1" animBg="1"/>
      <p:bldP spid="67" grpId="2" animBg="1"/>
      <p:bldP spid="69" grpId="0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/>
      <p:bldP spid="75" grpId="1"/>
      <p:bldP spid="76" grpId="0" animBg="1"/>
      <p:bldP spid="18" grpId="0" animBg="1"/>
      <p:bldP spid="80" grpId="1" animBg="1"/>
      <p:bldP spid="80" grpId="2" animBg="1"/>
      <p:bldP spid="80" grpId="3" animBg="1"/>
      <p:bldP spid="8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Recap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Bloom filters to track read/write set</a:t>
            </a:r>
          </a:p>
          <a:p>
            <a:pPr lvl="1">
              <a:spcAft>
                <a:spcPts val="1200"/>
              </a:spcAft>
            </a:pPr>
            <a:r>
              <a:rPr lang="en-US" sz="2000" dirty="0" smtClean="0"/>
              <a:t>False positives O.K.</a:t>
            </a:r>
          </a:p>
          <a:p>
            <a:pPr>
              <a:spcAft>
                <a:spcPts val="1200"/>
              </a:spcAft>
            </a:pPr>
            <a:r>
              <a:rPr lang="en-US" sz="2400" dirty="0" smtClean="0"/>
              <a:t>Reference counter to track episode size</a:t>
            </a:r>
          </a:p>
          <a:p>
            <a:pPr>
              <a:spcAft>
                <a:spcPts val="1200"/>
              </a:spcAft>
            </a:pPr>
            <a:r>
              <a:rPr lang="en-US" sz="2400" dirty="0" smtClean="0"/>
              <a:t>Scalar timestamps at cores, shared memory</a:t>
            </a:r>
          </a:p>
          <a:p>
            <a:pPr>
              <a:spcAft>
                <a:spcPts val="1200"/>
              </a:spcAft>
            </a:pPr>
            <a:r>
              <a:rPr lang="en-US" sz="2400" dirty="0" smtClean="0"/>
              <a:t>Piggyback timestamp data on coherence responses</a:t>
            </a:r>
          </a:p>
          <a:p>
            <a:r>
              <a:rPr lang="en-US" sz="2400" dirty="0" smtClean="0"/>
              <a:t>Log episode duration and timestamp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E188B-7867-4D5F-ACA6-93A879EE934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Extensions &amp; 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9199"/>
          </a:xfrm>
        </p:spPr>
        <p:txBody>
          <a:bodyPr/>
          <a:lstStyle/>
          <a:p>
            <a:r>
              <a:rPr lang="en-US" dirty="0" smtClean="0"/>
              <a:t>Extensions to base system:</a:t>
            </a:r>
          </a:p>
          <a:p>
            <a:pPr lvl="1"/>
            <a:r>
              <a:rPr lang="en-US" dirty="0" smtClean="0"/>
              <a:t>SMT </a:t>
            </a:r>
          </a:p>
          <a:p>
            <a:pPr lvl="1"/>
            <a:r>
              <a:rPr lang="en-US" dirty="0" smtClean="0"/>
              <a:t>TSO, x86 memory consistency models</a:t>
            </a:r>
          </a:p>
          <a:p>
            <a:pPr lvl="1"/>
            <a:r>
              <a:rPr lang="en-US" dirty="0" smtClean="0"/>
              <a:t>Out of Order cores</a:t>
            </a:r>
          </a:p>
          <a:p>
            <a:pPr lvl="1"/>
            <a:r>
              <a:rPr lang="en-US" dirty="0" smtClean="0"/>
              <a:t>Bus-based or point-to-point snooping interconnect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Limitations:</a:t>
            </a:r>
          </a:p>
          <a:p>
            <a:pPr lvl="1"/>
            <a:r>
              <a:rPr lang="en-US" dirty="0" smtClean="0"/>
              <a:t>Write-through private cache </a:t>
            </a:r>
            <a:r>
              <a:rPr lang="en-US" dirty="0" smtClean="0">
                <a:sym typeface="Wingdings"/>
              </a:rPr>
              <a:t>reduces log efficiency</a:t>
            </a:r>
            <a:endParaRPr lang="en-US" dirty="0" smtClean="0"/>
          </a:p>
          <a:p>
            <a:pPr lvl="1"/>
            <a:r>
              <a:rPr lang="en-US" dirty="0" smtClean="0"/>
              <a:t>Mostly sequential replay</a:t>
            </a:r>
          </a:p>
          <a:p>
            <a:pPr lvl="1"/>
            <a:r>
              <a:rPr lang="en-US" dirty="0" smtClean="0"/>
              <a:t>Relaxed/weak memory consistency models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EDEE1-EA29-47C8-9E72-1CD95605E82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4AA87-4DC2-460A-BE30-44D1A1CA3981}" type="slidenum">
              <a:rPr lang="en-US"/>
              <a:pPr/>
              <a:t>16</a:t>
            </a:fld>
            <a:endParaRPr lang="en-US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Outline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</a:p>
          <a:p>
            <a:r>
              <a:rPr lang="en-US" dirty="0" smtClean="0"/>
              <a:t>Episodic Recording</a:t>
            </a:r>
          </a:p>
          <a:p>
            <a:r>
              <a:rPr lang="en-US" dirty="0" smtClean="0"/>
              <a:t>Rerun Implementation</a:t>
            </a:r>
            <a:endParaRPr lang="en-US" dirty="0"/>
          </a:p>
          <a:p>
            <a:r>
              <a:rPr lang="en-US" dirty="0">
                <a:solidFill>
                  <a:schemeClr val="accent2"/>
                </a:solidFill>
              </a:rPr>
              <a:t>Evaluation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Methodology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Episode characteristics</a:t>
            </a:r>
            <a:endParaRPr lang="en-US" dirty="0">
              <a:solidFill>
                <a:schemeClr val="accent2"/>
              </a:solidFill>
            </a:endParaRP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Performance</a:t>
            </a:r>
            <a:endParaRPr lang="en-US" dirty="0">
              <a:solidFill>
                <a:schemeClr val="accent2"/>
              </a:solidFill>
            </a:endParaRPr>
          </a:p>
          <a:p>
            <a:r>
              <a:rPr lang="en-US" dirty="0" smtClean="0"/>
              <a:t>Conclusion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890DF-08CB-4E97-BB86-22B241870836}" type="slidenum">
              <a:rPr lang="en-US"/>
              <a:pPr/>
              <a:t>17</a:t>
            </a:fld>
            <a:endParaRPr lang="en-US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Methodology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5181600"/>
          </a:xfrm>
        </p:spPr>
        <p:txBody>
          <a:bodyPr/>
          <a:lstStyle/>
          <a:p>
            <a:r>
              <a:rPr lang="en-US" dirty="0"/>
              <a:t>Full system simulation using Wisconsin GEMS</a:t>
            </a:r>
          </a:p>
          <a:p>
            <a:pPr lvl="1"/>
            <a:r>
              <a:rPr lang="en-US" dirty="0"/>
              <a:t>Enterprise SPARC </a:t>
            </a:r>
            <a:r>
              <a:rPr lang="en-US" dirty="0" smtClean="0"/>
              <a:t>server running Solaris</a:t>
            </a:r>
          </a:p>
          <a:p>
            <a:r>
              <a:rPr lang="en-US" dirty="0"/>
              <a:t>Evaluated on four commercial workloads</a:t>
            </a:r>
            <a:endParaRPr lang="en-US" dirty="0" smtClean="0"/>
          </a:p>
          <a:p>
            <a:pPr lvl="1"/>
            <a:r>
              <a:rPr lang="en-US" dirty="0" smtClean="0"/>
              <a:t>2 static web servers (Apache and Zeus)</a:t>
            </a:r>
          </a:p>
          <a:p>
            <a:pPr lvl="1"/>
            <a:r>
              <a:rPr lang="en-US" dirty="0" smtClean="0"/>
              <a:t>OLTP-like database (DB2)</a:t>
            </a:r>
          </a:p>
          <a:p>
            <a:pPr lvl="1"/>
            <a:r>
              <a:rPr lang="en-US" dirty="0" smtClean="0"/>
              <a:t>Java middleware (SpecJBB2000)</a:t>
            </a:r>
          </a:p>
          <a:p>
            <a:r>
              <a:rPr lang="en-US" dirty="0"/>
              <a:t>Base system:</a:t>
            </a:r>
          </a:p>
          <a:p>
            <a:pPr lvl="1"/>
            <a:r>
              <a:rPr lang="en-US" dirty="0"/>
              <a:t>16</a:t>
            </a:r>
            <a:r>
              <a:rPr lang="en-US" dirty="0" smtClean="0"/>
              <a:t> in-order core </a:t>
            </a:r>
            <a:r>
              <a:rPr lang="en-US" dirty="0"/>
              <a:t>CMP </a:t>
            </a:r>
          </a:p>
          <a:p>
            <a:pPr lvl="1"/>
            <a:r>
              <a:rPr lang="en-US" dirty="0"/>
              <a:t>32K 4-way write-back L1, 8M 8-way shared L2</a:t>
            </a:r>
          </a:p>
          <a:p>
            <a:pPr lvl="1"/>
            <a:r>
              <a:rPr lang="en-US" dirty="0"/>
              <a:t>MESI directory protocol, sequential consistency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42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cdf_plots_larg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828800"/>
            <a:ext cx="6934200" cy="4760627"/>
          </a:xfrm>
          <a:prstGeom prst="rect">
            <a:avLst/>
          </a:prstGeom>
        </p:spPr>
      </p:pic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ECAF1-16BF-468C-B884-AC3D79FA16C9}" type="slidenum">
              <a:rPr lang="en-US"/>
              <a:pPr/>
              <a:t>18</a:t>
            </a:fld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Episode Characteristics</a:t>
            </a:r>
          </a:p>
        </p:txBody>
      </p:sp>
      <p:sp>
        <p:nvSpPr>
          <p:cNvPr id="49163" name="Text Box 11"/>
          <p:cNvSpPr txBox="1">
            <a:spLocks noChangeArrowheads="1"/>
          </p:cNvSpPr>
          <p:nvPr/>
        </p:nvSpPr>
        <p:spPr bwMode="auto">
          <a:xfrm>
            <a:off x="762000" y="1219200"/>
            <a:ext cx="7620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dirty="0" smtClean="0"/>
              <a:t>Use perfect (no false positive) Bloom filters, unlimited resources</a:t>
            </a:r>
          </a:p>
        </p:txBody>
      </p:sp>
      <p:sp>
        <p:nvSpPr>
          <p:cNvPr id="49157" name="Line 5"/>
          <p:cNvSpPr>
            <a:spLocks noChangeShapeType="1"/>
          </p:cNvSpPr>
          <p:nvPr/>
        </p:nvSpPr>
        <p:spPr bwMode="auto">
          <a:xfrm flipV="1">
            <a:off x="3048000" y="2362200"/>
            <a:ext cx="228599" cy="304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2667000" y="2667000"/>
            <a:ext cx="7360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~</a:t>
            </a:r>
            <a:r>
              <a:rPr lang="en-US" dirty="0" smtClean="0">
                <a:solidFill>
                  <a:schemeClr val="accent2"/>
                </a:solidFill>
              </a:rPr>
              <a:t>64K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4724400" y="2667000"/>
            <a:ext cx="4411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70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9162" name="Text Box 10"/>
          <p:cNvSpPr txBox="1">
            <a:spLocks noChangeArrowheads="1"/>
          </p:cNvSpPr>
          <p:nvPr/>
        </p:nvSpPr>
        <p:spPr bwMode="auto">
          <a:xfrm>
            <a:off x="6858000" y="2590800"/>
            <a:ext cx="5522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113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2" name="Line 5"/>
          <p:cNvSpPr>
            <a:spLocks noChangeShapeType="1"/>
          </p:cNvSpPr>
          <p:nvPr/>
        </p:nvSpPr>
        <p:spPr bwMode="auto">
          <a:xfrm flipV="1">
            <a:off x="5105400" y="2286000"/>
            <a:ext cx="228600" cy="381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" name="Line 5"/>
          <p:cNvSpPr>
            <a:spLocks noChangeShapeType="1"/>
          </p:cNvSpPr>
          <p:nvPr/>
        </p:nvSpPr>
        <p:spPr bwMode="auto">
          <a:xfrm flipV="1">
            <a:off x="7315200" y="2286000"/>
            <a:ext cx="76200" cy="228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066800" y="3657600"/>
            <a:ext cx="244215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2 byte REFS counter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524000" y="1905000"/>
            <a:ext cx="1600200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143000" y="1676400"/>
            <a:ext cx="2454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Episode Length CDF</a:t>
            </a:r>
            <a:endParaRPr lang="en-US" b="1" dirty="0"/>
          </a:p>
        </p:txBody>
      </p:sp>
      <p:sp>
        <p:nvSpPr>
          <p:cNvPr id="21" name="Rectangle 20"/>
          <p:cNvSpPr/>
          <p:nvPr/>
        </p:nvSpPr>
        <p:spPr>
          <a:xfrm>
            <a:off x="1066800" y="6324600"/>
            <a:ext cx="6477000" cy="533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066800" y="6488668"/>
            <a:ext cx="2583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# dynamic memory refs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3733800" y="1676400"/>
            <a:ext cx="38100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810000" y="1676400"/>
            <a:ext cx="171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Write Set Size</a:t>
            </a:r>
            <a:endParaRPr lang="en-US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5867400" y="1676400"/>
            <a:ext cx="1698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Read Set Size</a:t>
            </a:r>
            <a:endParaRPr lang="en-US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4191000" y="6488668"/>
            <a:ext cx="1031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# blocks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096000" y="6488668"/>
            <a:ext cx="1031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# blocks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657600" y="1676400"/>
            <a:ext cx="4572000" cy="518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114800" y="3657600"/>
            <a:ext cx="3148406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Filter Sizes: 32 &amp; 128 bytes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7" grpId="0" animBg="1"/>
      <p:bldP spid="49158" grpId="0"/>
      <p:bldP spid="16" grpId="0" animBg="1"/>
      <p:bldP spid="19" grpId="0"/>
      <p:bldP spid="22" grpId="0"/>
      <p:bldP spid="15" grpId="0" animBg="1"/>
      <p:bldP spid="1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76A88-9AE9-4B6A-AD33-2849D8327D45}" type="slidenum">
              <a:rPr lang="en-US"/>
              <a:pPr/>
              <a:t>19</a:t>
            </a:fld>
            <a:endParaRPr 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Log Size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2667000" y="6019800"/>
            <a:ext cx="4846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~ 4 bytes/1000 instructions uncompressed</a:t>
            </a:r>
          </a:p>
        </p:txBody>
      </p:sp>
      <p:graphicFrame>
        <p:nvGraphicFramePr>
          <p:cNvPr id="8" name="Chart 7"/>
          <p:cNvGraphicFramePr/>
          <p:nvPr/>
        </p:nvGraphicFramePr>
        <p:xfrm>
          <a:off x="2362200" y="1524000"/>
          <a:ext cx="47244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8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8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8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8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Graphic spid="8" grpId="0">
        <p:bldSub>
          <a:bldChart bld="category" animBg="0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Executive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State of the Art</a:t>
            </a:r>
            <a:endParaRPr lang="en-US" sz="2000" dirty="0" smtClean="0"/>
          </a:p>
          <a:p>
            <a:pPr lvl="1"/>
            <a:r>
              <a:rPr lang="en-US" sz="2000" dirty="0" smtClean="0"/>
              <a:t>Deterministic replay can help</a:t>
            </a:r>
          </a:p>
          <a:p>
            <a:pPr lvl="1"/>
            <a:r>
              <a:rPr lang="en-US" sz="2000" dirty="0" err="1" smtClean="0"/>
              <a:t>Uniprocessor</a:t>
            </a:r>
            <a:r>
              <a:rPr lang="en-US" sz="2000" dirty="0" smtClean="0"/>
              <a:t> replay can be done in hypervisor</a:t>
            </a:r>
          </a:p>
          <a:p>
            <a:pPr lvl="1"/>
            <a:r>
              <a:rPr lang="en-US" sz="2000" dirty="0" smtClean="0"/>
              <a:t>Multiprocessor replay must record memory races</a:t>
            </a:r>
          </a:p>
          <a:p>
            <a:pPr lvl="1"/>
            <a:r>
              <a:rPr lang="en-US" sz="2000" dirty="0" smtClean="0"/>
              <a:t>Existing HW race recorders</a:t>
            </a:r>
          </a:p>
          <a:p>
            <a:pPr lvl="2"/>
            <a:r>
              <a:rPr lang="en-US" sz="1600" dirty="0" smtClean="0"/>
              <a:t>Too much state (e.g., 24KB ) or don’t scale to many processors</a:t>
            </a:r>
          </a:p>
          <a:p>
            <a:pPr lvl="3"/>
            <a:endParaRPr lang="en-US" sz="1400" dirty="0" smtClean="0"/>
          </a:p>
          <a:p>
            <a:r>
              <a:rPr lang="en-US" sz="2400" dirty="0" smtClean="0"/>
              <a:t>We Propose: </a:t>
            </a:r>
            <a:r>
              <a:rPr lang="en-US" sz="2400" dirty="0" smtClean="0">
                <a:solidFill>
                  <a:srgbClr val="FF0000"/>
                </a:solidFill>
              </a:rPr>
              <a:t>Rerun</a:t>
            </a:r>
          </a:p>
          <a:p>
            <a:pPr lvl="1"/>
            <a:r>
              <a:rPr lang="en-US" sz="2000" dirty="0" smtClean="0">
                <a:solidFill>
                  <a:schemeClr val="accent6"/>
                </a:solidFill>
              </a:rPr>
              <a:t>Record Memory Races? </a:t>
            </a:r>
            <a:endParaRPr lang="en-US" sz="2000" dirty="0" smtClean="0"/>
          </a:p>
          <a:p>
            <a:pPr lvl="1"/>
            <a:r>
              <a:rPr lang="en-US" sz="2000" dirty="0" smtClean="0">
                <a:solidFill>
                  <a:schemeClr val="accent2"/>
                </a:solidFill>
              </a:rPr>
              <a:t>Record </a:t>
            </a:r>
            <a:r>
              <a:rPr lang="en-US" sz="2000" b="1" dirty="0" smtClean="0">
                <a:solidFill>
                  <a:srgbClr val="00642D"/>
                </a:solidFill>
              </a:rPr>
              <a:t>Lack of </a:t>
            </a:r>
            <a:r>
              <a:rPr lang="en-US" sz="2000" dirty="0" smtClean="0">
                <a:solidFill>
                  <a:schemeClr val="accent2"/>
                </a:solidFill>
              </a:rPr>
              <a:t>Memory Races </a:t>
            </a:r>
            <a:r>
              <a:rPr lang="en-US" sz="2000" dirty="0" smtClean="0">
                <a:solidFill>
                  <a:schemeClr val="accent6"/>
                </a:solidFill>
              </a:rPr>
              <a:t>– An </a:t>
            </a:r>
            <a:r>
              <a:rPr lang="en-US" sz="2000" dirty="0" smtClean="0">
                <a:solidFill>
                  <a:srgbClr val="FF0000"/>
                </a:solidFill>
              </a:rPr>
              <a:t>Episode</a:t>
            </a:r>
          </a:p>
          <a:p>
            <a:pPr lvl="1"/>
            <a:r>
              <a:rPr lang="en-US" sz="2000" dirty="0" smtClean="0"/>
              <a:t>Best log size (like FDR-2): 4 bytes/1000 instructions</a:t>
            </a:r>
          </a:p>
          <a:p>
            <a:pPr lvl="1"/>
            <a:r>
              <a:rPr lang="en-US" sz="2000" dirty="0" smtClean="0"/>
              <a:t>Best state (like Strata-snoop) : 166 bytes/core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EDEE1-EA29-47C8-9E72-1CD95605E82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038600" y="403860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7" name="Straight Connector 6"/>
          <p:cNvCxnSpPr>
            <a:stCxn id="5" idx="1"/>
          </p:cNvCxnSpPr>
          <p:nvPr/>
        </p:nvCxnSpPr>
        <p:spPr>
          <a:xfrm rot="10800000">
            <a:off x="1219200" y="4191000"/>
            <a:ext cx="2819400" cy="3226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88486-FDBC-45D1-93FD-BDA02C4F3508}" type="slidenum">
              <a:rPr lang="en-US"/>
              <a:pPr/>
              <a:t>20</a:t>
            </a:fld>
            <a:endParaRPr lang="en-US"/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Comparison – Log Size</a:t>
            </a:r>
            <a:endParaRPr lang="en-US" sz="3600" dirty="0"/>
          </a:p>
        </p:txBody>
      </p:sp>
      <p:graphicFrame>
        <p:nvGraphicFramePr>
          <p:cNvPr id="8" name="Chart 7"/>
          <p:cNvGraphicFramePr/>
          <p:nvPr/>
        </p:nvGraphicFramePr>
        <p:xfrm>
          <a:off x="533400" y="1295400"/>
          <a:ext cx="79248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019800" y="11430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58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620000" y="1143000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108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048000" y="6096000"/>
            <a:ext cx="2592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Good Scalability</a:t>
            </a:r>
            <a:endParaRPr lang="en-US" sz="2400" b="1" dirty="0"/>
          </a:p>
        </p:txBody>
      </p:sp>
      <p:sp>
        <p:nvSpPr>
          <p:cNvPr id="24" name="Rectangle 23"/>
          <p:cNvSpPr/>
          <p:nvPr/>
        </p:nvSpPr>
        <p:spPr>
          <a:xfrm rot="-1200000">
            <a:off x="5860404" y="1632408"/>
            <a:ext cx="646823" cy="731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 rot="-1200000">
            <a:off x="5858256" y="1794674"/>
            <a:ext cx="704088" cy="706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-1200000">
            <a:off x="7613003" y="1632406"/>
            <a:ext cx="646823" cy="731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 rot="-1200000">
            <a:off x="7610855" y="1794672"/>
            <a:ext cx="704088" cy="706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8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Chart bld="series"/>
        </p:bldSub>
      </p:bldGraphic>
      <p:bldP spid="14" grpId="0"/>
      <p:bldP spid="15" grpId="0"/>
      <p:bldP spid="2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– Hardware State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EDEE1-EA29-47C8-9E72-1CD95605E82C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8229600" cy="4983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447800" y="6248400"/>
            <a:ext cx="64572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Good Scalability and Small Hardware State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Chart bld="series" animBg="0"/>
        </p:bldSub>
      </p:bldGraphic>
      <p:bldP spid="1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A229D-B5D3-49F5-99CC-440AD0E2C462}" type="slidenum">
              <a:rPr lang="en-US"/>
              <a:pPr/>
              <a:t>22</a:t>
            </a:fld>
            <a:endParaRPr lang="en-US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Conclusion</a:t>
            </a:r>
            <a:endParaRPr lang="en-US" sz="36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09600" y="1295400"/>
            <a:ext cx="8229600" cy="498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State of the Art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Deterministic replay can help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Uniprocessor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 replay can be done in hypervisor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Multiprocessor replay must record memory races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Existing HW race recorders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Too much state (e.g., 24KB ) &amp; don’t scale to many processors</a:t>
            </a:r>
          </a:p>
          <a:p>
            <a:pPr marL="1600200" marR="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 Propose: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Rerun – Replay Episodes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cs typeface="+mn-cs"/>
              </a:rPr>
              <a:t>Record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642D"/>
                </a:solidFill>
                <a:effectLst/>
                <a:uLnTx/>
                <a:uFillTx/>
                <a:latin typeface="+mn-lt"/>
                <a:cs typeface="+mn-cs"/>
              </a:rPr>
              <a:t>Lack of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cs typeface="+mn-cs"/>
              </a:rPr>
              <a:t>Memory Races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Best log size (like FDR-2): 4 bytes/1000 instructions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Best state (like Strata-snoop) : 166 bytes/core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Questions?</a:t>
            </a:r>
            <a:endParaRPr lang="en-US" sz="3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9B2-C829-4CB9-9449-9BBC2E382D8F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Delorean</a:t>
            </a:r>
            <a:r>
              <a:rPr lang="en-US" dirty="0" smtClean="0"/>
              <a:t> vs. Rerun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447800"/>
          <a:ext cx="8305800" cy="304800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2768600"/>
                <a:gridCol w="2768600"/>
                <a:gridCol w="2768600"/>
              </a:tblGrid>
              <a:tr h="609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Delorean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Rerun</a:t>
                      </a:r>
                      <a:endParaRPr lang="en-US" sz="2400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Ordering</a:t>
                      </a:r>
                      <a:endParaRPr lang="en-US" b="1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Sequential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Distributed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Extensibility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High</a:t>
                      </a:r>
                      <a:endParaRPr lang="en-US" b="1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Log</a:t>
                      </a:r>
                      <a:r>
                        <a:rPr lang="en-US" b="1" baseline="0" dirty="0" smtClean="0"/>
                        <a:t> Size</a:t>
                      </a:r>
                      <a:endParaRPr lang="en-US" b="1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Very</a:t>
                      </a:r>
                      <a:r>
                        <a:rPr lang="en-US" b="1" baseline="0" dirty="0" smtClean="0"/>
                        <a:t> Small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Small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Replay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Mostly Parallel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Mostly Sequential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EDEE1-EA29-47C8-9E72-1CD95605E82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1F846-5BB0-4801-A436-BDD1CF99CEEC}" type="slidenum">
              <a:rPr lang="en-US"/>
              <a:pPr/>
              <a:t>25</a:t>
            </a:fld>
            <a:endParaRPr 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From 10,000 Feet</a:t>
            </a:r>
            <a:endParaRPr lang="en-US" sz="3600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2209800"/>
          </a:xfrm>
        </p:spPr>
        <p:txBody>
          <a:bodyPr/>
          <a:lstStyle/>
          <a:p>
            <a:r>
              <a:rPr lang="en-US" sz="2400" dirty="0" smtClean="0"/>
              <a:t>Rerun is a lightweight memory </a:t>
            </a:r>
            <a:r>
              <a:rPr lang="en-US" sz="2400" dirty="0"/>
              <a:t>race </a:t>
            </a:r>
            <a:r>
              <a:rPr lang="en-US" sz="2400" dirty="0" smtClean="0"/>
              <a:t>recorder</a:t>
            </a:r>
            <a:endParaRPr lang="en-US" sz="2400" dirty="0" smtClean="0">
              <a:solidFill>
                <a:srgbClr val="FF0000"/>
              </a:solidFill>
            </a:endParaRPr>
          </a:p>
          <a:p>
            <a:pPr lvl="1"/>
            <a:r>
              <a:rPr lang="en-US" sz="2000" dirty="0" smtClean="0"/>
              <a:t>One part of full deterministic replay system</a:t>
            </a:r>
          </a:p>
          <a:p>
            <a:r>
              <a:rPr lang="en-US" sz="2400" dirty="0" smtClean="0"/>
              <a:t>Rerun in HW, rest in HW or SW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609600" y="3733800"/>
            <a:ext cx="7620000" cy="2743200"/>
            <a:chOff x="457200" y="3276600"/>
            <a:chExt cx="7620000" cy="2971800"/>
          </a:xfrm>
        </p:grpSpPr>
        <p:sp>
          <p:nvSpPr>
            <p:cNvPr id="11" name="Rectangle 10"/>
            <p:cNvSpPr/>
            <p:nvPr/>
          </p:nvSpPr>
          <p:spPr>
            <a:xfrm>
              <a:off x="1062816" y="5105401"/>
              <a:ext cx="4693521" cy="1142999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b" anchorCtr="0"/>
            <a:lstStyle/>
            <a:p>
              <a:pPr algn="ctr"/>
              <a:r>
                <a:rPr lang="en-US" dirty="0" smtClean="0"/>
                <a:t>Pipeline</a:t>
              </a:r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062816" y="5129867"/>
              <a:ext cx="3543051" cy="684349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 smtClean="0"/>
                <a:t>    Cache Controller</a:t>
              </a:r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420533" y="5240383"/>
              <a:ext cx="984126" cy="488821"/>
            </a:xfrm>
            <a:prstGeom prst="rect">
              <a:avLst/>
            </a:prstGeom>
            <a:ln>
              <a:prstDash val="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rgbClr val="FF0000"/>
                  </a:solidFill>
                </a:rPr>
                <a:t>Rerun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457200" y="4972594"/>
              <a:ext cx="6434667" cy="2037"/>
            </a:xfrm>
            <a:prstGeom prst="line">
              <a:avLst/>
            </a:prstGeom>
            <a:ln w="28575"/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1062816" y="4169229"/>
              <a:ext cx="4769223" cy="586585"/>
            </a:xfrm>
            <a:prstGeom prst="rect">
              <a:avLst/>
            </a:prstGeom>
            <a:noFill/>
            <a:ln>
              <a:solidFill>
                <a:srgbClr val="008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 smtClean="0"/>
                <a:t>              Hypervisor </a:t>
              </a:r>
              <a:endParaRPr lang="en-US" dirty="0"/>
            </a:p>
          </p:txBody>
        </p:sp>
        <p:sp>
          <p:nvSpPr>
            <p:cNvPr id="22" name="Flowchart: Punched Tape 21"/>
            <p:cNvSpPr/>
            <p:nvPr/>
          </p:nvSpPr>
          <p:spPr>
            <a:xfrm>
              <a:off x="6637867" y="3365863"/>
              <a:ext cx="1439333" cy="1517469"/>
            </a:xfrm>
            <a:prstGeom prst="flowChartPunchedTap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Private Log</a:t>
              </a:r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759200" y="4258491"/>
              <a:ext cx="1947333" cy="357051"/>
            </a:xfrm>
            <a:prstGeom prst="rect">
              <a:avLst/>
            </a:prstGeom>
            <a:ln>
              <a:solidFill>
                <a:srgbClr val="008000"/>
              </a:solidFill>
              <a:prstDash val="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Input Logger</a:t>
              </a:r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049867" y="3722914"/>
              <a:ext cx="4826000" cy="446314"/>
            </a:xfrm>
            <a:prstGeom prst="rect">
              <a:avLst/>
            </a:prstGeom>
            <a:ln>
              <a:solidFill>
                <a:srgbClr val="008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Operating System</a:t>
              </a:r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049867" y="3276600"/>
              <a:ext cx="4826000" cy="446314"/>
            </a:xfrm>
            <a:prstGeom prst="rect">
              <a:avLst/>
            </a:prstGeom>
            <a:ln>
              <a:solidFill>
                <a:srgbClr val="008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User Application</a:t>
              </a:r>
              <a:endParaRPr lang="en-US" dirty="0"/>
            </a:p>
          </p:txBody>
        </p:sp>
        <p:sp>
          <p:nvSpPr>
            <p:cNvPr id="29" name="Up-Down Arrow 28"/>
            <p:cNvSpPr/>
            <p:nvPr/>
          </p:nvSpPr>
          <p:spPr>
            <a:xfrm>
              <a:off x="3843867" y="4615543"/>
              <a:ext cx="338667" cy="624840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Left-Right Arrow 29"/>
            <p:cNvSpPr/>
            <p:nvPr/>
          </p:nvSpPr>
          <p:spPr>
            <a:xfrm>
              <a:off x="5791200" y="4258491"/>
              <a:ext cx="846667" cy="357051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533400" y="5562600"/>
            <a:ext cx="6119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accent6"/>
                </a:solidFill>
              </a:rPr>
              <a:t>HW</a:t>
            </a:r>
            <a:endParaRPr lang="en-US" sz="2000" b="1" dirty="0">
              <a:solidFill>
                <a:schemeClr val="accent6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3400" y="4724400"/>
            <a:ext cx="597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8000"/>
                </a:solidFill>
              </a:rPr>
              <a:t>SW</a:t>
            </a:r>
            <a:endParaRPr lang="en-US" sz="2000" b="1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72015-568B-4C74-A8AD-97E3614C136A}" type="slidenum">
              <a:rPr lang="en-US"/>
              <a:pPr/>
              <a:t>26</a:t>
            </a:fld>
            <a:endParaRPr lang="en-U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Adapting to TSO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Violation in TSO…Given block B:</a:t>
            </a:r>
          </a:p>
          <a:p>
            <a:pPr lvl="1"/>
            <a:r>
              <a:rPr lang="en-US"/>
              <a:t>B in write buffer, and</a:t>
            </a:r>
          </a:p>
          <a:p>
            <a:pPr lvl="1"/>
            <a:r>
              <a:rPr lang="en-US"/>
              <a:t>Bypassed load of B occurred, and</a:t>
            </a:r>
          </a:p>
          <a:p>
            <a:pPr lvl="1"/>
            <a:r>
              <a:rPr lang="en-US"/>
              <a:t>Remote request made for B before it leaves the write buffer</a:t>
            </a:r>
          </a:p>
          <a:p>
            <a:r>
              <a:rPr lang="en-US"/>
              <a:t>On detection, log </a:t>
            </a:r>
            <a:r>
              <a:rPr lang="en-US" b="1">
                <a:solidFill>
                  <a:schemeClr val="accent2"/>
                </a:solidFill>
              </a:rPr>
              <a:t>value</a:t>
            </a:r>
            <a:r>
              <a:rPr lang="en-US"/>
              <a:t> of load</a:t>
            </a:r>
          </a:p>
          <a:p>
            <a:pPr lvl="1"/>
            <a:r>
              <a:rPr lang="en-US"/>
              <a:t>Or, log timestamp corresponding to correct value</a:t>
            </a:r>
          </a:p>
          <a:p>
            <a:r>
              <a:rPr lang="en-US"/>
              <a:t>Believe this works for x86 model as well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0E10D-4257-4BD9-B44C-F8702A88971A}" type="slidenum">
              <a:rPr lang="en-US"/>
              <a:pPr/>
              <a:t>27</a:t>
            </a:fld>
            <a:endParaRPr 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Detecting SC Violations - Example</a:t>
            </a:r>
          </a:p>
        </p:txBody>
      </p:sp>
      <p:sp>
        <p:nvSpPr>
          <p:cNvPr id="59396" name="Oval 4"/>
          <p:cNvSpPr>
            <a:spLocks noChangeArrowheads="1"/>
          </p:cNvSpPr>
          <p:nvPr/>
        </p:nvSpPr>
        <p:spPr bwMode="auto">
          <a:xfrm>
            <a:off x="904875" y="2438400"/>
            <a:ext cx="292100" cy="292100"/>
          </a:xfrm>
          <a:prstGeom prst="ellipse">
            <a:avLst/>
          </a:prstGeom>
          <a:solidFill>
            <a:schemeClr val="tx1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altLang="zh-CN" sz="2000" b="1">
                <a:solidFill>
                  <a:schemeClr val="bg1"/>
                </a:solidFill>
                <a:latin typeface="Helvetica" pitchFamily="34" charset="0"/>
                <a:ea typeface="MS PGothic" pitchFamily="34" charset="-128"/>
              </a:rPr>
              <a:t>1</a:t>
            </a:r>
          </a:p>
        </p:txBody>
      </p:sp>
      <p:sp>
        <p:nvSpPr>
          <p:cNvPr id="59397" name="Oval 5"/>
          <p:cNvSpPr>
            <a:spLocks noChangeArrowheads="1"/>
          </p:cNvSpPr>
          <p:nvPr/>
        </p:nvSpPr>
        <p:spPr bwMode="auto">
          <a:xfrm>
            <a:off x="904875" y="2984500"/>
            <a:ext cx="292100" cy="292100"/>
          </a:xfrm>
          <a:prstGeom prst="ellipse">
            <a:avLst/>
          </a:prstGeom>
          <a:solidFill>
            <a:schemeClr val="tx1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altLang="zh-CN" sz="2000" b="1">
                <a:solidFill>
                  <a:schemeClr val="bg1"/>
                </a:solidFill>
                <a:latin typeface="Helvetica" pitchFamily="34" charset="0"/>
                <a:ea typeface="MS PGothic" pitchFamily="34" charset="-128"/>
              </a:rPr>
              <a:t>2</a:t>
            </a:r>
          </a:p>
        </p:txBody>
      </p:sp>
      <p:sp>
        <p:nvSpPr>
          <p:cNvPr id="59398" name="Oval 6"/>
          <p:cNvSpPr>
            <a:spLocks noChangeArrowheads="1"/>
          </p:cNvSpPr>
          <p:nvPr/>
        </p:nvSpPr>
        <p:spPr bwMode="auto">
          <a:xfrm>
            <a:off x="3822700" y="2438400"/>
            <a:ext cx="292100" cy="292100"/>
          </a:xfrm>
          <a:prstGeom prst="ellipse">
            <a:avLst/>
          </a:prstGeom>
          <a:solidFill>
            <a:schemeClr val="tx1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altLang="zh-CN" sz="2000" b="1">
                <a:solidFill>
                  <a:schemeClr val="bg1"/>
                </a:solidFill>
                <a:latin typeface="Helvetica" pitchFamily="34" charset="0"/>
                <a:ea typeface="MS PGothic" pitchFamily="34" charset="-128"/>
              </a:rPr>
              <a:t>1</a:t>
            </a:r>
          </a:p>
        </p:txBody>
      </p:sp>
      <p:sp>
        <p:nvSpPr>
          <p:cNvPr id="59399" name="Oval 7"/>
          <p:cNvSpPr>
            <a:spLocks noChangeArrowheads="1"/>
          </p:cNvSpPr>
          <p:nvPr/>
        </p:nvSpPr>
        <p:spPr bwMode="auto">
          <a:xfrm>
            <a:off x="3822700" y="2984500"/>
            <a:ext cx="292100" cy="292100"/>
          </a:xfrm>
          <a:prstGeom prst="ellipse">
            <a:avLst/>
          </a:prstGeom>
          <a:solidFill>
            <a:schemeClr val="tx1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altLang="zh-CN" sz="2000" b="1">
                <a:solidFill>
                  <a:schemeClr val="bg1"/>
                </a:solidFill>
                <a:latin typeface="Helvetica" pitchFamily="34" charset="0"/>
                <a:ea typeface="MS PGothic" pitchFamily="34" charset="-128"/>
              </a:rPr>
              <a:t>2</a:t>
            </a:r>
          </a:p>
        </p:txBody>
      </p:sp>
      <p:sp>
        <p:nvSpPr>
          <p:cNvPr id="59400" name="AutoShape 8"/>
          <p:cNvSpPr>
            <a:spLocks noChangeArrowheads="1"/>
          </p:cNvSpPr>
          <p:nvPr/>
        </p:nvSpPr>
        <p:spPr bwMode="auto">
          <a:xfrm>
            <a:off x="1295400" y="2438400"/>
            <a:ext cx="762000" cy="3048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altLang="zh-CN" sz="2000">
                <a:solidFill>
                  <a:schemeClr val="bg1"/>
                </a:solidFill>
                <a:latin typeface="Comic Sans MS" pitchFamily="66" charset="0"/>
                <a:ea typeface="SimSun" pitchFamily="2" charset="-122"/>
              </a:rPr>
              <a:t>st </a:t>
            </a:r>
            <a:r>
              <a:rPr lang="en-US" altLang="zh-CN" sz="2000" b="1">
                <a:solidFill>
                  <a:schemeClr val="bg1"/>
                </a:solidFill>
                <a:latin typeface="Helvetica" pitchFamily="34" charset="0"/>
                <a:ea typeface="SimSun" pitchFamily="2" charset="-122"/>
              </a:rPr>
              <a:t>A,1</a:t>
            </a:r>
          </a:p>
        </p:txBody>
      </p:sp>
      <p:sp>
        <p:nvSpPr>
          <p:cNvPr id="59401" name="Text Box 9"/>
          <p:cNvSpPr txBox="1">
            <a:spLocks noChangeArrowheads="1"/>
          </p:cNvSpPr>
          <p:nvPr/>
        </p:nvSpPr>
        <p:spPr bwMode="auto">
          <a:xfrm>
            <a:off x="1066800" y="1600200"/>
            <a:ext cx="13081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200">
                <a:solidFill>
                  <a:schemeClr val="accent2"/>
                </a:solidFill>
                <a:latin typeface="Comic Sans MS" pitchFamily="66" charset="0"/>
                <a:ea typeface="SimSun" pitchFamily="2" charset="-122"/>
              </a:rPr>
              <a:t>Thread </a:t>
            </a:r>
            <a:r>
              <a:rPr lang="en-US" altLang="zh-CN" sz="2200">
                <a:solidFill>
                  <a:schemeClr val="accent2"/>
                </a:solidFill>
                <a:latin typeface="Times New Roman" pitchFamily="18" charset="0"/>
                <a:ea typeface="SimSun" pitchFamily="2" charset="-122"/>
              </a:rPr>
              <a:t>I</a:t>
            </a:r>
          </a:p>
        </p:txBody>
      </p:sp>
      <p:sp>
        <p:nvSpPr>
          <p:cNvPr id="59402" name="Text Box 10"/>
          <p:cNvSpPr txBox="1">
            <a:spLocks noChangeArrowheads="1"/>
          </p:cNvSpPr>
          <p:nvPr/>
        </p:nvSpPr>
        <p:spPr bwMode="auto">
          <a:xfrm>
            <a:off x="2622550" y="1600200"/>
            <a:ext cx="132238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200">
                <a:solidFill>
                  <a:schemeClr val="hlink"/>
                </a:solidFill>
                <a:latin typeface="Comic Sans MS" pitchFamily="66" charset="0"/>
                <a:ea typeface="SimSun" pitchFamily="2" charset="-122"/>
              </a:rPr>
              <a:t>Thread </a:t>
            </a:r>
            <a:r>
              <a:rPr lang="en-US" altLang="zh-CN" sz="220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J</a:t>
            </a:r>
          </a:p>
        </p:txBody>
      </p:sp>
      <p:sp>
        <p:nvSpPr>
          <p:cNvPr id="59403" name="AutoShape 11"/>
          <p:cNvSpPr>
            <a:spLocks noChangeArrowheads="1"/>
          </p:cNvSpPr>
          <p:nvPr/>
        </p:nvSpPr>
        <p:spPr bwMode="auto">
          <a:xfrm>
            <a:off x="1295400" y="2971800"/>
            <a:ext cx="762000" cy="3048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altLang="zh-CN" sz="2000">
                <a:solidFill>
                  <a:schemeClr val="bg1"/>
                </a:solidFill>
                <a:latin typeface="Comic Sans MS" pitchFamily="66" charset="0"/>
                <a:ea typeface="SimSun" pitchFamily="2" charset="-122"/>
              </a:rPr>
              <a:t>ld </a:t>
            </a:r>
            <a:r>
              <a:rPr lang="en-US" altLang="zh-CN" sz="2000" b="1">
                <a:solidFill>
                  <a:schemeClr val="bg1"/>
                </a:solidFill>
                <a:latin typeface="Helvetica" pitchFamily="34" charset="0"/>
                <a:ea typeface="SimSun" pitchFamily="2" charset="-122"/>
              </a:rPr>
              <a:t>B</a:t>
            </a:r>
          </a:p>
        </p:txBody>
      </p:sp>
      <p:sp>
        <p:nvSpPr>
          <p:cNvPr id="59404" name="Line 12"/>
          <p:cNvSpPr>
            <a:spLocks noChangeShapeType="1"/>
          </p:cNvSpPr>
          <p:nvPr/>
        </p:nvSpPr>
        <p:spPr bwMode="auto">
          <a:xfrm>
            <a:off x="1676400" y="2743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405" name="AutoShape 13"/>
          <p:cNvSpPr>
            <a:spLocks noChangeArrowheads="1"/>
          </p:cNvSpPr>
          <p:nvPr/>
        </p:nvSpPr>
        <p:spPr bwMode="auto">
          <a:xfrm>
            <a:off x="2971800" y="2438400"/>
            <a:ext cx="762000" cy="3048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altLang="zh-CN" sz="2000">
                <a:solidFill>
                  <a:schemeClr val="bg1"/>
                </a:solidFill>
                <a:latin typeface="Comic Sans MS" pitchFamily="66" charset="0"/>
                <a:ea typeface="MS PGothic" pitchFamily="34" charset="-128"/>
              </a:rPr>
              <a:t>st </a:t>
            </a:r>
            <a:r>
              <a:rPr lang="en-US" altLang="zh-CN" sz="2000" b="1">
                <a:solidFill>
                  <a:schemeClr val="bg1"/>
                </a:solidFill>
                <a:ea typeface="MS PGothic" pitchFamily="34" charset="-128"/>
              </a:rPr>
              <a:t>B,1</a:t>
            </a:r>
          </a:p>
        </p:txBody>
      </p:sp>
      <p:sp>
        <p:nvSpPr>
          <p:cNvPr id="59406" name="AutoShape 14"/>
          <p:cNvSpPr>
            <a:spLocks noChangeArrowheads="1"/>
          </p:cNvSpPr>
          <p:nvPr/>
        </p:nvSpPr>
        <p:spPr bwMode="auto">
          <a:xfrm>
            <a:off x="2971800" y="2971800"/>
            <a:ext cx="762000" cy="3048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altLang="zh-CN" sz="2000">
                <a:solidFill>
                  <a:schemeClr val="bg1"/>
                </a:solidFill>
                <a:latin typeface="Comic Sans MS" pitchFamily="66" charset="0"/>
                <a:ea typeface="SimSun" pitchFamily="2" charset="-122"/>
              </a:rPr>
              <a:t>ld </a:t>
            </a:r>
            <a:r>
              <a:rPr lang="en-US" altLang="zh-CN" sz="2000" b="1">
                <a:solidFill>
                  <a:schemeClr val="bg1"/>
                </a:solidFill>
                <a:latin typeface="Helvetica" pitchFamily="34" charset="0"/>
                <a:ea typeface="SimSun" pitchFamily="2" charset="-122"/>
              </a:rPr>
              <a:t>A</a:t>
            </a:r>
          </a:p>
        </p:txBody>
      </p:sp>
      <p:sp>
        <p:nvSpPr>
          <p:cNvPr id="59407" name="Line 15"/>
          <p:cNvSpPr>
            <a:spLocks noChangeShapeType="1"/>
          </p:cNvSpPr>
          <p:nvPr/>
        </p:nvSpPr>
        <p:spPr bwMode="auto">
          <a:xfrm>
            <a:off x="3352800" y="2743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408" name="Rectangle 16"/>
          <p:cNvSpPr>
            <a:spLocks noChangeArrowheads="1"/>
          </p:cNvSpPr>
          <p:nvPr/>
        </p:nvSpPr>
        <p:spPr bwMode="auto">
          <a:xfrm>
            <a:off x="838200" y="1524000"/>
            <a:ext cx="3429000" cy="1981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409" name="Text Box 17"/>
          <p:cNvSpPr txBox="1">
            <a:spLocks noChangeArrowheads="1"/>
          </p:cNvSpPr>
          <p:nvPr/>
        </p:nvSpPr>
        <p:spPr bwMode="auto">
          <a:xfrm>
            <a:off x="1219200" y="3352800"/>
            <a:ext cx="16002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400" b="1">
                <a:solidFill>
                  <a:srgbClr val="0000FF"/>
                </a:solidFill>
                <a:latin typeface="Comic Sans MS" pitchFamily="66" charset="0"/>
                <a:ea typeface="SimSun" pitchFamily="2" charset="-122"/>
              </a:rPr>
              <a:t>Recording</a:t>
            </a:r>
          </a:p>
        </p:txBody>
      </p:sp>
      <p:sp>
        <p:nvSpPr>
          <p:cNvPr id="59410" name="AutoShape 18"/>
          <p:cNvSpPr>
            <a:spLocks noChangeArrowheads="1"/>
          </p:cNvSpPr>
          <p:nvPr/>
        </p:nvSpPr>
        <p:spPr bwMode="auto">
          <a:xfrm>
            <a:off x="2133600" y="1981200"/>
            <a:ext cx="762000" cy="304800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altLang="zh-CN" sz="2000" b="1">
                <a:latin typeface="Helvetica" pitchFamily="34" charset="0"/>
                <a:ea typeface="SimSun" pitchFamily="2" charset="-122"/>
              </a:rPr>
              <a:t>A=B=0</a:t>
            </a:r>
          </a:p>
        </p:txBody>
      </p:sp>
      <p:sp>
        <p:nvSpPr>
          <p:cNvPr id="59411" name="Line 19"/>
          <p:cNvSpPr>
            <a:spLocks noChangeShapeType="1"/>
          </p:cNvSpPr>
          <p:nvPr/>
        </p:nvSpPr>
        <p:spPr bwMode="auto">
          <a:xfrm flipH="1" flipV="1">
            <a:off x="2133600" y="2590800"/>
            <a:ext cx="7620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9412" name="Line 20"/>
          <p:cNvSpPr>
            <a:spLocks noChangeShapeType="1"/>
          </p:cNvSpPr>
          <p:nvPr/>
        </p:nvSpPr>
        <p:spPr bwMode="auto">
          <a:xfrm flipV="1">
            <a:off x="2209800" y="2590800"/>
            <a:ext cx="6858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9413" name="Line 21"/>
          <p:cNvSpPr>
            <a:spLocks noChangeShapeType="1"/>
          </p:cNvSpPr>
          <p:nvPr/>
        </p:nvSpPr>
        <p:spPr bwMode="auto">
          <a:xfrm flipH="1" flipV="1">
            <a:off x="2133600" y="2590800"/>
            <a:ext cx="762000" cy="5334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59414" name="Group 22"/>
          <p:cNvGrpSpPr>
            <a:grpSpLocks/>
          </p:cNvGrpSpPr>
          <p:nvPr/>
        </p:nvGrpSpPr>
        <p:grpSpPr bwMode="auto">
          <a:xfrm>
            <a:off x="838200" y="3962400"/>
            <a:ext cx="3962400" cy="2438400"/>
            <a:chOff x="3072" y="1056"/>
            <a:chExt cx="2496" cy="1536"/>
          </a:xfrm>
        </p:grpSpPr>
        <p:sp>
          <p:nvSpPr>
            <p:cNvPr id="59415" name="Oval 23"/>
            <p:cNvSpPr>
              <a:spLocks noChangeArrowheads="1"/>
            </p:cNvSpPr>
            <p:nvPr/>
          </p:nvSpPr>
          <p:spPr bwMode="auto">
            <a:xfrm>
              <a:off x="3114" y="1440"/>
              <a:ext cx="184" cy="184"/>
            </a:xfrm>
            <a:prstGeom prst="ellipse">
              <a:avLst/>
            </a:prstGeom>
            <a:solidFill>
              <a:schemeClr val="tx1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altLang="zh-CN" sz="2000" b="1">
                  <a:solidFill>
                    <a:schemeClr val="bg1"/>
                  </a:solidFill>
                  <a:latin typeface="Helvetica" pitchFamily="34" charset="0"/>
                  <a:ea typeface="MS PGothic" pitchFamily="34" charset="-128"/>
                </a:rPr>
                <a:t>1</a:t>
              </a:r>
            </a:p>
          </p:txBody>
        </p:sp>
        <p:sp>
          <p:nvSpPr>
            <p:cNvPr id="59416" name="Oval 24"/>
            <p:cNvSpPr>
              <a:spLocks noChangeArrowheads="1"/>
            </p:cNvSpPr>
            <p:nvPr/>
          </p:nvSpPr>
          <p:spPr bwMode="auto">
            <a:xfrm>
              <a:off x="3114" y="1784"/>
              <a:ext cx="184" cy="184"/>
            </a:xfrm>
            <a:prstGeom prst="ellipse">
              <a:avLst/>
            </a:prstGeom>
            <a:solidFill>
              <a:schemeClr val="tx1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altLang="zh-CN" sz="2000" b="1">
                  <a:solidFill>
                    <a:schemeClr val="bg1"/>
                  </a:solidFill>
                  <a:latin typeface="Helvetica" pitchFamily="34" charset="0"/>
                  <a:ea typeface="MS PGothic" pitchFamily="34" charset="-128"/>
                </a:rPr>
                <a:t>2</a:t>
              </a:r>
            </a:p>
          </p:txBody>
        </p:sp>
        <p:sp>
          <p:nvSpPr>
            <p:cNvPr id="59417" name="Oval 25"/>
            <p:cNvSpPr>
              <a:spLocks noChangeArrowheads="1"/>
            </p:cNvSpPr>
            <p:nvPr/>
          </p:nvSpPr>
          <p:spPr bwMode="auto">
            <a:xfrm>
              <a:off x="4952" y="1440"/>
              <a:ext cx="184" cy="184"/>
            </a:xfrm>
            <a:prstGeom prst="ellipse">
              <a:avLst/>
            </a:prstGeom>
            <a:solidFill>
              <a:schemeClr val="tx1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altLang="zh-CN" sz="2000" b="1">
                  <a:solidFill>
                    <a:schemeClr val="bg1"/>
                  </a:solidFill>
                  <a:latin typeface="Helvetica" pitchFamily="34" charset="0"/>
                  <a:ea typeface="MS PGothic" pitchFamily="34" charset="-128"/>
                </a:rPr>
                <a:t>1</a:t>
              </a:r>
            </a:p>
          </p:txBody>
        </p:sp>
        <p:sp>
          <p:nvSpPr>
            <p:cNvPr id="59418" name="Oval 26"/>
            <p:cNvSpPr>
              <a:spLocks noChangeArrowheads="1"/>
            </p:cNvSpPr>
            <p:nvPr/>
          </p:nvSpPr>
          <p:spPr bwMode="auto">
            <a:xfrm>
              <a:off x="4952" y="1784"/>
              <a:ext cx="184" cy="184"/>
            </a:xfrm>
            <a:prstGeom prst="ellipse">
              <a:avLst/>
            </a:prstGeom>
            <a:solidFill>
              <a:schemeClr val="tx1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altLang="zh-CN" sz="2000" b="1">
                  <a:solidFill>
                    <a:schemeClr val="bg1"/>
                  </a:solidFill>
                  <a:latin typeface="Helvetica" pitchFamily="34" charset="0"/>
                  <a:ea typeface="MS PGothic" pitchFamily="34" charset="-128"/>
                </a:rPr>
                <a:t>2</a:t>
              </a:r>
            </a:p>
          </p:txBody>
        </p:sp>
        <p:sp>
          <p:nvSpPr>
            <p:cNvPr id="59419" name="AutoShape 27"/>
            <p:cNvSpPr>
              <a:spLocks noChangeArrowheads="1"/>
            </p:cNvSpPr>
            <p:nvPr/>
          </p:nvSpPr>
          <p:spPr bwMode="auto">
            <a:xfrm>
              <a:off x="3360" y="1440"/>
              <a:ext cx="480" cy="192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altLang="zh-CN" sz="2000">
                  <a:solidFill>
                    <a:schemeClr val="bg1"/>
                  </a:solidFill>
                  <a:latin typeface="Comic Sans MS" pitchFamily="66" charset="0"/>
                  <a:ea typeface="SimSun" pitchFamily="2" charset="-122"/>
                </a:rPr>
                <a:t>st </a:t>
              </a:r>
              <a:r>
                <a:rPr lang="en-US" altLang="zh-CN" sz="2000" b="1">
                  <a:solidFill>
                    <a:schemeClr val="bg1"/>
                  </a:solidFill>
                  <a:latin typeface="Helvetica" pitchFamily="34" charset="0"/>
                  <a:ea typeface="SimSun" pitchFamily="2" charset="-122"/>
                </a:rPr>
                <a:t>A,1</a:t>
              </a:r>
            </a:p>
          </p:txBody>
        </p:sp>
        <p:sp>
          <p:nvSpPr>
            <p:cNvPr id="59420" name="Text Box 28"/>
            <p:cNvSpPr txBox="1">
              <a:spLocks noChangeArrowheads="1"/>
            </p:cNvSpPr>
            <p:nvPr/>
          </p:nvSpPr>
          <p:spPr bwMode="auto">
            <a:xfrm>
              <a:off x="3216" y="1056"/>
              <a:ext cx="82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2200">
                  <a:solidFill>
                    <a:schemeClr val="accent2"/>
                  </a:solidFill>
                  <a:latin typeface="Comic Sans MS" pitchFamily="66" charset="0"/>
                  <a:ea typeface="SimSun" pitchFamily="2" charset="-122"/>
                </a:rPr>
                <a:t>Thread </a:t>
              </a:r>
              <a:r>
                <a:rPr lang="en-US" altLang="zh-CN" sz="2200">
                  <a:solidFill>
                    <a:schemeClr val="accent2"/>
                  </a:solidFill>
                  <a:latin typeface="Times New Roman" pitchFamily="18" charset="0"/>
                  <a:ea typeface="SimSun" pitchFamily="2" charset="-122"/>
                </a:rPr>
                <a:t>I</a:t>
              </a:r>
            </a:p>
          </p:txBody>
        </p:sp>
        <p:sp>
          <p:nvSpPr>
            <p:cNvPr id="59421" name="Text Box 29"/>
            <p:cNvSpPr txBox="1">
              <a:spLocks noChangeArrowheads="1"/>
            </p:cNvSpPr>
            <p:nvPr/>
          </p:nvSpPr>
          <p:spPr bwMode="auto">
            <a:xfrm>
              <a:off x="4196" y="1056"/>
              <a:ext cx="833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2200">
                  <a:solidFill>
                    <a:schemeClr val="hlink"/>
                  </a:solidFill>
                  <a:latin typeface="Comic Sans MS" pitchFamily="66" charset="0"/>
                  <a:ea typeface="SimSun" pitchFamily="2" charset="-122"/>
                </a:rPr>
                <a:t>Thread </a:t>
              </a:r>
              <a:r>
                <a:rPr lang="en-US" altLang="zh-CN" sz="2200">
                  <a:solidFill>
                    <a:schemeClr val="hlink"/>
                  </a:solidFill>
                  <a:latin typeface="Times New Roman" pitchFamily="18" charset="0"/>
                  <a:ea typeface="SimSun" pitchFamily="2" charset="-122"/>
                </a:rPr>
                <a:t>J</a:t>
              </a:r>
            </a:p>
          </p:txBody>
        </p:sp>
        <p:sp>
          <p:nvSpPr>
            <p:cNvPr id="59422" name="AutoShape 30"/>
            <p:cNvSpPr>
              <a:spLocks noChangeArrowheads="1"/>
            </p:cNvSpPr>
            <p:nvPr/>
          </p:nvSpPr>
          <p:spPr bwMode="auto">
            <a:xfrm>
              <a:off x="3360" y="1776"/>
              <a:ext cx="480" cy="192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altLang="zh-CN" sz="2000">
                  <a:solidFill>
                    <a:schemeClr val="bg1"/>
                  </a:solidFill>
                  <a:latin typeface="Comic Sans MS" pitchFamily="66" charset="0"/>
                  <a:ea typeface="SimSun" pitchFamily="2" charset="-122"/>
                </a:rPr>
                <a:t>ld </a:t>
              </a:r>
              <a:r>
                <a:rPr lang="en-US" altLang="zh-CN" sz="2000" b="1">
                  <a:solidFill>
                    <a:schemeClr val="bg1"/>
                  </a:solidFill>
                  <a:latin typeface="Helvetica" pitchFamily="34" charset="0"/>
                  <a:ea typeface="SimSun" pitchFamily="2" charset="-122"/>
                </a:rPr>
                <a:t>B</a:t>
              </a:r>
            </a:p>
          </p:txBody>
        </p:sp>
        <p:sp>
          <p:nvSpPr>
            <p:cNvPr id="59423" name="Line 31"/>
            <p:cNvSpPr>
              <a:spLocks noChangeShapeType="1"/>
            </p:cNvSpPr>
            <p:nvPr/>
          </p:nvSpPr>
          <p:spPr bwMode="auto">
            <a:xfrm>
              <a:off x="3600" y="163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24" name="AutoShape 32"/>
            <p:cNvSpPr>
              <a:spLocks noChangeArrowheads="1"/>
            </p:cNvSpPr>
            <p:nvPr/>
          </p:nvSpPr>
          <p:spPr bwMode="auto">
            <a:xfrm>
              <a:off x="4416" y="1440"/>
              <a:ext cx="480" cy="192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altLang="zh-CN" sz="2000">
                  <a:solidFill>
                    <a:schemeClr val="bg1"/>
                  </a:solidFill>
                  <a:latin typeface="Comic Sans MS" pitchFamily="66" charset="0"/>
                  <a:ea typeface="MS PGothic" pitchFamily="34" charset="-128"/>
                </a:rPr>
                <a:t>st </a:t>
              </a:r>
              <a:r>
                <a:rPr lang="en-US" altLang="zh-CN" sz="2000" b="1">
                  <a:solidFill>
                    <a:schemeClr val="bg1"/>
                  </a:solidFill>
                  <a:ea typeface="MS PGothic" pitchFamily="34" charset="-128"/>
                </a:rPr>
                <a:t>B,1</a:t>
              </a:r>
            </a:p>
          </p:txBody>
        </p:sp>
        <p:sp>
          <p:nvSpPr>
            <p:cNvPr id="59425" name="AutoShape 33"/>
            <p:cNvSpPr>
              <a:spLocks noChangeArrowheads="1"/>
            </p:cNvSpPr>
            <p:nvPr/>
          </p:nvSpPr>
          <p:spPr bwMode="auto">
            <a:xfrm>
              <a:off x="4416" y="1776"/>
              <a:ext cx="480" cy="192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altLang="zh-CN" sz="2000">
                  <a:solidFill>
                    <a:schemeClr val="bg1"/>
                  </a:solidFill>
                  <a:latin typeface="Comic Sans MS" pitchFamily="66" charset="0"/>
                  <a:ea typeface="SimSun" pitchFamily="2" charset="-122"/>
                </a:rPr>
                <a:t>ld </a:t>
              </a:r>
              <a:r>
                <a:rPr lang="en-US" altLang="zh-CN" sz="2000" b="1">
                  <a:solidFill>
                    <a:schemeClr val="bg1"/>
                  </a:solidFill>
                  <a:latin typeface="Helvetica" pitchFamily="34" charset="0"/>
                  <a:ea typeface="SimSun" pitchFamily="2" charset="-122"/>
                </a:rPr>
                <a:t>A</a:t>
              </a:r>
            </a:p>
          </p:txBody>
        </p:sp>
        <p:sp>
          <p:nvSpPr>
            <p:cNvPr id="59426" name="Line 34"/>
            <p:cNvSpPr>
              <a:spLocks noChangeShapeType="1"/>
            </p:cNvSpPr>
            <p:nvPr/>
          </p:nvSpPr>
          <p:spPr bwMode="auto">
            <a:xfrm>
              <a:off x="4656" y="163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27" name="Line 35"/>
            <p:cNvSpPr>
              <a:spLocks noChangeShapeType="1"/>
            </p:cNvSpPr>
            <p:nvPr/>
          </p:nvSpPr>
          <p:spPr bwMode="auto">
            <a:xfrm flipV="1">
              <a:off x="3936" y="1536"/>
              <a:ext cx="432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9428" name="Rectangle 36"/>
            <p:cNvSpPr>
              <a:spLocks noChangeArrowheads="1"/>
            </p:cNvSpPr>
            <p:nvPr/>
          </p:nvSpPr>
          <p:spPr bwMode="auto">
            <a:xfrm>
              <a:off x="3072" y="1056"/>
              <a:ext cx="2160" cy="10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Dot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29" name="Text Box 37"/>
            <p:cNvSpPr txBox="1">
              <a:spLocks noChangeArrowheads="1"/>
            </p:cNvSpPr>
            <p:nvPr/>
          </p:nvSpPr>
          <p:spPr bwMode="auto">
            <a:xfrm>
              <a:off x="3312" y="2016"/>
              <a:ext cx="715" cy="2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2400" b="1">
                  <a:solidFill>
                    <a:srgbClr val="0000FF"/>
                  </a:solidFill>
                  <a:latin typeface="Comic Sans MS" pitchFamily="66" charset="0"/>
                  <a:ea typeface="SimSun" pitchFamily="2" charset="-122"/>
                </a:rPr>
                <a:t>Replay</a:t>
              </a:r>
            </a:p>
          </p:txBody>
        </p:sp>
        <p:sp>
          <p:nvSpPr>
            <p:cNvPr id="59430" name="AutoShape 38"/>
            <p:cNvSpPr>
              <a:spLocks noChangeArrowheads="1"/>
            </p:cNvSpPr>
            <p:nvPr/>
          </p:nvSpPr>
          <p:spPr bwMode="auto">
            <a:xfrm>
              <a:off x="4272" y="2112"/>
              <a:ext cx="1296" cy="480"/>
            </a:xfrm>
            <a:prstGeom prst="wedgeEllipseCallout">
              <a:avLst>
                <a:gd name="adj1" fmla="val -17514"/>
                <a:gd name="adj2" fmla="val -92708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/>
              <a:r>
                <a:rPr lang="en-US" altLang="zh-CN" sz="2200">
                  <a:latin typeface="Helvetica" pitchFamily="34" charset="0"/>
                  <a:ea typeface="MS PGothic" pitchFamily="34" charset="-128"/>
                </a:rPr>
                <a:t>Value Used</a:t>
              </a:r>
            </a:p>
            <a:p>
              <a:pPr algn="ctr" eaLnBrk="0" hangingPunct="0"/>
              <a:r>
                <a:rPr lang="en-US" altLang="zh-CN" sz="2200">
                  <a:latin typeface="Helvetica" pitchFamily="34" charset="0"/>
                  <a:ea typeface="MS PGothic" pitchFamily="34" charset="-128"/>
                </a:rPr>
                <a:t>A=0</a:t>
              </a:r>
            </a:p>
          </p:txBody>
        </p:sp>
      </p:grpSp>
      <p:sp>
        <p:nvSpPr>
          <p:cNvPr id="59431" name="AutoShape 39"/>
          <p:cNvSpPr>
            <a:spLocks noChangeArrowheads="1"/>
          </p:cNvSpPr>
          <p:nvPr/>
        </p:nvSpPr>
        <p:spPr bwMode="auto">
          <a:xfrm>
            <a:off x="7696200" y="2209800"/>
            <a:ext cx="762000" cy="3048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altLang="zh-CN" sz="2000">
                <a:solidFill>
                  <a:schemeClr val="bg1"/>
                </a:solidFill>
                <a:latin typeface="Comic Sans MS" pitchFamily="66" charset="0"/>
                <a:ea typeface="SimSun" pitchFamily="2" charset="-122"/>
              </a:rPr>
              <a:t>ld </a:t>
            </a:r>
            <a:r>
              <a:rPr lang="en-US" altLang="zh-CN" sz="2000" b="1">
                <a:solidFill>
                  <a:schemeClr val="bg1"/>
                </a:solidFill>
                <a:latin typeface="Helvetica" pitchFamily="34" charset="0"/>
                <a:ea typeface="SimSun" pitchFamily="2" charset="-122"/>
              </a:rPr>
              <a:t>A</a:t>
            </a:r>
          </a:p>
        </p:txBody>
      </p:sp>
      <p:sp>
        <p:nvSpPr>
          <p:cNvPr id="59432" name="AutoShape 40"/>
          <p:cNvSpPr>
            <a:spLocks noChangeArrowheads="1"/>
          </p:cNvSpPr>
          <p:nvPr/>
        </p:nvSpPr>
        <p:spPr bwMode="auto">
          <a:xfrm>
            <a:off x="7467600" y="2590800"/>
            <a:ext cx="762000" cy="3048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altLang="zh-CN" sz="2000">
                <a:solidFill>
                  <a:schemeClr val="bg1"/>
                </a:solidFill>
                <a:latin typeface="Comic Sans MS" pitchFamily="66" charset="0"/>
                <a:ea typeface="SimSun" pitchFamily="2" charset="-122"/>
              </a:rPr>
              <a:t>ld </a:t>
            </a:r>
            <a:r>
              <a:rPr lang="en-US" altLang="zh-CN" sz="2000" b="1">
                <a:solidFill>
                  <a:schemeClr val="bg1"/>
                </a:solidFill>
                <a:latin typeface="Helvetica" pitchFamily="34" charset="0"/>
                <a:ea typeface="SimSun" pitchFamily="2" charset="-122"/>
              </a:rPr>
              <a:t>B</a:t>
            </a:r>
          </a:p>
        </p:txBody>
      </p:sp>
      <p:sp>
        <p:nvSpPr>
          <p:cNvPr id="59433" name="AutoShape 41"/>
          <p:cNvSpPr>
            <a:spLocks noChangeArrowheads="1"/>
          </p:cNvSpPr>
          <p:nvPr/>
        </p:nvSpPr>
        <p:spPr bwMode="auto">
          <a:xfrm>
            <a:off x="7467600" y="2971800"/>
            <a:ext cx="762000" cy="3048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altLang="zh-CN" sz="2000">
                <a:solidFill>
                  <a:schemeClr val="bg1"/>
                </a:solidFill>
                <a:latin typeface="Comic Sans MS" pitchFamily="66" charset="0"/>
                <a:ea typeface="SimSun" pitchFamily="2" charset="-122"/>
              </a:rPr>
              <a:t>st </a:t>
            </a:r>
            <a:r>
              <a:rPr lang="en-US" altLang="zh-CN" sz="2000" b="1">
                <a:solidFill>
                  <a:schemeClr val="bg1"/>
                </a:solidFill>
                <a:latin typeface="Helvetica" pitchFamily="34" charset="0"/>
                <a:ea typeface="SimSun" pitchFamily="2" charset="-122"/>
              </a:rPr>
              <a:t>A,1</a:t>
            </a:r>
          </a:p>
        </p:txBody>
      </p:sp>
      <p:sp>
        <p:nvSpPr>
          <p:cNvPr id="59434" name="AutoShape 42"/>
          <p:cNvSpPr>
            <a:spLocks noChangeArrowheads="1"/>
          </p:cNvSpPr>
          <p:nvPr/>
        </p:nvSpPr>
        <p:spPr bwMode="auto">
          <a:xfrm>
            <a:off x="7696200" y="3352800"/>
            <a:ext cx="762000" cy="3048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altLang="zh-CN" sz="2000">
                <a:solidFill>
                  <a:schemeClr val="bg1"/>
                </a:solidFill>
                <a:latin typeface="Comic Sans MS" pitchFamily="66" charset="0"/>
                <a:ea typeface="MS PGothic" pitchFamily="34" charset="-128"/>
              </a:rPr>
              <a:t>st </a:t>
            </a:r>
            <a:r>
              <a:rPr lang="en-US" altLang="zh-CN" sz="2000" b="1">
                <a:solidFill>
                  <a:schemeClr val="bg1"/>
                </a:solidFill>
                <a:ea typeface="MS PGothic" pitchFamily="34" charset="-128"/>
              </a:rPr>
              <a:t>B,1</a:t>
            </a:r>
          </a:p>
        </p:txBody>
      </p:sp>
      <p:grpSp>
        <p:nvGrpSpPr>
          <p:cNvPr id="59435" name="Group 43"/>
          <p:cNvGrpSpPr>
            <a:grpSpLocks/>
          </p:cNvGrpSpPr>
          <p:nvPr/>
        </p:nvGrpSpPr>
        <p:grpSpPr bwMode="auto">
          <a:xfrm>
            <a:off x="7543800" y="3733800"/>
            <a:ext cx="762000" cy="533400"/>
            <a:chOff x="4176" y="1920"/>
            <a:chExt cx="480" cy="336"/>
          </a:xfrm>
        </p:grpSpPr>
        <p:sp>
          <p:nvSpPr>
            <p:cNvPr id="59436" name="AutoShape 44"/>
            <p:cNvSpPr>
              <a:spLocks noChangeArrowheads="1"/>
            </p:cNvSpPr>
            <p:nvPr/>
          </p:nvSpPr>
          <p:spPr bwMode="auto">
            <a:xfrm>
              <a:off x="4176" y="1920"/>
              <a:ext cx="480" cy="192"/>
            </a:xfrm>
            <a:prstGeom prst="roundRect">
              <a:avLst>
                <a:gd name="adj" fmla="val 16667"/>
              </a:avLst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altLang="zh-CN" sz="2000" b="1">
                  <a:solidFill>
                    <a:srgbClr val="FF0000"/>
                  </a:solidFill>
                  <a:latin typeface="Helvetica" pitchFamily="34" charset="0"/>
                  <a:ea typeface="SimSun" pitchFamily="2" charset="-122"/>
                </a:rPr>
                <a:t>A=0</a:t>
              </a:r>
            </a:p>
          </p:txBody>
        </p:sp>
        <p:sp>
          <p:nvSpPr>
            <p:cNvPr id="59437" name="AutoShape 45"/>
            <p:cNvSpPr>
              <a:spLocks noChangeArrowheads="1"/>
            </p:cNvSpPr>
            <p:nvPr/>
          </p:nvSpPr>
          <p:spPr bwMode="auto">
            <a:xfrm>
              <a:off x="4176" y="2064"/>
              <a:ext cx="480" cy="192"/>
            </a:xfrm>
            <a:prstGeom prst="roundRect">
              <a:avLst>
                <a:gd name="adj" fmla="val 16667"/>
              </a:avLst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altLang="zh-CN" sz="2000" b="1">
                  <a:solidFill>
                    <a:srgbClr val="FF0000"/>
                  </a:solidFill>
                  <a:latin typeface="Helvetica" pitchFamily="34" charset="0"/>
                  <a:ea typeface="SimSun" pitchFamily="2" charset="-122"/>
                </a:rPr>
                <a:t>B=0</a:t>
              </a:r>
            </a:p>
          </p:txBody>
        </p:sp>
      </p:grpSp>
      <p:sp>
        <p:nvSpPr>
          <p:cNvPr id="59438" name="AutoShape 46"/>
          <p:cNvSpPr>
            <a:spLocks noChangeArrowheads="1"/>
          </p:cNvSpPr>
          <p:nvPr/>
        </p:nvSpPr>
        <p:spPr bwMode="auto">
          <a:xfrm>
            <a:off x="7467600" y="1447800"/>
            <a:ext cx="762000" cy="3048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Comic Sans MS" pitchFamily="66" charset="0"/>
                <a:ea typeface="SimSun" pitchFamily="2" charset="-122"/>
              </a:rPr>
              <a:t>st </a:t>
            </a:r>
            <a:r>
              <a:rPr lang="en-US" altLang="zh-CN" sz="2000" b="1">
                <a:solidFill>
                  <a:schemeClr val="accent2"/>
                </a:solidFill>
                <a:latin typeface="Helvetica" pitchFamily="34" charset="0"/>
                <a:ea typeface="SimSun" pitchFamily="2" charset="-122"/>
              </a:rPr>
              <a:t>A,1</a:t>
            </a:r>
          </a:p>
        </p:txBody>
      </p:sp>
      <p:sp>
        <p:nvSpPr>
          <p:cNvPr id="59439" name="AutoShape 47"/>
          <p:cNvSpPr>
            <a:spLocks noChangeArrowheads="1"/>
          </p:cNvSpPr>
          <p:nvPr/>
        </p:nvSpPr>
        <p:spPr bwMode="auto">
          <a:xfrm>
            <a:off x="7696200" y="1828800"/>
            <a:ext cx="762000" cy="3048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hlink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altLang="zh-CN" sz="2000">
                <a:solidFill>
                  <a:schemeClr val="hlink"/>
                </a:solidFill>
                <a:latin typeface="Comic Sans MS" pitchFamily="66" charset="0"/>
                <a:ea typeface="MS PGothic" pitchFamily="34" charset="-128"/>
              </a:rPr>
              <a:t>st </a:t>
            </a:r>
            <a:r>
              <a:rPr lang="en-US" altLang="zh-CN" sz="2000" b="1">
                <a:solidFill>
                  <a:schemeClr val="hlink"/>
                </a:solidFill>
                <a:ea typeface="MS PGothic" pitchFamily="34" charset="-128"/>
              </a:rPr>
              <a:t>B,1</a:t>
            </a:r>
          </a:p>
        </p:txBody>
      </p:sp>
      <p:sp>
        <p:nvSpPr>
          <p:cNvPr id="59440" name="AutoShape 48"/>
          <p:cNvSpPr>
            <a:spLocks noChangeArrowheads="1"/>
          </p:cNvSpPr>
          <p:nvPr/>
        </p:nvSpPr>
        <p:spPr bwMode="auto">
          <a:xfrm>
            <a:off x="4495800" y="1676400"/>
            <a:ext cx="8382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altLang="zh-CN" sz="2400">
                <a:solidFill>
                  <a:schemeClr val="accent2"/>
                </a:solidFill>
                <a:latin typeface="Comic Sans MS" pitchFamily="66" charset="0"/>
                <a:ea typeface="MS PGothic" pitchFamily="34" charset="-128"/>
              </a:rPr>
              <a:t>I</a:t>
            </a:r>
          </a:p>
        </p:txBody>
      </p:sp>
      <p:sp>
        <p:nvSpPr>
          <p:cNvPr id="59441" name="Rectangle 49"/>
          <p:cNvSpPr>
            <a:spLocks noChangeArrowheads="1"/>
          </p:cNvSpPr>
          <p:nvPr/>
        </p:nvSpPr>
        <p:spPr bwMode="auto">
          <a:xfrm>
            <a:off x="4800600" y="2514600"/>
            <a:ext cx="990600" cy="9906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 eaLnBrk="0" hangingPunct="0"/>
            <a:r>
              <a:rPr lang="en-US" altLang="zh-CN" sz="2400">
                <a:solidFill>
                  <a:schemeClr val="accent2"/>
                </a:solidFill>
                <a:latin typeface="Comic Sans MS" pitchFamily="66" charset="0"/>
                <a:ea typeface="MS PGothic" pitchFamily="34" charset="-128"/>
              </a:rPr>
              <a:t>WrBuf</a:t>
            </a:r>
          </a:p>
        </p:txBody>
      </p:sp>
      <p:sp>
        <p:nvSpPr>
          <p:cNvPr id="59442" name="Line 50"/>
          <p:cNvSpPr>
            <a:spLocks noChangeShapeType="1"/>
          </p:cNvSpPr>
          <p:nvPr/>
        </p:nvSpPr>
        <p:spPr bwMode="auto">
          <a:xfrm>
            <a:off x="4800600" y="2971800"/>
            <a:ext cx="9906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9443" name="Rectangle 51"/>
          <p:cNvSpPr>
            <a:spLocks noChangeArrowheads="1"/>
          </p:cNvSpPr>
          <p:nvPr/>
        </p:nvSpPr>
        <p:spPr bwMode="auto">
          <a:xfrm>
            <a:off x="4495800" y="3733800"/>
            <a:ext cx="28194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 eaLnBrk="0" hangingPunct="0"/>
            <a:r>
              <a:rPr lang="en-US" altLang="zh-CN" sz="2400">
                <a:latin typeface="Comic Sans MS" pitchFamily="66" charset="0"/>
                <a:ea typeface="MS PGothic" pitchFamily="34" charset="-128"/>
              </a:rPr>
              <a:t>Memory System</a:t>
            </a:r>
          </a:p>
        </p:txBody>
      </p:sp>
      <p:sp>
        <p:nvSpPr>
          <p:cNvPr id="59444" name="Line 52"/>
          <p:cNvSpPr>
            <a:spLocks noChangeShapeType="1"/>
          </p:cNvSpPr>
          <p:nvPr/>
        </p:nvSpPr>
        <p:spPr bwMode="auto">
          <a:xfrm>
            <a:off x="4495800" y="42672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9445" name="Line 53"/>
          <p:cNvSpPr>
            <a:spLocks noChangeShapeType="1"/>
          </p:cNvSpPr>
          <p:nvPr/>
        </p:nvSpPr>
        <p:spPr bwMode="auto">
          <a:xfrm>
            <a:off x="5905500" y="4267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9446" name="AutoShape 54"/>
          <p:cNvSpPr>
            <a:spLocks noChangeArrowheads="1"/>
          </p:cNvSpPr>
          <p:nvPr/>
        </p:nvSpPr>
        <p:spPr bwMode="auto">
          <a:xfrm>
            <a:off x="6477000" y="1676400"/>
            <a:ext cx="8382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altLang="zh-CN" sz="2400">
                <a:solidFill>
                  <a:schemeClr val="hlink"/>
                </a:solidFill>
                <a:latin typeface="Comic Sans MS" pitchFamily="66" charset="0"/>
                <a:ea typeface="MS PGothic" pitchFamily="34" charset="-128"/>
              </a:rPr>
              <a:t>J</a:t>
            </a:r>
          </a:p>
        </p:txBody>
      </p:sp>
      <p:sp>
        <p:nvSpPr>
          <p:cNvPr id="59447" name="Rectangle 55"/>
          <p:cNvSpPr>
            <a:spLocks noChangeArrowheads="1"/>
          </p:cNvSpPr>
          <p:nvPr/>
        </p:nvSpPr>
        <p:spPr bwMode="auto">
          <a:xfrm>
            <a:off x="6019800" y="2514600"/>
            <a:ext cx="990600" cy="9906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 eaLnBrk="0" hangingPunct="0"/>
            <a:r>
              <a:rPr lang="en-US" altLang="zh-CN" sz="2400">
                <a:solidFill>
                  <a:schemeClr val="hlink"/>
                </a:solidFill>
                <a:latin typeface="Comic Sans MS" pitchFamily="66" charset="0"/>
                <a:ea typeface="MS PGothic" pitchFamily="34" charset="-128"/>
              </a:rPr>
              <a:t>WrBuf</a:t>
            </a:r>
          </a:p>
        </p:txBody>
      </p:sp>
      <p:sp>
        <p:nvSpPr>
          <p:cNvPr id="59448" name="Line 56"/>
          <p:cNvSpPr>
            <a:spLocks noChangeShapeType="1"/>
          </p:cNvSpPr>
          <p:nvPr/>
        </p:nvSpPr>
        <p:spPr bwMode="auto">
          <a:xfrm>
            <a:off x="6019800" y="2971800"/>
            <a:ext cx="990600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9449" name="Line 57"/>
          <p:cNvSpPr>
            <a:spLocks noChangeShapeType="1"/>
          </p:cNvSpPr>
          <p:nvPr/>
        </p:nvSpPr>
        <p:spPr bwMode="auto">
          <a:xfrm>
            <a:off x="5105400" y="2133600"/>
            <a:ext cx="0" cy="381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9450" name="Line 58"/>
          <p:cNvSpPr>
            <a:spLocks noChangeShapeType="1"/>
          </p:cNvSpPr>
          <p:nvPr/>
        </p:nvSpPr>
        <p:spPr bwMode="auto">
          <a:xfrm>
            <a:off x="4648200" y="2133600"/>
            <a:ext cx="0" cy="16002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9451" name="Line 59"/>
          <p:cNvSpPr>
            <a:spLocks noChangeShapeType="1"/>
          </p:cNvSpPr>
          <p:nvPr/>
        </p:nvSpPr>
        <p:spPr bwMode="auto">
          <a:xfrm>
            <a:off x="6629400" y="2133600"/>
            <a:ext cx="0" cy="3810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9452" name="Line 60"/>
          <p:cNvSpPr>
            <a:spLocks noChangeShapeType="1"/>
          </p:cNvSpPr>
          <p:nvPr/>
        </p:nvSpPr>
        <p:spPr bwMode="auto">
          <a:xfrm>
            <a:off x="7162800" y="2133600"/>
            <a:ext cx="0" cy="16002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9453" name="AutoShape 61"/>
          <p:cNvSpPr>
            <a:spLocks noChangeArrowheads="1"/>
          </p:cNvSpPr>
          <p:nvPr/>
        </p:nvSpPr>
        <p:spPr bwMode="auto">
          <a:xfrm>
            <a:off x="4800600" y="4343400"/>
            <a:ext cx="762000" cy="304800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altLang="zh-CN" sz="2000" b="1">
                <a:latin typeface="Helvetica" pitchFamily="34" charset="0"/>
                <a:ea typeface="SimSun" pitchFamily="2" charset="-122"/>
              </a:rPr>
              <a:t>A=0</a:t>
            </a:r>
          </a:p>
        </p:txBody>
      </p:sp>
      <p:sp>
        <p:nvSpPr>
          <p:cNvPr id="59454" name="AutoShape 62"/>
          <p:cNvSpPr>
            <a:spLocks noChangeArrowheads="1"/>
          </p:cNvSpPr>
          <p:nvPr/>
        </p:nvSpPr>
        <p:spPr bwMode="auto">
          <a:xfrm>
            <a:off x="6248400" y="4343400"/>
            <a:ext cx="762000" cy="304800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altLang="zh-CN" sz="2000" b="1">
                <a:latin typeface="Helvetica" pitchFamily="34" charset="0"/>
                <a:ea typeface="SimSun" pitchFamily="2" charset="-122"/>
              </a:rPr>
              <a:t>B=0</a:t>
            </a:r>
          </a:p>
        </p:txBody>
      </p:sp>
      <p:sp>
        <p:nvSpPr>
          <p:cNvPr id="59455" name="AutoShape 63"/>
          <p:cNvSpPr>
            <a:spLocks noChangeArrowheads="1"/>
          </p:cNvSpPr>
          <p:nvPr/>
        </p:nvSpPr>
        <p:spPr bwMode="auto">
          <a:xfrm>
            <a:off x="1371600" y="1219200"/>
            <a:ext cx="1828800" cy="762000"/>
          </a:xfrm>
          <a:prstGeom prst="wedgeEllipseCallout">
            <a:avLst>
              <a:gd name="adj1" fmla="val 2171"/>
              <a:gd name="adj2" fmla="val 146458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0" hangingPunct="0"/>
            <a:r>
              <a:rPr lang="en-US" altLang="zh-CN" sz="2200">
                <a:latin typeface="Helvetica" pitchFamily="34" charset="0"/>
                <a:ea typeface="MS PGothic" pitchFamily="34" charset="-128"/>
              </a:rPr>
              <a:t>WAR</a:t>
            </a:r>
          </a:p>
          <a:p>
            <a:pPr algn="ctr" eaLnBrk="0" hangingPunct="0"/>
            <a:r>
              <a:rPr lang="en-US" altLang="zh-CN" sz="2200">
                <a:latin typeface="Helvetica" pitchFamily="34" charset="0"/>
                <a:ea typeface="MS PGothic" pitchFamily="34" charset="-128"/>
              </a:rPr>
              <a:t>Omitted</a:t>
            </a:r>
          </a:p>
        </p:txBody>
      </p:sp>
      <p:sp>
        <p:nvSpPr>
          <p:cNvPr id="59456" name="AutoShape 64"/>
          <p:cNvSpPr>
            <a:spLocks noChangeArrowheads="1"/>
          </p:cNvSpPr>
          <p:nvPr/>
        </p:nvSpPr>
        <p:spPr bwMode="auto">
          <a:xfrm>
            <a:off x="2895600" y="1447800"/>
            <a:ext cx="1828800" cy="762000"/>
          </a:xfrm>
          <a:prstGeom prst="wedgeEllipseCallout">
            <a:avLst>
              <a:gd name="adj1" fmla="val -21787"/>
              <a:gd name="adj2" fmla="val 153958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0" hangingPunct="0"/>
            <a:r>
              <a:rPr lang="en-US" altLang="zh-CN" sz="2200">
                <a:latin typeface="Helvetica" pitchFamily="34" charset="0"/>
                <a:ea typeface="MS PGothic" pitchFamily="34" charset="-128"/>
              </a:rPr>
              <a:t>Value</a:t>
            </a:r>
          </a:p>
          <a:p>
            <a:pPr algn="ctr" eaLnBrk="0" hangingPunct="0"/>
            <a:r>
              <a:rPr lang="en-US" altLang="zh-CN" sz="2200">
                <a:latin typeface="Helvetica" pitchFamily="34" charset="0"/>
                <a:ea typeface="MS PGothic" pitchFamily="34" charset="-128"/>
              </a:rPr>
              <a:t>Logged</a:t>
            </a:r>
          </a:p>
        </p:txBody>
      </p:sp>
      <p:sp>
        <p:nvSpPr>
          <p:cNvPr id="59457" name="AutoShape 65"/>
          <p:cNvSpPr>
            <a:spLocks noChangeArrowheads="1"/>
          </p:cNvSpPr>
          <p:nvPr/>
        </p:nvSpPr>
        <p:spPr bwMode="auto">
          <a:xfrm>
            <a:off x="4800600" y="4343400"/>
            <a:ext cx="762000" cy="304800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altLang="zh-CN" sz="2000" b="1">
                <a:latin typeface="Helvetica" pitchFamily="34" charset="0"/>
                <a:ea typeface="SimSun" pitchFamily="2" charset="-122"/>
              </a:rPr>
              <a:t>A=0</a:t>
            </a:r>
          </a:p>
        </p:txBody>
      </p:sp>
      <p:sp>
        <p:nvSpPr>
          <p:cNvPr id="59458" name="AutoShape 66"/>
          <p:cNvSpPr>
            <a:spLocks noChangeArrowheads="1"/>
          </p:cNvSpPr>
          <p:nvPr/>
        </p:nvSpPr>
        <p:spPr bwMode="auto">
          <a:xfrm>
            <a:off x="6248400" y="4343400"/>
            <a:ext cx="762000" cy="304800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altLang="zh-CN" sz="2000" b="1">
                <a:latin typeface="Helvetica" pitchFamily="34" charset="0"/>
                <a:ea typeface="SimSun" pitchFamily="2" charset="-122"/>
              </a:rPr>
              <a:t>B=0</a:t>
            </a:r>
          </a:p>
        </p:txBody>
      </p:sp>
      <p:sp>
        <p:nvSpPr>
          <p:cNvPr id="59459" name="AutoShape 67"/>
          <p:cNvSpPr>
            <a:spLocks noChangeArrowheads="1"/>
          </p:cNvSpPr>
          <p:nvPr/>
        </p:nvSpPr>
        <p:spPr bwMode="auto">
          <a:xfrm>
            <a:off x="4876800" y="1752600"/>
            <a:ext cx="762000" cy="304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altLang="zh-CN" sz="2000" b="1">
                <a:latin typeface="Helvetica" pitchFamily="34" charset="0"/>
                <a:ea typeface="SimSun" pitchFamily="2" charset="-122"/>
              </a:rPr>
              <a:t>A=1</a:t>
            </a:r>
          </a:p>
        </p:txBody>
      </p:sp>
      <p:sp>
        <p:nvSpPr>
          <p:cNvPr id="59460" name="AutoShape 68"/>
          <p:cNvSpPr>
            <a:spLocks noChangeArrowheads="1"/>
          </p:cNvSpPr>
          <p:nvPr/>
        </p:nvSpPr>
        <p:spPr bwMode="auto">
          <a:xfrm>
            <a:off x="6172200" y="1752600"/>
            <a:ext cx="762000" cy="304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altLang="zh-CN" sz="2000" b="1">
                <a:latin typeface="Helvetica" pitchFamily="34" charset="0"/>
                <a:ea typeface="SimSun" pitchFamily="2" charset="-122"/>
              </a:rPr>
              <a:t>B=1</a:t>
            </a:r>
          </a:p>
        </p:txBody>
      </p:sp>
      <p:sp>
        <p:nvSpPr>
          <p:cNvPr id="59461" name="AutoShape 69"/>
          <p:cNvSpPr>
            <a:spLocks noChangeArrowheads="1"/>
          </p:cNvSpPr>
          <p:nvPr/>
        </p:nvSpPr>
        <p:spPr bwMode="auto">
          <a:xfrm>
            <a:off x="4572000" y="4953000"/>
            <a:ext cx="2286000" cy="1066800"/>
          </a:xfrm>
          <a:prstGeom prst="cloudCallout">
            <a:avLst>
              <a:gd name="adj1" fmla="val -14792"/>
              <a:gd name="adj2" fmla="val -79167"/>
            </a:avLst>
          </a:prstGeom>
          <a:solidFill>
            <a:srgbClr val="FFFF66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/>
          <a:lstStyle/>
          <a:p>
            <a:pPr algn="ctr" eaLnBrk="0" hangingPunct="0"/>
            <a:r>
              <a:rPr lang="en-US" altLang="zh-CN" sz="2400">
                <a:solidFill>
                  <a:schemeClr val="accent2"/>
                </a:solidFill>
                <a:latin typeface="Comic Sans MS" pitchFamily="66" charset="0"/>
                <a:ea typeface="MS PGothic" pitchFamily="34" charset="-128"/>
              </a:rPr>
              <a:t>J Starts to</a:t>
            </a:r>
          </a:p>
          <a:p>
            <a:pPr algn="ctr" eaLnBrk="0" hangingPunct="0"/>
            <a:r>
              <a:rPr lang="en-US" altLang="zh-CN" sz="2400">
                <a:solidFill>
                  <a:schemeClr val="accent2"/>
                </a:solidFill>
                <a:latin typeface="Comic Sans MS" pitchFamily="66" charset="0"/>
                <a:ea typeface="MS PGothic" pitchFamily="34" charset="-128"/>
              </a:rPr>
              <a:t>Monitor A</a:t>
            </a:r>
          </a:p>
        </p:txBody>
      </p:sp>
      <p:sp>
        <p:nvSpPr>
          <p:cNvPr id="59462" name="AutoShape 70"/>
          <p:cNvSpPr>
            <a:spLocks noChangeArrowheads="1"/>
          </p:cNvSpPr>
          <p:nvPr/>
        </p:nvSpPr>
        <p:spPr bwMode="auto">
          <a:xfrm>
            <a:off x="5715000" y="4953000"/>
            <a:ext cx="2286000" cy="1066800"/>
          </a:xfrm>
          <a:prstGeom prst="cloudCallout">
            <a:avLst>
              <a:gd name="adj1" fmla="val -7292"/>
              <a:gd name="adj2" fmla="val -80954"/>
            </a:avLst>
          </a:prstGeom>
          <a:solidFill>
            <a:srgbClr val="FFFF66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/>
          <a:lstStyle/>
          <a:p>
            <a:pPr algn="ctr" eaLnBrk="0" hangingPunct="0"/>
            <a:r>
              <a:rPr lang="en-US" altLang="zh-CN" sz="2400">
                <a:solidFill>
                  <a:schemeClr val="accent2"/>
                </a:solidFill>
                <a:latin typeface="Comic Sans MS" pitchFamily="66" charset="0"/>
                <a:ea typeface="MS PGothic" pitchFamily="34" charset="-128"/>
              </a:rPr>
              <a:t>I Starts to</a:t>
            </a:r>
          </a:p>
          <a:p>
            <a:pPr algn="ctr" eaLnBrk="0" hangingPunct="0"/>
            <a:r>
              <a:rPr lang="en-US" altLang="zh-CN" sz="2400">
                <a:solidFill>
                  <a:schemeClr val="accent2"/>
                </a:solidFill>
                <a:latin typeface="Comic Sans MS" pitchFamily="66" charset="0"/>
                <a:ea typeface="MS PGothic" pitchFamily="34" charset="-128"/>
              </a:rPr>
              <a:t>Monitor B</a:t>
            </a:r>
          </a:p>
        </p:txBody>
      </p:sp>
      <p:sp>
        <p:nvSpPr>
          <p:cNvPr id="59463" name="AutoShape 71"/>
          <p:cNvSpPr>
            <a:spLocks noChangeArrowheads="1"/>
          </p:cNvSpPr>
          <p:nvPr/>
        </p:nvSpPr>
        <p:spPr bwMode="auto">
          <a:xfrm>
            <a:off x="2895600" y="3810000"/>
            <a:ext cx="2286000" cy="762000"/>
          </a:xfrm>
          <a:prstGeom prst="cloudCallout">
            <a:avLst>
              <a:gd name="adj1" fmla="val 46875"/>
              <a:gd name="adj2" fmla="val 29167"/>
            </a:avLst>
          </a:prstGeom>
          <a:solidFill>
            <a:srgbClr val="FFFF66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0" hangingPunct="0"/>
            <a:r>
              <a:rPr lang="en-US" altLang="zh-CN" sz="2400">
                <a:solidFill>
                  <a:schemeClr val="accent2"/>
                </a:solidFill>
                <a:latin typeface="Comic Sans MS" pitchFamily="66" charset="0"/>
                <a:ea typeface="MS PGothic" pitchFamily="34" charset="-128"/>
              </a:rPr>
              <a:t>A Changed!</a:t>
            </a:r>
          </a:p>
        </p:txBody>
      </p:sp>
      <p:sp>
        <p:nvSpPr>
          <p:cNvPr id="59464" name="AutoShape 72"/>
          <p:cNvSpPr>
            <a:spLocks noChangeArrowheads="1"/>
          </p:cNvSpPr>
          <p:nvPr/>
        </p:nvSpPr>
        <p:spPr bwMode="auto">
          <a:xfrm>
            <a:off x="5715000" y="4953000"/>
            <a:ext cx="2286000" cy="1066800"/>
          </a:xfrm>
          <a:prstGeom prst="cloudCallout">
            <a:avLst>
              <a:gd name="adj1" fmla="val -7292"/>
              <a:gd name="adj2" fmla="val -82736"/>
            </a:avLst>
          </a:prstGeom>
          <a:solidFill>
            <a:srgbClr val="FFFF66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/>
          <a:lstStyle/>
          <a:p>
            <a:pPr algn="ctr" eaLnBrk="0" hangingPunct="0"/>
            <a:r>
              <a:rPr lang="en-US" altLang="zh-CN" sz="2400">
                <a:solidFill>
                  <a:schemeClr val="accent2"/>
                </a:solidFill>
                <a:latin typeface="Comic Sans MS" pitchFamily="66" charset="0"/>
                <a:ea typeface="MS PGothic" pitchFamily="34" charset="-128"/>
              </a:rPr>
              <a:t>I Stops</a:t>
            </a:r>
          </a:p>
          <a:p>
            <a:pPr algn="ctr" eaLnBrk="0" hangingPunct="0"/>
            <a:r>
              <a:rPr lang="en-US" altLang="zh-CN" sz="2400">
                <a:solidFill>
                  <a:schemeClr val="accent2"/>
                </a:solidFill>
                <a:latin typeface="Comic Sans MS" pitchFamily="66" charset="0"/>
                <a:ea typeface="MS PGothic" pitchFamily="34" charset="-128"/>
              </a:rPr>
              <a:t>Monitoring B</a:t>
            </a:r>
          </a:p>
        </p:txBody>
      </p:sp>
      <p:pic>
        <p:nvPicPr>
          <p:cNvPr id="59465" name="Picture 73" descr="MCj0403893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3733800"/>
            <a:ext cx="5603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466" name="Picture 74" descr="MCj0403893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24600" y="3733800"/>
            <a:ext cx="5603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468" name="Text Box 76"/>
          <p:cNvSpPr txBox="1">
            <a:spLocks noChangeArrowheads="1"/>
          </p:cNvSpPr>
          <p:nvPr/>
        </p:nvSpPr>
        <p:spPr bwMode="auto">
          <a:xfrm>
            <a:off x="2514600" y="6491288"/>
            <a:ext cx="4260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*animation from Min Xu’s thesis defense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9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2.22222E-6 L 0.0 0.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94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9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L 3.33333E-6 0.2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594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0.01112 L 0.15 -0.37777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594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" y="-194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9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5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4.44444E-6 L -0.15 -0.37778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594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" y="-189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9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5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5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5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2 L 0.0 0.37778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594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9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9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59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5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5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500"/>
                            </p:stCondLst>
                            <p:childTnLst>
                              <p:par>
                                <p:cTn id="7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59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59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59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63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2 L 3.33333E-6 0.37778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594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9"/>
                                    </p:animMotion>
                                  </p:childTnLst>
                                </p:cTn>
                              </p:par>
                              <p:par>
                                <p:cTn id="9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59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59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59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000"/>
                            </p:stCondLst>
                            <p:childTnLst>
                              <p:par>
                                <p:cTn id="10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59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11" grpId="0" animBg="1"/>
      <p:bldP spid="59411" grpId="1" animBg="1"/>
      <p:bldP spid="59412" grpId="0" animBg="1"/>
      <p:bldP spid="59413" grpId="0" animBg="1"/>
      <p:bldP spid="59431" grpId="0" animBg="1"/>
      <p:bldP spid="59432" grpId="0" animBg="1"/>
      <p:bldP spid="59433" grpId="0" animBg="1"/>
      <p:bldP spid="59434" grpId="0" animBg="1"/>
      <p:bldP spid="59438" grpId="0" animBg="1"/>
      <p:bldP spid="59439" grpId="0" animBg="1"/>
      <p:bldP spid="59453" grpId="0"/>
      <p:bldP spid="59454" grpId="0"/>
      <p:bldP spid="59455" grpId="0" animBg="1"/>
      <p:bldP spid="59456" grpId="0" animBg="1"/>
      <p:bldP spid="59459" grpId="0" animBg="1"/>
      <p:bldP spid="59459" grpId="1" animBg="1"/>
      <p:bldP spid="59459" grpId="2" animBg="1"/>
      <p:bldP spid="59460" grpId="0" animBg="1"/>
      <p:bldP spid="59460" grpId="1" animBg="1"/>
      <p:bldP spid="59460" grpId="2" animBg="1"/>
      <p:bldP spid="59461" grpId="0" animBg="1"/>
      <p:bldP spid="59461" grpId="1" animBg="1"/>
      <p:bldP spid="59462" grpId="0" animBg="1"/>
      <p:bldP spid="59462" grpId="1" animBg="1"/>
      <p:bldP spid="59463" grpId="0" animBg="1"/>
      <p:bldP spid="59463" grpId="1" animBg="1"/>
      <p:bldP spid="59464" grpId="0" animBg="1"/>
      <p:bldP spid="59464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6C545-9486-4ED3-83CF-4520586C40B7}" type="slidenum">
              <a:rPr lang="en-US"/>
              <a:pPr/>
              <a:t>28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Flight Data Recorder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Full system replay solution</a:t>
            </a:r>
            <a:endParaRPr lang="en-US" dirty="0"/>
          </a:p>
          <a:p>
            <a:r>
              <a:rPr lang="en-US" dirty="0"/>
              <a:t>Logs all asynchronous events</a:t>
            </a:r>
          </a:p>
          <a:p>
            <a:pPr lvl="1"/>
            <a:r>
              <a:rPr lang="en-US" dirty="0"/>
              <a:t>e.g. DMA, interrupts, I/O</a:t>
            </a:r>
          </a:p>
          <a:p>
            <a:r>
              <a:rPr lang="en-US" dirty="0"/>
              <a:t>Logs individual memory races</a:t>
            </a:r>
          </a:p>
          <a:p>
            <a:pPr lvl="1"/>
            <a:r>
              <a:rPr lang="en-US" dirty="0"/>
              <a:t>Manages log growth through </a:t>
            </a:r>
            <a:r>
              <a:rPr lang="en-US" i="1" dirty="0">
                <a:solidFill>
                  <a:schemeClr val="accent2"/>
                </a:solidFill>
              </a:rPr>
              <a:t>transitive reduction</a:t>
            </a:r>
          </a:p>
          <a:p>
            <a:pPr lvl="2"/>
            <a:r>
              <a:rPr lang="en-US" i="1" dirty="0"/>
              <a:t>i.e. races implied through program order + prior logged race</a:t>
            </a:r>
          </a:p>
          <a:p>
            <a:pPr lvl="1"/>
            <a:r>
              <a:rPr lang="en-US" dirty="0"/>
              <a:t>Requires per-block last access memory</a:t>
            </a:r>
          </a:p>
          <a:p>
            <a:pPr lvl="1"/>
            <a:r>
              <a:rPr lang="en-US" dirty="0"/>
              <a:t>State for race recording: ~24KByte</a:t>
            </a:r>
          </a:p>
          <a:p>
            <a:pPr lvl="1"/>
            <a:r>
              <a:rPr lang="en-US" dirty="0"/>
              <a:t>Race log growth rate: ~</a:t>
            </a:r>
            <a:r>
              <a:rPr lang="en-US" dirty="0" smtClean="0"/>
              <a:t>1byte/</a:t>
            </a:r>
            <a:r>
              <a:rPr lang="en-US" dirty="0" err="1" smtClean="0"/>
              <a:t>kiloinst</a:t>
            </a:r>
            <a:r>
              <a:rPr lang="en-US" dirty="0" smtClean="0"/>
              <a:t> compressed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F927F-C8EA-4536-B9B1-197035F9D86C}" type="slidenum">
              <a:rPr lang="en-US"/>
              <a:pPr/>
              <a:t>29</a:t>
            </a:fld>
            <a:endParaRPr lang="en-US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Strata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4343400" cy="5410200"/>
          </a:xfrm>
        </p:spPr>
        <p:txBody>
          <a:bodyPr/>
          <a:lstStyle/>
          <a:p>
            <a:r>
              <a:rPr lang="en-US"/>
              <a:t>Creates global log on race detection</a:t>
            </a:r>
          </a:p>
          <a:p>
            <a:pPr lvl="1"/>
            <a:r>
              <a:rPr lang="en-US"/>
              <a:t>Breaks global execution into “stratums”</a:t>
            </a:r>
          </a:p>
          <a:p>
            <a:pPr lvl="1"/>
            <a:r>
              <a:rPr lang="en-US"/>
              <a:t>A stratum between every inter-thread dependence</a:t>
            </a:r>
          </a:p>
          <a:p>
            <a:r>
              <a:rPr lang="en-US"/>
              <a:t>Most natural on bus/broadcast</a:t>
            </a:r>
          </a:p>
          <a:p>
            <a:r>
              <a:rPr lang="en-US"/>
              <a:t>Logs grow proportional to # of threads</a:t>
            </a:r>
          </a:p>
        </p:txBody>
      </p:sp>
      <p:pic>
        <p:nvPicPr>
          <p:cNvPr id="6758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1524000"/>
            <a:ext cx="4017963" cy="442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B5FD4-20FB-49C3-8DC5-4BB24CAF6896}" type="slidenum">
              <a:rPr lang="en-US"/>
              <a:pPr/>
              <a:t>3</a:t>
            </a:fld>
            <a:endParaRPr lang="en-US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Outline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Motivation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Deterministic Replay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Memory Race Recording</a:t>
            </a:r>
          </a:p>
          <a:p>
            <a:r>
              <a:rPr lang="en-US" dirty="0" smtClean="0"/>
              <a:t>Episodic Recording</a:t>
            </a:r>
          </a:p>
          <a:p>
            <a:r>
              <a:rPr lang="en-US" dirty="0" smtClean="0"/>
              <a:t>Rerun Implementation</a:t>
            </a:r>
            <a:endParaRPr lang="en-US" dirty="0"/>
          </a:p>
          <a:p>
            <a:r>
              <a:rPr lang="en-US" dirty="0"/>
              <a:t>Evaluation</a:t>
            </a:r>
          </a:p>
          <a:p>
            <a:r>
              <a:rPr lang="en-US" dirty="0" smtClean="0"/>
              <a:t>Conclusion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C4D26-194E-4BDE-9403-CC57758D0BB3}" type="slidenum">
              <a:rPr lang="en-US"/>
              <a:pPr/>
              <a:t>30</a:t>
            </a:fld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Bloom Filters</a:t>
            </a:r>
          </a:p>
        </p:txBody>
      </p:sp>
      <p:pic>
        <p:nvPicPr>
          <p:cNvPr id="6554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1600200"/>
            <a:ext cx="8824913" cy="238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381000" y="4495800"/>
            <a:ext cx="8305800" cy="160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/>
              <a:t> Three design dimensions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/>
              <a:t> Hash function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/>
              <a:t> Array size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/>
              <a:t> # hashes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Deterministic Replay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Implementation: Must Record Non-Deterministic Events</a:t>
            </a:r>
          </a:p>
          <a:p>
            <a:pPr lvl="1"/>
            <a:r>
              <a:rPr lang="en-US" sz="2000" dirty="0" err="1" smtClean="0"/>
              <a:t>Uniprocessors</a:t>
            </a:r>
            <a:r>
              <a:rPr lang="en-US" sz="2000" dirty="0" smtClean="0"/>
              <a:t>: I/O, time, interrupts, DMA, etc.</a:t>
            </a:r>
          </a:p>
          <a:p>
            <a:pPr lvl="1"/>
            <a:r>
              <a:rPr lang="en-US" sz="2000" dirty="0" smtClean="0"/>
              <a:t>Okay to do in software or hypervisor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Multiprocessor Adds: Memory Races</a:t>
            </a:r>
          </a:p>
          <a:p>
            <a:pPr lvl="1"/>
            <a:r>
              <a:rPr lang="en-US" sz="2000" dirty="0" smtClean="0"/>
              <a:t>(1) from different threads, (2) same address,</a:t>
            </a:r>
          </a:p>
          <a:p>
            <a:pPr lvl="1">
              <a:buNone/>
            </a:pPr>
            <a:r>
              <a:rPr lang="en-US" sz="2000" dirty="0" smtClean="0"/>
              <a:t>    (3) at least one write, &amp; (4) execution order not determined</a:t>
            </a:r>
          </a:p>
          <a:p>
            <a:pPr lvl="1"/>
            <a:r>
              <a:rPr lang="en-US" sz="2000" dirty="0" smtClean="0"/>
              <a:t>Almost any memory reference </a:t>
            </a:r>
            <a:r>
              <a:rPr lang="en-US" sz="2000" i="1" dirty="0" smtClean="0"/>
              <a:t>could</a:t>
            </a:r>
            <a:r>
              <a:rPr lang="en-US" sz="2000" dirty="0" smtClean="0"/>
              <a:t> race </a:t>
            </a:r>
            <a:r>
              <a:rPr lang="en-US" sz="2000" dirty="0" smtClean="0">
                <a:sym typeface="Wingdings" pitchFamily="2" charset="2"/>
              </a:rPr>
              <a:t> </a:t>
            </a:r>
            <a:r>
              <a:rPr lang="en-US" sz="2000" dirty="0" smtClean="0"/>
              <a:t>Record w/ HW?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EDEE1-EA29-47C8-9E72-1CD95605E82C}" type="slidenum">
              <a:rPr lang="en-US" smtClean="0"/>
              <a:pPr/>
              <a:t>31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028" name="Freeform 60"/>
          <p:cNvSpPr>
            <a:spLocks/>
          </p:cNvSpPr>
          <p:nvPr/>
        </p:nvSpPr>
        <p:spPr bwMode="auto">
          <a:xfrm>
            <a:off x="3276600" y="4191000"/>
            <a:ext cx="609600" cy="609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4" y="432"/>
              </a:cxn>
              <a:cxn ang="0">
                <a:pos x="432" y="816"/>
              </a:cxn>
            </a:cxnLst>
            <a:rect l="0" t="0" r="r" b="b"/>
            <a:pathLst>
              <a:path w="432" h="816">
                <a:moveTo>
                  <a:pt x="0" y="0"/>
                </a:moveTo>
                <a:cubicBezTo>
                  <a:pt x="36" y="148"/>
                  <a:pt x="72" y="296"/>
                  <a:pt x="144" y="432"/>
                </a:cubicBezTo>
                <a:cubicBezTo>
                  <a:pt x="216" y="568"/>
                  <a:pt x="324" y="692"/>
                  <a:pt x="432" y="816"/>
                </a:cubicBez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>
            <a:off x="3886200" y="43434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 LD T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886200" y="4038600"/>
            <a:ext cx="1600200" cy="2362200"/>
          </a:xfrm>
          <a:prstGeom prst="rect">
            <a:avLst/>
          </a:prstGeom>
          <a:noFill/>
          <a:ln w="222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3886200" y="990600"/>
            <a:ext cx="1600200" cy="2971800"/>
          </a:xfrm>
          <a:prstGeom prst="rect">
            <a:avLst/>
          </a:prstGeom>
          <a:noFill/>
          <a:ln w="222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676400" y="2209800"/>
            <a:ext cx="1600200" cy="2032000"/>
          </a:xfrm>
          <a:prstGeom prst="rect">
            <a:avLst/>
          </a:prstGeom>
          <a:ln w="19050"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1: ST F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2: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LD 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3: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ST B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4: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ST F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Rounded Rectangle 20"/>
          <p:cNvSpPr/>
          <p:nvPr/>
        </p:nvSpPr>
        <p:spPr>
          <a:xfrm>
            <a:off x="1752600" y="3505200"/>
            <a:ext cx="1447800" cy="685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1200" b="1">
                <a:solidFill>
                  <a:srgbClr val="000000"/>
                </a:solidFill>
                <a:latin typeface="Calibri" pitchFamily="34" charset="0"/>
                <a:cs typeface="Arial" charset="0"/>
              </a:rPr>
              <a:t>R: </a:t>
            </a:r>
            <a:r>
              <a:rPr lang="en-US" sz="1200" b="1">
                <a:solidFill>
                  <a:srgbClr val="000000"/>
                </a:solidFill>
                <a:latin typeface="Calibri" pitchFamily="34" charset="0"/>
                <a:cs typeface="Arial" charset="0"/>
                <a:sym typeface="Symbol" pitchFamily="18" charset="2"/>
              </a:rPr>
              <a:t>{A}</a:t>
            </a:r>
            <a:r>
              <a:rPr lang="en-US" sz="1200" b="1">
                <a:solidFill>
                  <a:srgbClr val="000000"/>
                </a:solidFill>
                <a:latin typeface="Calibri" pitchFamily="34" charset="0"/>
                <a:cs typeface="Arial" charset="0"/>
              </a:rPr>
              <a:t>   W: </a:t>
            </a:r>
            <a:r>
              <a:rPr lang="en-US" sz="1200" b="1">
                <a:solidFill>
                  <a:srgbClr val="000000"/>
                </a:solidFill>
                <a:latin typeface="Calibri" pitchFamily="34" charset="0"/>
                <a:cs typeface="Arial" charset="0"/>
                <a:sym typeface="Symbol" pitchFamily="18" charset="2"/>
              </a:rPr>
              <a:t>{F}</a:t>
            </a:r>
            <a:endParaRPr lang="en-US" sz="1200" b="1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algn="ctr"/>
            <a:r>
              <a:rPr lang="en-US" sz="1200" b="1">
                <a:solidFill>
                  <a:srgbClr val="000000"/>
                </a:solidFill>
                <a:latin typeface="Calibri" pitchFamily="34" charset="0"/>
                <a:cs typeface="Arial" charset="0"/>
              </a:rPr>
              <a:t>REFS: 2</a:t>
            </a:r>
          </a:p>
          <a:p>
            <a:pPr algn="ctr"/>
            <a:r>
              <a:rPr lang="en-US" sz="1200" b="1">
                <a:solidFill>
                  <a:srgbClr val="000000"/>
                </a:solidFill>
                <a:latin typeface="Calibri" pitchFamily="34" charset="0"/>
                <a:cs typeface="Arial" charset="0"/>
              </a:rPr>
              <a:t>Timestamp: 43</a:t>
            </a:r>
          </a:p>
        </p:txBody>
      </p:sp>
      <p:sp>
        <p:nvSpPr>
          <p:cNvPr id="2" name="Rounded Rectangle 20"/>
          <p:cNvSpPr/>
          <p:nvPr/>
        </p:nvSpPr>
        <p:spPr>
          <a:xfrm>
            <a:off x="1752600" y="3505200"/>
            <a:ext cx="1447800" cy="685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1200" b="1">
                <a:solidFill>
                  <a:srgbClr val="000000"/>
                </a:solidFill>
                <a:latin typeface="Calibri" pitchFamily="34" charset="0"/>
                <a:cs typeface="Arial" charset="0"/>
              </a:rPr>
              <a:t>R: </a:t>
            </a:r>
            <a:r>
              <a:rPr lang="en-US" sz="1200" b="1">
                <a:solidFill>
                  <a:srgbClr val="000000"/>
                </a:solidFill>
                <a:latin typeface="Calibri" pitchFamily="34" charset="0"/>
                <a:cs typeface="Arial" charset="0"/>
                <a:sym typeface="Symbol" pitchFamily="18" charset="2"/>
              </a:rPr>
              <a:t>{A}</a:t>
            </a:r>
            <a:r>
              <a:rPr lang="en-US" sz="1200" b="1">
                <a:solidFill>
                  <a:srgbClr val="000000"/>
                </a:solidFill>
                <a:latin typeface="Calibri" pitchFamily="34" charset="0"/>
                <a:cs typeface="Arial" charset="0"/>
              </a:rPr>
              <a:t>   W: </a:t>
            </a:r>
            <a:r>
              <a:rPr lang="en-US" sz="1200" b="1">
                <a:solidFill>
                  <a:srgbClr val="000000"/>
                </a:solidFill>
                <a:latin typeface="Calibri" pitchFamily="34" charset="0"/>
                <a:cs typeface="Arial" charset="0"/>
                <a:sym typeface="Symbol" pitchFamily="18" charset="2"/>
              </a:rPr>
              <a:t>{B, F}</a:t>
            </a:r>
            <a:endParaRPr lang="en-US" sz="1200" b="1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algn="ctr"/>
            <a:r>
              <a:rPr lang="en-US" sz="1200" b="1">
                <a:solidFill>
                  <a:srgbClr val="000000"/>
                </a:solidFill>
                <a:latin typeface="Calibri" pitchFamily="34" charset="0"/>
                <a:cs typeface="Arial" charset="0"/>
              </a:rPr>
              <a:t>REFS: 3</a:t>
            </a:r>
          </a:p>
          <a:p>
            <a:pPr algn="ctr"/>
            <a:r>
              <a:rPr lang="en-US" sz="1200" b="1">
                <a:solidFill>
                  <a:srgbClr val="000000"/>
                </a:solidFill>
                <a:latin typeface="Calibri" pitchFamily="34" charset="0"/>
                <a:cs typeface="Arial" charset="0"/>
              </a:rPr>
              <a:t>Timestamp: 43</a:t>
            </a:r>
          </a:p>
        </p:txBody>
      </p:sp>
      <p:sp>
        <p:nvSpPr>
          <p:cNvPr id="83973" name="TextBox 6"/>
          <p:cNvSpPr txBox="1">
            <a:spLocks noChangeArrowheads="1"/>
          </p:cNvSpPr>
          <p:nvPr/>
        </p:nvSpPr>
        <p:spPr bwMode="auto">
          <a:xfrm>
            <a:off x="1676400" y="914400"/>
            <a:ext cx="1600200" cy="1209675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</p:txBody>
      </p:sp>
      <p:sp>
        <p:nvSpPr>
          <p:cNvPr id="5" name="Rounded Rectangle 4"/>
          <p:cNvSpPr>
            <a:spLocks noChangeArrowheads="1"/>
          </p:cNvSpPr>
          <p:nvPr/>
        </p:nvSpPr>
        <p:spPr bwMode="auto">
          <a:xfrm>
            <a:off x="1752600" y="1371600"/>
            <a:ext cx="1447800" cy="6858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spc="70" dirty="0">
                <a:solidFill>
                  <a:schemeClr val="lt1"/>
                </a:solidFill>
                <a:latin typeface="+mn-lt"/>
                <a:cs typeface="+mn-cs"/>
              </a:rPr>
              <a:t>R: {..}   W: {..}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spc="70" dirty="0">
                <a:solidFill>
                  <a:schemeClr val="lt1"/>
                </a:solidFill>
                <a:latin typeface="+mn-lt"/>
                <a:cs typeface="+mn-cs"/>
              </a:rPr>
              <a:t>REFS: 16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spc="70" dirty="0">
                <a:solidFill>
                  <a:schemeClr val="lt1"/>
                </a:solidFill>
                <a:latin typeface="+mn-lt"/>
                <a:cs typeface="+mn-cs"/>
              </a:rPr>
              <a:t>Timestamp: 42</a:t>
            </a:r>
          </a:p>
        </p:txBody>
      </p:sp>
      <p:sp>
        <p:nvSpPr>
          <p:cNvPr id="8" name="Rounded Rectangle 7"/>
          <p:cNvSpPr>
            <a:spLocks noChangeArrowheads="1"/>
          </p:cNvSpPr>
          <p:nvPr/>
        </p:nvSpPr>
        <p:spPr bwMode="auto">
          <a:xfrm>
            <a:off x="1752600" y="3505200"/>
            <a:ext cx="1447800" cy="6858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spc="70" dirty="0">
                <a:solidFill>
                  <a:schemeClr val="lt1"/>
                </a:solidFill>
                <a:latin typeface="+mn-lt"/>
                <a:cs typeface="Times New Roman" pitchFamily="18" charset="0"/>
              </a:rPr>
              <a:t>R</a:t>
            </a:r>
            <a:r>
              <a:rPr lang="en-US" sz="1200" b="1" spc="70" dirty="0" smtClean="0">
                <a:solidFill>
                  <a:schemeClr val="lt1"/>
                </a:solidFill>
                <a:latin typeface="+mn-lt"/>
                <a:cs typeface="Times New Roman" pitchFamily="18" charset="0"/>
              </a:rPr>
              <a:t>:{</a:t>
            </a:r>
            <a:r>
              <a:rPr lang="en-US" sz="1200" b="1" spc="70" dirty="0">
                <a:solidFill>
                  <a:schemeClr val="lt1"/>
                </a:solidFill>
                <a:latin typeface="+mn-lt"/>
                <a:cs typeface="Times New Roman" pitchFamily="18" charset="0"/>
              </a:rPr>
              <a:t>A</a:t>
            </a:r>
            <a:r>
              <a:rPr lang="en-US" sz="1200" b="1" spc="70" dirty="0" smtClean="0">
                <a:solidFill>
                  <a:schemeClr val="lt1"/>
                </a:solidFill>
                <a:latin typeface="+mn-lt"/>
                <a:cs typeface="Times New Roman" pitchFamily="18" charset="0"/>
              </a:rPr>
              <a:t>} </a:t>
            </a:r>
            <a:r>
              <a:rPr lang="en-US" sz="1200" b="1" spc="70" dirty="0">
                <a:solidFill>
                  <a:schemeClr val="lt1"/>
                </a:solidFill>
                <a:latin typeface="+mn-lt"/>
                <a:cs typeface="Times New Roman" pitchFamily="18" charset="0"/>
              </a:rPr>
              <a:t>W</a:t>
            </a:r>
            <a:r>
              <a:rPr lang="en-US" sz="1200" b="1" spc="70" dirty="0" smtClean="0">
                <a:solidFill>
                  <a:schemeClr val="lt1"/>
                </a:solidFill>
                <a:latin typeface="+mn-lt"/>
                <a:cs typeface="Times New Roman" pitchFamily="18" charset="0"/>
              </a:rPr>
              <a:t>:{</a:t>
            </a:r>
            <a:r>
              <a:rPr lang="en-US" sz="1200" b="1" spc="70" dirty="0">
                <a:solidFill>
                  <a:schemeClr val="lt1"/>
                </a:solidFill>
                <a:latin typeface="+mn-lt"/>
                <a:cs typeface="Times New Roman" pitchFamily="18" charset="0"/>
              </a:rPr>
              <a:t>B, F}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spc="70" dirty="0">
                <a:solidFill>
                  <a:schemeClr val="lt1"/>
                </a:solidFill>
                <a:latin typeface="+mn-lt"/>
                <a:cs typeface="Times New Roman" pitchFamily="18" charset="0"/>
              </a:rPr>
              <a:t>REFS: 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spc="70" dirty="0">
                <a:solidFill>
                  <a:schemeClr val="lt1"/>
                </a:solidFill>
                <a:latin typeface="+mn-lt"/>
                <a:cs typeface="Times New Roman" pitchFamily="18" charset="0"/>
              </a:rPr>
              <a:t>Timestamp: 43</a:t>
            </a:r>
          </a:p>
        </p:txBody>
      </p:sp>
      <p:sp>
        <p:nvSpPr>
          <p:cNvPr id="83976" name="TextBox 9"/>
          <p:cNvSpPr txBox="1">
            <a:spLocks noChangeArrowheads="1"/>
          </p:cNvSpPr>
          <p:nvPr/>
        </p:nvSpPr>
        <p:spPr bwMode="auto">
          <a:xfrm>
            <a:off x="2209800" y="990600"/>
            <a:ext cx="5127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. . .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676400" y="4343400"/>
            <a:ext cx="1600200" cy="2286000"/>
          </a:xfrm>
          <a:prstGeom prst="rect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. . . </a:t>
            </a:r>
          </a:p>
        </p:txBody>
      </p:sp>
      <p:sp>
        <p:nvSpPr>
          <p:cNvPr id="15" name="Rounded Rectangle 14"/>
          <p:cNvSpPr>
            <a:spLocks noChangeArrowheads="1"/>
          </p:cNvSpPr>
          <p:nvPr/>
        </p:nvSpPr>
        <p:spPr bwMode="auto">
          <a:xfrm>
            <a:off x="3962400" y="3200400"/>
            <a:ext cx="1447800" cy="6858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spc="70" dirty="0">
                <a:solidFill>
                  <a:schemeClr val="lt1"/>
                </a:solidFill>
                <a:latin typeface="+mn-lt"/>
                <a:cs typeface="+mn-cs"/>
              </a:rPr>
              <a:t>R: {..}   W: {..}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spc="70" dirty="0">
                <a:solidFill>
                  <a:schemeClr val="lt1"/>
                </a:solidFill>
                <a:latin typeface="+mn-lt"/>
                <a:cs typeface="+mn-cs"/>
              </a:rPr>
              <a:t>REFS: 97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spc="70" dirty="0">
                <a:solidFill>
                  <a:schemeClr val="lt1"/>
                </a:solidFill>
                <a:latin typeface="+mn-lt"/>
                <a:cs typeface="+mn-cs"/>
              </a:rPr>
              <a:t>Timestamp: 5</a:t>
            </a:r>
          </a:p>
        </p:txBody>
      </p:sp>
      <p:sp>
        <p:nvSpPr>
          <p:cNvPr id="83981" name="TextBox 15"/>
          <p:cNvSpPr txBox="1">
            <a:spLocks noChangeArrowheads="1"/>
          </p:cNvSpPr>
          <p:nvPr/>
        </p:nvSpPr>
        <p:spPr bwMode="auto">
          <a:xfrm>
            <a:off x="4419600" y="2819400"/>
            <a:ext cx="5127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. . .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295400" y="838200"/>
            <a:ext cx="4419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rot="16200000" flipH="1">
            <a:off x="3352800" y="4191000"/>
            <a:ext cx="3810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0"/>
          <p:cNvSpPr/>
          <p:nvPr/>
        </p:nvSpPr>
        <p:spPr>
          <a:xfrm>
            <a:off x="1752600" y="4495800"/>
            <a:ext cx="1447800" cy="685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spc="70" dirty="0"/>
              <a:t>R: </a:t>
            </a:r>
            <a:r>
              <a:rPr lang="en-US" sz="1200" b="1" spc="70" dirty="0">
                <a:sym typeface="Symbol"/>
              </a:rPr>
              <a:t></a:t>
            </a:r>
            <a:r>
              <a:rPr lang="en-US" sz="1200" b="1" spc="70" dirty="0"/>
              <a:t>   W: </a:t>
            </a:r>
            <a:r>
              <a:rPr lang="en-US" sz="1200" b="1" spc="70" dirty="0">
                <a:sym typeface="Symbol"/>
              </a:rPr>
              <a:t></a:t>
            </a:r>
            <a:endParaRPr lang="en-US" sz="1200" b="1" spc="7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spc="70" dirty="0"/>
              <a:t>REFS: 0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spc="70" dirty="0"/>
              <a:t>Timestamp: 44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524000" y="6553200"/>
            <a:ext cx="411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3988" name="TextBox 24"/>
          <p:cNvSpPr txBox="1">
            <a:spLocks noChangeArrowheads="1"/>
          </p:cNvSpPr>
          <p:nvPr/>
        </p:nvSpPr>
        <p:spPr bwMode="auto">
          <a:xfrm>
            <a:off x="4495800" y="762000"/>
            <a:ext cx="41594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T1</a:t>
            </a:r>
            <a:endParaRPr lang="en-US" b="1" baseline="-25000" dirty="0">
              <a:latin typeface="Calibri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086600" y="3810000"/>
            <a:ext cx="762000" cy="838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9050"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Rectangular Callout 36"/>
          <p:cNvSpPr/>
          <p:nvPr/>
        </p:nvSpPr>
        <p:spPr>
          <a:xfrm>
            <a:off x="1143000" y="762000"/>
            <a:ext cx="4572000" cy="6019800"/>
          </a:xfrm>
          <a:prstGeom prst="wedgeRectCallout">
            <a:avLst>
              <a:gd name="adj1" fmla="val 76756"/>
              <a:gd name="adj2" fmla="val 12169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7086600" y="2514600"/>
            <a:ext cx="762000" cy="1219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9050"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086600" y="2209800"/>
            <a:ext cx="762000" cy="228600"/>
          </a:xfrm>
          <a:prstGeom prst="rect">
            <a:avLst/>
          </a:prstGeom>
          <a:ln w="19050"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7086600" y="1676400"/>
            <a:ext cx="762000" cy="457200"/>
          </a:xfrm>
          <a:prstGeom prst="rect">
            <a:avLst/>
          </a:prstGeom>
          <a:ln w="19050"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7086600" y="4724400"/>
            <a:ext cx="762000" cy="1066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9050"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086600" y="5867400"/>
            <a:ext cx="762000" cy="990600"/>
          </a:xfrm>
          <a:prstGeom prst="rect">
            <a:avLst/>
          </a:prstGeom>
          <a:ln w="19050"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8001000" y="4572000"/>
            <a:ext cx="762000" cy="9144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9050"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8001000" y="2286000"/>
            <a:ext cx="762000" cy="2209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9050"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8001000" y="1524000"/>
            <a:ext cx="762000" cy="685800"/>
          </a:xfrm>
          <a:prstGeom prst="rect">
            <a:avLst/>
          </a:prstGeom>
          <a:ln w="19050"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8001000" y="5562600"/>
            <a:ext cx="762000" cy="609600"/>
          </a:xfrm>
          <a:prstGeom prst="rect">
            <a:avLst/>
          </a:prstGeom>
          <a:noFill/>
          <a:ln w="19050"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4000" name="TextBox 46"/>
          <p:cNvSpPr txBox="1">
            <a:spLocks noChangeArrowheads="1"/>
          </p:cNvSpPr>
          <p:nvPr/>
        </p:nvSpPr>
        <p:spPr bwMode="auto">
          <a:xfrm>
            <a:off x="7239000" y="990600"/>
            <a:ext cx="41594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T0</a:t>
            </a:r>
            <a:endParaRPr lang="en-US" b="1" baseline="-25000" dirty="0">
              <a:latin typeface="Calibri" pitchFamily="34" charset="0"/>
            </a:endParaRPr>
          </a:p>
        </p:txBody>
      </p:sp>
      <p:sp>
        <p:nvSpPr>
          <p:cNvPr id="84001" name="TextBox 47"/>
          <p:cNvSpPr txBox="1">
            <a:spLocks noChangeArrowheads="1"/>
          </p:cNvSpPr>
          <p:nvPr/>
        </p:nvSpPr>
        <p:spPr bwMode="auto">
          <a:xfrm>
            <a:off x="8153400" y="990600"/>
            <a:ext cx="41594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T1</a:t>
            </a:r>
            <a:endParaRPr lang="en-US" b="1" baseline="-25000" dirty="0">
              <a:latin typeface="Calibri" pitchFamily="34" charset="0"/>
            </a:endParaRPr>
          </a:p>
        </p:txBody>
      </p:sp>
      <p:sp>
        <p:nvSpPr>
          <p:cNvPr id="57" name="Freeform 56"/>
          <p:cNvSpPr/>
          <p:nvPr/>
        </p:nvSpPr>
        <p:spPr>
          <a:xfrm>
            <a:off x="8613775" y="5245100"/>
            <a:ext cx="163513" cy="227013"/>
          </a:xfrm>
          <a:custGeom>
            <a:avLst/>
            <a:gdLst>
              <a:gd name="connsiteX0" fmla="*/ 135653 w 162920"/>
              <a:gd name="connsiteY0" fmla="*/ 0 h 226087"/>
              <a:gd name="connsiteX1" fmla="*/ 140677 w 162920"/>
              <a:gd name="connsiteY1" fmla="*/ 226087 h 226087"/>
              <a:gd name="connsiteX2" fmla="*/ 0 w 162920"/>
              <a:gd name="connsiteY2" fmla="*/ 226087 h 226087"/>
              <a:gd name="connsiteX3" fmla="*/ 135653 w 162920"/>
              <a:gd name="connsiteY3" fmla="*/ 0 h 226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2920" h="226087">
                <a:moveTo>
                  <a:pt x="135653" y="0"/>
                </a:moveTo>
                <a:cubicBezTo>
                  <a:pt x="162920" y="81801"/>
                  <a:pt x="140677" y="9776"/>
                  <a:pt x="140677" y="226087"/>
                </a:cubicBezTo>
                <a:lnTo>
                  <a:pt x="0" y="226087"/>
                </a:lnTo>
                <a:lnTo>
                  <a:pt x="13565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4009" name="TextBox 66"/>
          <p:cNvSpPr txBox="1">
            <a:spLocks noChangeArrowheads="1"/>
          </p:cNvSpPr>
          <p:nvPr/>
        </p:nvSpPr>
        <p:spPr bwMode="auto">
          <a:xfrm>
            <a:off x="8001000" y="3048000"/>
            <a:ext cx="801688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dirty="0">
                <a:latin typeface="Courier New" pitchFamily="49" charset="0"/>
                <a:cs typeface="Courier New" pitchFamily="49" charset="0"/>
              </a:rPr>
              <a:t>C := 34</a:t>
            </a:r>
          </a:p>
          <a:p>
            <a:r>
              <a:rPr lang="en-US" sz="1000" dirty="0">
                <a:latin typeface="Courier New" pitchFamily="49" charset="0"/>
                <a:cs typeface="Courier New" pitchFamily="49" charset="0"/>
              </a:rPr>
              <a:t>r3 := 28</a:t>
            </a:r>
          </a:p>
          <a:p>
            <a:r>
              <a:rPr lang="en-US" sz="1000" dirty="0">
                <a:latin typeface="Courier New" pitchFamily="49" charset="0"/>
                <a:cs typeface="Courier New" pitchFamily="49" charset="0"/>
              </a:rPr>
              <a:t>r4 := X</a:t>
            </a:r>
          </a:p>
          <a:p>
            <a:r>
              <a:rPr lang="en-US" sz="1000" dirty="0">
                <a:latin typeface="Courier New" pitchFamily="49" charset="0"/>
                <a:cs typeface="Courier New" pitchFamily="49" charset="0"/>
              </a:rPr>
              <a:t>Y := 120</a:t>
            </a:r>
          </a:p>
          <a:p>
            <a:r>
              <a:rPr lang="en-US" sz="1000" dirty="0">
                <a:latin typeface="Courier New" pitchFamily="49" charset="0"/>
                <a:cs typeface="Courier New" pitchFamily="49" charset="0"/>
              </a:rPr>
              <a:t>r3 := X</a:t>
            </a:r>
          </a:p>
          <a:p>
            <a:r>
              <a:rPr lang="en-US" sz="1000" dirty="0">
                <a:latin typeface="Courier New" pitchFamily="49" charset="0"/>
                <a:cs typeface="Courier New" pitchFamily="49" charset="0"/>
              </a:rPr>
              <a:t>r5 := 14</a:t>
            </a:r>
          </a:p>
          <a:p>
            <a:r>
              <a:rPr lang="en-US" sz="1000" dirty="0">
                <a:latin typeface="Courier New" pitchFamily="49" charset="0"/>
                <a:cs typeface="Courier New" pitchFamily="49" charset="0"/>
              </a:rPr>
              <a:t>Z := 35</a:t>
            </a:r>
          </a:p>
          <a:p>
            <a:r>
              <a:rPr lang="en-US" sz="1000" dirty="0">
                <a:latin typeface="Courier New" pitchFamily="49" charset="0"/>
                <a:cs typeface="Courier New" pitchFamily="49" charset="0"/>
              </a:rPr>
              <a:t>Q := 78</a:t>
            </a:r>
          </a:p>
          <a:p>
            <a:r>
              <a:rPr lang="en-US" sz="1000" dirty="0">
                <a:latin typeface="Courier New" pitchFamily="49" charset="0"/>
                <a:cs typeface="Courier New" pitchFamily="49" charset="0"/>
              </a:rPr>
              <a:t>Y := 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54</a:t>
            </a:r>
            <a:endParaRPr lang="en-US" sz="1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9" name="Freeform 58"/>
          <p:cNvSpPr/>
          <p:nvPr/>
        </p:nvSpPr>
        <p:spPr>
          <a:xfrm>
            <a:off x="8005763" y="2290763"/>
            <a:ext cx="747712" cy="1301750"/>
          </a:xfrm>
          <a:custGeom>
            <a:avLst/>
            <a:gdLst>
              <a:gd name="connsiteX0" fmla="*/ 743578 w 746927"/>
              <a:gd name="connsiteY0" fmla="*/ 1301262 h 1301262"/>
              <a:gd name="connsiteX1" fmla="*/ 0 w 746927"/>
              <a:gd name="connsiteY1" fmla="*/ 0 h 1301262"/>
              <a:gd name="connsiteX2" fmla="*/ 743578 w 746927"/>
              <a:gd name="connsiteY2" fmla="*/ 5024 h 1301262"/>
              <a:gd name="connsiteX3" fmla="*/ 743578 w 746927"/>
              <a:gd name="connsiteY3" fmla="*/ 1301262 h 1301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6927" h="1301262">
                <a:moveTo>
                  <a:pt x="743578" y="1301262"/>
                </a:moveTo>
                <a:lnTo>
                  <a:pt x="0" y="0"/>
                </a:lnTo>
                <a:lnTo>
                  <a:pt x="743578" y="5024"/>
                </a:lnTo>
                <a:cubicBezTo>
                  <a:pt x="745253" y="442127"/>
                  <a:pt x="746927" y="879231"/>
                  <a:pt x="743578" y="130126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8005763" y="2286000"/>
            <a:ext cx="427037" cy="719138"/>
          </a:xfrm>
          <a:custGeom>
            <a:avLst/>
            <a:gdLst>
              <a:gd name="connsiteX0" fmla="*/ 0 w 427055"/>
              <a:gd name="connsiteY0" fmla="*/ 0 h 718457"/>
              <a:gd name="connsiteX1" fmla="*/ 0 w 427055"/>
              <a:gd name="connsiteY1" fmla="*/ 683288 h 718457"/>
              <a:gd name="connsiteX2" fmla="*/ 427055 w 427055"/>
              <a:gd name="connsiteY2" fmla="*/ 718457 h 718457"/>
              <a:gd name="connsiteX3" fmla="*/ 0 w 427055"/>
              <a:gd name="connsiteY3" fmla="*/ 0 h 718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7055" h="718457">
                <a:moveTo>
                  <a:pt x="0" y="0"/>
                </a:moveTo>
                <a:lnTo>
                  <a:pt x="0" y="683288"/>
                </a:lnTo>
                <a:lnTo>
                  <a:pt x="427055" y="718457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7999413" y="2954338"/>
            <a:ext cx="671512" cy="477837"/>
          </a:xfrm>
          <a:custGeom>
            <a:avLst/>
            <a:gdLst>
              <a:gd name="connsiteX0" fmla="*/ 6699 w 671112"/>
              <a:gd name="connsiteY0" fmla="*/ 10049 h 477297"/>
              <a:gd name="connsiteX1" fmla="*/ 21772 w 671112"/>
              <a:gd name="connsiteY1" fmla="*/ 15073 h 477297"/>
              <a:gd name="connsiteX2" fmla="*/ 46893 w 671112"/>
              <a:gd name="connsiteY2" fmla="*/ 20097 h 477297"/>
              <a:gd name="connsiteX3" fmla="*/ 66989 w 671112"/>
              <a:gd name="connsiteY3" fmla="*/ 25121 h 477297"/>
              <a:gd name="connsiteX4" fmla="*/ 77038 w 671112"/>
              <a:gd name="connsiteY4" fmla="*/ 35170 h 477297"/>
              <a:gd name="connsiteX5" fmla="*/ 97134 w 671112"/>
              <a:gd name="connsiteY5" fmla="*/ 40194 h 477297"/>
              <a:gd name="connsiteX6" fmla="*/ 112207 w 671112"/>
              <a:gd name="connsiteY6" fmla="*/ 45218 h 477297"/>
              <a:gd name="connsiteX7" fmla="*/ 152400 w 671112"/>
              <a:gd name="connsiteY7" fmla="*/ 55266 h 477297"/>
              <a:gd name="connsiteX8" fmla="*/ 182545 w 671112"/>
              <a:gd name="connsiteY8" fmla="*/ 70339 h 477297"/>
              <a:gd name="connsiteX9" fmla="*/ 222739 w 671112"/>
              <a:gd name="connsiteY9" fmla="*/ 80387 h 477297"/>
              <a:gd name="connsiteX10" fmla="*/ 283029 w 671112"/>
              <a:gd name="connsiteY10" fmla="*/ 105508 h 477297"/>
              <a:gd name="connsiteX11" fmla="*/ 323222 w 671112"/>
              <a:gd name="connsiteY11" fmla="*/ 120581 h 477297"/>
              <a:gd name="connsiteX12" fmla="*/ 328246 w 671112"/>
              <a:gd name="connsiteY12" fmla="*/ 135653 h 477297"/>
              <a:gd name="connsiteX13" fmla="*/ 338295 w 671112"/>
              <a:gd name="connsiteY13" fmla="*/ 145701 h 477297"/>
              <a:gd name="connsiteX14" fmla="*/ 383512 w 671112"/>
              <a:gd name="connsiteY14" fmla="*/ 170822 h 477297"/>
              <a:gd name="connsiteX15" fmla="*/ 408633 w 671112"/>
              <a:gd name="connsiteY15" fmla="*/ 195943 h 477297"/>
              <a:gd name="connsiteX16" fmla="*/ 418682 w 671112"/>
              <a:gd name="connsiteY16" fmla="*/ 205992 h 477297"/>
              <a:gd name="connsiteX17" fmla="*/ 433754 w 671112"/>
              <a:gd name="connsiteY17" fmla="*/ 216040 h 477297"/>
              <a:gd name="connsiteX18" fmla="*/ 453851 w 671112"/>
              <a:gd name="connsiteY18" fmla="*/ 241161 h 477297"/>
              <a:gd name="connsiteX19" fmla="*/ 468923 w 671112"/>
              <a:gd name="connsiteY19" fmla="*/ 251209 h 477297"/>
              <a:gd name="connsiteX20" fmla="*/ 489020 w 671112"/>
              <a:gd name="connsiteY20" fmla="*/ 276330 h 477297"/>
              <a:gd name="connsiteX21" fmla="*/ 504093 w 671112"/>
              <a:gd name="connsiteY21" fmla="*/ 286378 h 477297"/>
              <a:gd name="connsiteX22" fmla="*/ 524189 w 671112"/>
              <a:gd name="connsiteY22" fmla="*/ 316523 h 477297"/>
              <a:gd name="connsiteX23" fmla="*/ 534238 w 671112"/>
              <a:gd name="connsiteY23" fmla="*/ 326572 h 477297"/>
              <a:gd name="connsiteX24" fmla="*/ 544286 w 671112"/>
              <a:gd name="connsiteY24" fmla="*/ 341644 h 477297"/>
              <a:gd name="connsiteX25" fmla="*/ 564383 w 671112"/>
              <a:gd name="connsiteY25" fmla="*/ 361741 h 477297"/>
              <a:gd name="connsiteX26" fmla="*/ 589504 w 671112"/>
              <a:gd name="connsiteY26" fmla="*/ 386862 h 477297"/>
              <a:gd name="connsiteX27" fmla="*/ 599552 w 671112"/>
              <a:gd name="connsiteY27" fmla="*/ 401934 h 477297"/>
              <a:gd name="connsiteX28" fmla="*/ 614624 w 671112"/>
              <a:gd name="connsiteY28" fmla="*/ 411983 h 477297"/>
              <a:gd name="connsiteX29" fmla="*/ 624673 w 671112"/>
              <a:gd name="connsiteY29" fmla="*/ 422031 h 477297"/>
              <a:gd name="connsiteX30" fmla="*/ 629697 w 671112"/>
              <a:gd name="connsiteY30" fmla="*/ 437104 h 477297"/>
              <a:gd name="connsiteX31" fmla="*/ 649794 w 671112"/>
              <a:gd name="connsiteY31" fmla="*/ 462225 h 477297"/>
              <a:gd name="connsiteX32" fmla="*/ 659842 w 671112"/>
              <a:gd name="connsiteY32" fmla="*/ 477297 h 477297"/>
              <a:gd name="connsiteX33" fmla="*/ 669890 w 671112"/>
              <a:gd name="connsiteY33" fmla="*/ 462225 h 477297"/>
              <a:gd name="connsiteX34" fmla="*/ 664866 w 671112"/>
              <a:gd name="connsiteY34" fmla="*/ 422031 h 477297"/>
              <a:gd name="connsiteX35" fmla="*/ 644770 w 671112"/>
              <a:gd name="connsiteY35" fmla="*/ 396910 h 477297"/>
              <a:gd name="connsiteX36" fmla="*/ 634721 w 671112"/>
              <a:gd name="connsiteY36" fmla="*/ 381838 h 477297"/>
              <a:gd name="connsiteX37" fmla="*/ 629697 w 671112"/>
              <a:gd name="connsiteY37" fmla="*/ 366765 h 477297"/>
              <a:gd name="connsiteX38" fmla="*/ 619649 w 671112"/>
              <a:gd name="connsiteY38" fmla="*/ 351693 h 477297"/>
              <a:gd name="connsiteX39" fmla="*/ 614624 w 671112"/>
              <a:gd name="connsiteY39" fmla="*/ 326572 h 477297"/>
              <a:gd name="connsiteX40" fmla="*/ 589504 w 671112"/>
              <a:gd name="connsiteY40" fmla="*/ 261258 h 477297"/>
              <a:gd name="connsiteX41" fmla="*/ 584479 w 671112"/>
              <a:gd name="connsiteY41" fmla="*/ 241161 h 477297"/>
              <a:gd name="connsiteX42" fmla="*/ 569407 w 671112"/>
              <a:gd name="connsiteY42" fmla="*/ 195943 h 477297"/>
              <a:gd name="connsiteX43" fmla="*/ 559359 w 671112"/>
              <a:gd name="connsiteY43" fmla="*/ 170822 h 477297"/>
              <a:gd name="connsiteX44" fmla="*/ 549310 w 671112"/>
              <a:gd name="connsiteY44" fmla="*/ 135653 h 477297"/>
              <a:gd name="connsiteX45" fmla="*/ 534238 w 671112"/>
              <a:gd name="connsiteY45" fmla="*/ 75363 h 477297"/>
              <a:gd name="connsiteX46" fmla="*/ 519165 w 671112"/>
              <a:gd name="connsiteY46" fmla="*/ 45218 h 477297"/>
              <a:gd name="connsiteX47" fmla="*/ 504093 w 671112"/>
              <a:gd name="connsiteY47" fmla="*/ 35170 h 477297"/>
              <a:gd name="connsiteX48" fmla="*/ 494044 w 671112"/>
              <a:gd name="connsiteY48" fmla="*/ 25121 h 477297"/>
              <a:gd name="connsiteX49" fmla="*/ 443802 w 671112"/>
              <a:gd name="connsiteY49" fmla="*/ 10049 h 477297"/>
              <a:gd name="connsiteX50" fmla="*/ 418682 w 671112"/>
              <a:gd name="connsiteY50" fmla="*/ 0 h 477297"/>
              <a:gd name="connsiteX51" fmla="*/ 137328 w 671112"/>
              <a:gd name="connsiteY51" fmla="*/ 5025 h 477297"/>
              <a:gd name="connsiteX52" fmla="*/ 82062 w 671112"/>
              <a:gd name="connsiteY52" fmla="*/ 10049 h 477297"/>
              <a:gd name="connsiteX53" fmla="*/ 61965 w 671112"/>
              <a:gd name="connsiteY53" fmla="*/ 15073 h 477297"/>
              <a:gd name="connsiteX54" fmla="*/ 6699 w 671112"/>
              <a:gd name="connsiteY54" fmla="*/ 10049 h 477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671112" h="477297">
                <a:moveTo>
                  <a:pt x="6699" y="10049"/>
                </a:moveTo>
                <a:cubicBezTo>
                  <a:pt x="0" y="10049"/>
                  <a:pt x="16634" y="13789"/>
                  <a:pt x="21772" y="15073"/>
                </a:cubicBezTo>
                <a:cubicBezTo>
                  <a:pt x="30057" y="17144"/>
                  <a:pt x="38557" y="18245"/>
                  <a:pt x="46893" y="20097"/>
                </a:cubicBezTo>
                <a:cubicBezTo>
                  <a:pt x="53633" y="21595"/>
                  <a:pt x="60290" y="23446"/>
                  <a:pt x="66989" y="25121"/>
                </a:cubicBezTo>
                <a:cubicBezTo>
                  <a:pt x="70339" y="28471"/>
                  <a:pt x="72801" y="33051"/>
                  <a:pt x="77038" y="35170"/>
                </a:cubicBezTo>
                <a:cubicBezTo>
                  <a:pt x="83214" y="38258"/>
                  <a:pt x="90495" y="38297"/>
                  <a:pt x="97134" y="40194"/>
                </a:cubicBezTo>
                <a:cubicBezTo>
                  <a:pt x="102226" y="41649"/>
                  <a:pt x="107069" y="43934"/>
                  <a:pt x="112207" y="45218"/>
                </a:cubicBezTo>
                <a:lnTo>
                  <a:pt x="152400" y="55266"/>
                </a:lnTo>
                <a:cubicBezTo>
                  <a:pt x="168230" y="65820"/>
                  <a:pt x="164945" y="65539"/>
                  <a:pt x="182545" y="70339"/>
                </a:cubicBezTo>
                <a:cubicBezTo>
                  <a:pt x="195869" y="73973"/>
                  <a:pt x="222739" y="80387"/>
                  <a:pt x="222739" y="80387"/>
                </a:cubicBezTo>
                <a:cubicBezTo>
                  <a:pt x="255869" y="102476"/>
                  <a:pt x="219350" y="80037"/>
                  <a:pt x="283029" y="105508"/>
                </a:cubicBezTo>
                <a:cubicBezTo>
                  <a:pt x="313067" y="117523"/>
                  <a:pt x="299594" y="112704"/>
                  <a:pt x="323222" y="120581"/>
                </a:cubicBezTo>
                <a:cubicBezTo>
                  <a:pt x="324897" y="125605"/>
                  <a:pt x="325521" y="131112"/>
                  <a:pt x="328246" y="135653"/>
                </a:cubicBezTo>
                <a:cubicBezTo>
                  <a:pt x="330683" y="139715"/>
                  <a:pt x="334505" y="142859"/>
                  <a:pt x="338295" y="145701"/>
                </a:cubicBezTo>
                <a:cubicBezTo>
                  <a:pt x="365938" y="166433"/>
                  <a:pt x="360013" y="162989"/>
                  <a:pt x="383512" y="170822"/>
                </a:cubicBezTo>
                <a:lnTo>
                  <a:pt x="408633" y="195943"/>
                </a:lnTo>
                <a:cubicBezTo>
                  <a:pt x="411983" y="199293"/>
                  <a:pt x="414740" y="203364"/>
                  <a:pt x="418682" y="205992"/>
                </a:cubicBezTo>
                <a:lnTo>
                  <a:pt x="433754" y="216040"/>
                </a:lnTo>
                <a:cubicBezTo>
                  <a:pt x="441215" y="227232"/>
                  <a:pt x="443623" y="232979"/>
                  <a:pt x="453851" y="241161"/>
                </a:cubicBezTo>
                <a:cubicBezTo>
                  <a:pt x="458566" y="244933"/>
                  <a:pt x="464208" y="247437"/>
                  <a:pt x="468923" y="251209"/>
                </a:cubicBezTo>
                <a:cubicBezTo>
                  <a:pt x="493790" y="271102"/>
                  <a:pt x="462899" y="250211"/>
                  <a:pt x="489020" y="276330"/>
                </a:cubicBezTo>
                <a:cubicBezTo>
                  <a:pt x="493290" y="280600"/>
                  <a:pt x="499069" y="283029"/>
                  <a:pt x="504093" y="286378"/>
                </a:cubicBezTo>
                <a:cubicBezTo>
                  <a:pt x="510792" y="296426"/>
                  <a:pt x="515650" y="307984"/>
                  <a:pt x="524189" y="316523"/>
                </a:cubicBezTo>
                <a:cubicBezTo>
                  <a:pt x="527539" y="319873"/>
                  <a:pt x="531279" y="322873"/>
                  <a:pt x="534238" y="326572"/>
                </a:cubicBezTo>
                <a:cubicBezTo>
                  <a:pt x="538010" y="331287"/>
                  <a:pt x="540356" y="337060"/>
                  <a:pt x="544286" y="341644"/>
                </a:cubicBezTo>
                <a:cubicBezTo>
                  <a:pt x="550451" y="348837"/>
                  <a:pt x="559128" y="353858"/>
                  <a:pt x="564383" y="361741"/>
                </a:cubicBezTo>
                <a:cubicBezTo>
                  <a:pt x="577780" y="381838"/>
                  <a:pt x="569407" y="373465"/>
                  <a:pt x="589504" y="386862"/>
                </a:cubicBezTo>
                <a:cubicBezTo>
                  <a:pt x="592853" y="391886"/>
                  <a:pt x="595283" y="397664"/>
                  <a:pt x="599552" y="401934"/>
                </a:cubicBezTo>
                <a:cubicBezTo>
                  <a:pt x="603822" y="406204"/>
                  <a:pt x="609909" y="408211"/>
                  <a:pt x="614624" y="411983"/>
                </a:cubicBezTo>
                <a:cubicBezTo>
                  <a:pt x="618323" y="414942"/>
                  <a:pt x="621323" y="418682"/>
                  <a:pt x="624673" y="422031"/>
                </a:cubicBezTo>
                <a:cubicBezTo>
                  <a:pt x="626348" y="427055"/>
                  <a:pt x="627329" y="432367"/>
                  <a:pt x="629697" y="437104"/>
                </a:cubicBezTo>
                <a:cubicBezTo>
                  <a:pt x="640005" y="457720"/>
                  <a:pt x="637333" y="446649"/>
                  <a:pt x="649794" y="462225"/>
                </a:cubicBezTo>
                <a:cubicBezTo>
                  <a:pt x="653566" y="466940"/>
                  <a:pt x="656493" y="472273"/>
                  <a:pt x="659842" y="477297"/>
                </a:cubicBezTo>
                <a:cubicBezTo>
                  <a:pt x="663191" y="472273"/>
                  <a:pt x="669343" y="468238"/>
                  <a:pt x="669890" y="462225"/>
                </a:cubicBezTo>
                <a:cubicBezTo>
                  <a:pt x="671112" y="448778"/>
                  <a:pt x="668419" y="435058"/>
                  <a:pt x="664866" y="422031"/>
                </a:cubicBezTo>
                <a:cubicBezTo>
                  <a:pt x="661668" y="410304"/>
                  <a:pt x="651652" y="405513"/>
                  <a:pt x="644770" y="396910"/>
                </a:cubicBezTo>
                <a:cubicBezTo>
                  <a:pt x="640998" y="392195"/>
                  <a:pt x="638071" y="386862"/>
                  <a:pt x="634721" y="381838"/>
                </a:cubicBezTo>
                <a:cubicBezTo>
                  <a:pt x="633046" y="376814"/>
                  <a:pt x="632065" y="371502"/>
                  <a:pt x="629697" y="366765"/>
                </a:cubicBezTo>
                <a:cubicBezTo>
                  <a:pt x="626997" y="361364"/>
                  <a:pt x="621769" y="357347"/>
                  <a:pt x="619649" y="351693"/>
                </a:cubicBezTo>
                <a:cubicBezTo>
                  <a:pt x="616650" y="343697"/>
                  <a:pt x="617324" y="334673"/>
                  <a:pt x="614624" y="326572"/>
                </a:cubicBezTo>
                <a:cubicBezTo>
                  <a:pt x="607248" y="304443"/>
                  <a:pt x="597267" y="283254"/>
                  <a:pt x="589504" y="261258"/>
                </a:cubicBezTo>
                <a:cubicBezTo>
                  <a:pt x="587206" y="254746"/>
                  <a:pt x="586510" y="247761"/>
                  <a:pt x="584479" y="241161"/>
                </a:cubicBezTo>
                <a:cubicBezTo>
                  <a:pt x="579807" y="225976"/>
                  <a:pt x="574750" y="210905"/>
                  <a:pt x="569407" y="195943"/>
                </a:cubicBezTo>
                <a:cubicBezTo>
                  <a:pt x="566374" y="187450"/>
                  <a:pt x="562211" y="179378"/>
                  <a:pt x="559359" y="170822"/>
                </a:cubicBezTo>
                <a:cubicBezTo>
                  <a:pt x="555503" y="159256"/>
                  <a:pt x="552413" y="147444"/>
                  <a:pt x="549310" y="135653"/>
                </a:cubicBezTo>
                <a:cubicBezTo>
                  <a:pt x="544038" y="115620"/>
                  <a:pt x="540789" y="95015"/>
                  <a:pt x="534238" y="75363"/>
                </a:cubicBezTo>
                <a:cubicBezTo>
                  <a:pt x="530151" y="63105"/>
                  <a:pt x="528904" y="54957"/>
                  <a:pt x="519165" y="45218"/>
                </a:cubicBezTo>
                <a:cubicBezTo>
                  <a:pt x="514895" y="40948"/>
                  <a:pt x="508808" y="38942"/>
                  <a:pt x="504093" y="35170"/>
                </a:cubicBezTo>
                <a:cubicBezTo>
                  <a:pt x="500394" y="32211"/>
                  <a:pt x="498417" y="26943"/>
                  <a:pt x="494044" y="25121"/>
                </a:cubicBezTo>
                <a:cubicBezTo>
                  <a:pt x="477904" y="18396"/>
                  <a:pt x="460389" y="15578"/>
                  <a:pt x="443802" y="10049"/>
                </a:cubicBezTo>
                <a:cubicBezTo>
                  <a:pt x="435246" y="7197"/>
                  <a:pt x="427055" y="3350"/>
                  <a:pt x="418682" y="0"/>
                </a:cubicBezTo>
                <a:lnTo>
                  <a:pt x="137328" y="5025"/>
                </a:lnTo>
                <a:cubicBezTo>
                  <a:pt x="118838" y="5577"/>
                  <a:pt x="100398" y="7604"/>
                  <a:pt x="82062" y="10049"/>
                </a:cubicBezTo>
                <a:cubicBezTo>
                  <a:pt x="75217" y="10962"/>
                  <a:pt x="68853" y="14581"/>
                  <a:pt x="61965" y="15073"/>
                </a:cubicBezTo>
                <a:cubicBezTo>
                  <a:pt x="45260" y="16266"/>
                  <a:pt x="13398" y="10049"/>
                  <a:pt x="6699" y="1004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4013" name="TextBox 67"/>
          <p:cNvSpPr txBox="1">
            <a:spLocks noChangeArrowheads="1"/>
          </p:cNvSpPr>
          <p:nvPr/>
        </p:nvSpPr>
        <p:spPr bwMode="auto">
          <a:xfrm>
            <a:off x="7010400" y="3048000"/>
            <a:ext cx="8382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Courier New" pitchFamily="49" charset="0"/>
                <a:cs typeface="Courier New" pitchFamily="49" charset="0"/>
              </a:rPr>
              <a:t>G := 98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r7 := D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r9 := E</a:t>
            </a:r>
          </a:p>
        </p:txBody>
      </p:sp>
      <p:sp>
        <p:nvSpPr>
          <p:cNvPr id="62" name="Freeform 61"/>
          <p:cNvSpPr/>
          <p:nvPr/>
        </p:nvSpPr>
        <p:spPr>
          <a:xfrm>
            <a:off x="7091363" y="2527300"/>
            <a:ext cx="763587" cy="1085850"/>
          </a:xfrm>
          <a:custGeom>
            <a:avLst/>
            <a:gdLst>
              <a:gd name="connsiteX0" fmla="*/ 748602 w 763897"/>
              <a:gd name="connsiteY0" fmla="*/ 442128 h 1085222"/>
              <a:gd name="connsiteX1" fmla="*/ 713433 w 763897"/>
              <a:gd name="connsiteY1" fmla="*/ 452176 h 1085222"/>
              <a:gd name="connsiteX2" fmla="*/ 678264 w 763897"/>
              <a:gd name="connsiteY2" fmla="*/ 462225 h 1085222"/>
              <a:gd name="connsiteX3" fmla="*/ 663191 w 763897"/>
              <a:gd name="connsiteY3" fmla="*/ 472273 h 1085222"/>
              <a:gd name="connsiteX4" fmla="*/ 628022 w 763897"/>
              <a:gd name="connsiteY4" fmla="*/ 482321 h 1085222"/>
              <a:gd name="connsiteX5" fmla="*/ 597877 w 763897"/>
              <a:gd name="connsiteY5" fmla="*/ 492370 h 1085222"/>
              <a:gd name="connsiteX6" fmla="*/ 547635 w 763897"/>
              <a:gd name="connsiteY6" fmla="*/ 507442 h 1085222"/>
              <a:gd name="connsiteX7" fmla="*/ 532563 w 763897"/>
              <a:gd name="connsiteY7" fmla="*/ 512466 h 1085222"/>
              <a:gd name="connsiteX8" fmla="*/ 522514 w 763897"/>
              <a:gd name="connsiteY8" fmla="*/ 522515 h 1085222"/>
              <a:gd name="connsiteX9" fmla="*/ 492369 w 763897"/>
              <a:gd name="connsiteY9" fmla="*/ 532563 h 1085222"/>
              <a:gd name="connsiteX10" fmla="*/ 477297 w 763897"/>
              <a:gd name="connsiteY10" fmla="*/ 542611 h 1085222"/>
              <a:gd name="connsiteX11" fmla="*/ 457200 w 763897"/>
              <a:gd name="connsiteY11" fmla="*/ 562708 h 1085222"/>
              <a:gd name="connsiteX12" fmla="*/ 442128 w 763897"/>
              <a:gd name="connsiteY12" fmla="*/ 567732 h 1085222"/>
              <a:gd name="connsiteX13" fmla="*/ 417007 w 763897"/>
              <a:gd name="connsiteY13" fmla="*/ 587829 h 1085222"/>
              <a:gd name="connsiteX14" fmla="*/ 396910 w 763897"/>
              <a:gd name="connsiteY14" fmla="*/ 607926 h 1085222"/>
              <a:gd name="connsiteX15" fmla="*/ 356717 w 763897"/>
              <a:gd name="connsiteY15" fmla="*/ 622998 h 1085222"/>
              <a:gd name="connsiteX16" fmla="*/ 331596 w 763897"/>
              <a:gd name="connsiteY16" fmla="*/ 638071 h 1085222"/>
              <a:gd name="connsiteX17" fmla="*/ 311499 w 763897"/>
              <a:gd name="connsiteY17" fmla="*/ 663192 h 1085222"/>
              <a:gd name="connsiteX18" fmla="*/ 296427 w 763897"/>
              <a:gd name="connsiteY18" fmla="*/ 673240 h 1085222"/>
              <a:gd name="connsiteX19" fmla="*/ 291402 w 763897"/>
              <a:gd name="connsiteY19" fmla="*/ 688313 h 1085222"/>
              <a:gd name="connsiteX20" fmla="*/ 276330 w 763897"/>
              <a:gd name="connsiteY20" fmla="*/ 698361 h 1085222"/>
              <a:gd name="connsiteX21" fmla="*/ 256233 w 763897"/>
              <a:gd name="connsiteY21" fmla="*/ 718458 h 1085222"/>
              <a:gd name="connsiteX22" fmla="*/ 256233 w 763897"/>
              <a:gd name="connsiteY22" fmla="*/ 718458 h 1085222"/>
              <a:gd name="connsiteX23" fmla="*/ 246185 w 763897"/>
              <a:gd name="connsiteY23" fmla="*/ 733530 h 1085222"/>
              <a:gd name="connsiteX24" fmla="*/ 226088 w 763897"/>
              <a:gd name="connsiteY24" fmla="*/ 753627 h 1085222"/>
              <a:gd name="connsiteX25" fmla="*/ 205991 w 763897"/>
              <a:gd name="connsiteY25" fmla="*/ 778748 h 1085222"/>
              <a:gd name="connsiteX26" fmla="*/ 190919 w 763897"/>
              <a:gd name="connsiteY26" fmla="*/ 788796 h 1085222"/>
              <a:gd name="connsiteX27" fmla="*/ 180871 w 763897"/>
              <a:gd name="connsiteY27" fmla="*/ 803869 h 1085222"/>
              <a:gd name="connsiteX28" fmla="*/ 175846 w 763897"/>
              <a:gd name="connsiteY28" fmla="*/ 818941 h 1085222"/>
              <a:gd name="connsiteX29" fmla="*/ 160774 w 763897"/>
              <a:gd name="connsiteY29" fmla="*/ 828989 h 1085222"/>
              <a:gd name="connsiteX30" fmla="*/ 150725 w 763897"/>
              <a:gd name="connsiteY30" fmla="*/ 844062 h 1085222"/>
              <a:gd name="connsiteX31" fmla="*/ 145701 w 763897"/>
              <a:gd name="connsiteY31" fmla="*/ 859135 h 1085222"/>
              <a:gd name="connsiteX32" fmla="*/ 115556 w 763897"/>
              <a:gd name="connsiteY32" fmla="*/ 899328 h 1085222"/>
              <a:gd name="connsiteX33" fmla="*/ 100484 w 763897"/>
              <a:gd name="connsiteY33" fmla="*/ 909376 h 1085222"/>
              <a:gd name="connsiteX34" fmla="*/ 95460 w 763897"/>
              <a:gd name="connsiteY34" fmla="*/ 924449 h 1085222"/>
              <a:gd name="connsiteX35" fmla="*/ 85411 w 763897"/>
              <a:gd name="connsiteY35" fmla="*/ 934497 h 1085222"/>
              <a:gd name="connsiteX36" fmla="*/ 65314 w 763897"/>
              <a:gd name="connsiteY36" fmla="*/ 979715 h 1085222"/>
              <a:gd name="connsiteX37" fmla="*/ 55266 w 763897"/>
              <a:gd name="connsiteY37" fmla="*/ 1009860 h 1085222"/>
              <a:gd name="connsiteX38" fmla="*/ 35169 w 763897"/>
              <a:gd name="connsiteY38" fmla="*/ 1034981 h 1085222"/>
              <a:gd name="connsiteX39" fmla="*/ 25121 w 763897"/>
              <a:gd name="connsiteY39" fmla="*/ 1050053 h 1085222"/>
              <a:gd name="connsiteX40" fmla="*/ 20097 w 763897"/>
              <a:gd name="connsiteY40" fmla="*/ 1065126 h 1085222"/>
              <a:gd name="connsiteX41" fmla="*/ 5024 w 763897"/>
              <a:gd name="connsiteY41" fmla="*/ 1085222 h 1085222"/>
              <a:gd name="connsiteX42" fmla="*/ 0 w 763897"/>
              <a:gd name="connsiteY42" fmla="*/ 0 h 1085222"/>
              <a:gd name="connsiteX43" fmla="*/ 743578 w 763897"/>
              <a:gd name="connsiteY43" fmla="*/ 0 h 1085222"/>
              <a:gd name="connsiteX44" fmla="*/ 748602 w 763897"/>
              <a:gd name="connsiteY44" fmla="*/ 442128 h 1085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763897" h="1085222">
                <a:moveTo>
                  <a:pt x="748602" y="442128"/>
                </a:moveTo>
                <a:cubicBezTo>
                  <a:pt x="685766" y="457837"/>
                  <a:pt x="763897" y="437758"/>
                  <a:pt x="713433" y="452176"/>
                </a:cubicBezTo>
                <a:cubicBezTo>
                  <a:pt x="705912" y="454325"/>
                  <a:pt x="686301" y="458206"/>
                  <a:pt x="678264" y="462225"/>
                </a:cubicBezTo>
                <a:cubicBezTo>
                  <a:pt x="672863" y="464926"/>
                  <a:pt x="668592" y="469573"/>
                  <a:pt x="663191" y="472273"/>
                </a:cubicBezTo>
                <a:cubicBezTo>
                  <a:pt x="654747" y="476495"/>
                  <a:pt x="636073" y="479906"/>
                  <a:pt x="628022" y="482321"/>
                </a:cubicBezTo>
                <a:cubicBezTo>
                  <a:pt x="617877" y="485365"/>
                  <a:pt x="608153" y="489801"/>
                  <a:pt x="597877" y="492370"/>
                </a:cubicBezTo>
                <a:cubicBezTo>
                  <a:pt x="567505" y="499963"/>
                  <a:pt x="584329" y="495211"/>
                  <a:pt x="547635" y="507442"/>
                </a:cubicBezTo>
                <a:lnTo>
                  <a:pt x="532563" y="512466"/>
                </a:lnTo>
                <a:cubicBezTo>
                  <a:pt x="529213" y="515816"/>
                  <a:pt x="526751" y="520396"/>
                  <a:pt x="522514" y="522515"/>
                </a:cubicBezTo>
                <a:cubicBezTo>
                  <a:pt x="513040" y="527252"/>
                  <a:pt x="492369" y="532563"/>
                  <a:pt x="492369" y="532563"/>
                </a:cubicBezTo>
                <a:cubicBezTo>
                  <a:pt x="487345" y="535912"/>
                  <a:pt x="481881" y="538681"/>
                  <a:pt x="477297" y="542611"/>
                </a:cubicBezTo>
                <a:cubicBezTo>
                  <a:pt x="470104" y="548776"/>
                  <a:pt x="466188" y="559712"/>
                  <a:pt x="457200" y="562708"/>
                </a:cubicBezTo>
                <a:lnTo>
                  <a:pt x="442128" y="567732"/>
                </a:lnTo>
                <a:cubicBezTo>
                  <a:pt x="407919" y="601941"/>
                  <a:pt x="461373" y="549801"/>
                  <a:pt x="417007" y="587829"/>
                </a:cubicBezTo>
                <a:cubicBezTo>
                  <a:pt x="409814" y="593994"/>
                  <a:pt x="405898" y="604930"/>
                  <a:pt x="396910" y="607926"/>
                </a:cubicBezTo>
                <a:cubicBezTo>
                  <a:pt x="373282" y="615802"/>
                  <a:pt x="386755" y="610983"/>
                  <a:pt x="356717" y="622998"/>
                </a:cubicBezTo>
                <a:cubicBezTo>
                  <a:pt x="331257" y="648458"/>
                  <a:pt x="364204" y="618507"/>
                  <a:pt x="331596" y="638071"/>
                </a:cubicBezTo>
                <a:cubicBezTo>
                  <a:pt x="319162" y="645531"/>
                  <a:pt x="321771" y="652919"/>
                  <a:pt x="311499" y="663192"/>
                </a:cubicBezTo>
                <a:cubicBezTo>
                  <a:pt x="307230" y="667462"/>
                  <a:pt x="301451" y="669891"/>
                  <a:pt x="296427" y="673240"/>
                </a:cubicBezTo>
                <a:cubicBezTo>
                  <a:pt x="294752" y="678264"/>
                  <a:pt x="294711" y="684177"/>
                  <a:pt x="291402" y="688313"/>
                </a:cubicBezTo>
                <a:cubicBezTo>
                  <a:pt x="287630" y="693028"/>
                  <a:pt x="280914" y="694431"/>
                  <a:pt x="276330" y="698361"/>
                </a:cubicBezTo>
                <a:cubicBezTo>
                  <a:pt x="269137" y="704526"/>
                  <a:pt x="262932" y="711759"/>
                  <a:pt x="256233" y="718458"/>
                </a:cubicBezTo>
                <a:lnTo>
                  <a:pt x="256233" y="718458"/>
                </a:lnTo>
                <a:cubicBezTo>
                  <a:pt x="252884" y="723482"/>
                  <a:pt x="250115" y="728946"/>
                  <a:pt x="246185" y="733530"/>
                </a:cubicBezTo>
                <a:cubicBezTo>
                  <a:pt x="240020" y="740723"/>
                  <a:pt x="231343" y="745744"/>
                  <a:pt x="226088" y="753627"/>
                </a:cubicBezTo>
                <a:cubicBezTo>
                  <a:pt x="218627" y="764819"/>
                  <a:pt x="216219" y="770566"/>
                  <a:pt x="205991" y="778748"/>
                </a:cubicBezTo>
                <a:cubicBezTo>
                  <a:pt x="201276" y="782520"/>
                  <a:pt x="195943" y="785447"/>
                  <a:pt x="190919" y="788796"/>
                </a:cubicBezTo>
                <a:cubicBezTo>
                  <a:pt x="187570" y="793820"/>
                  <a:pt x="183572" y="798468"/>
                  <a:pt x="180871" y="803869"/>
                </a:cubicBezTo>
                <a:cubicBezTo>
                  <a:pt x="178503" y="808606"/>
                  <a:pt x="179154" y="814806"/>
                  <a:pt x="175846" y="818941"/>
                </a:cubicBezTo>
                <a:cubicBezTo>
                  <a:pt x="172074" y="823656"/>
                  <a:pt x="165798" y="825640"/>
                  <a:pt x="160774" y="828989"/>
                </a:cubicBezTo>
                <a:cubicBezTo>
                  <a:pt x="157424" y="834013"/>
                  <a:pt x="153426" y="838661"/>
                  <a:pt x="150725" y="844062"/>
                </a:cubicBezTo>
                <a:cubicBezTo>
                  <a:pt x="148357" y="848799"/>
                  <a:pt x="148273" y="854505"/>
                  <a:pt x="145701" y="859135"/>
                </a:cubicBezTo>
                <a:cubicBezTo>
                  <a:pt x="139268" y="870714"/>
                  <a:pt x="127755" y="889569"/>
                  <a:pt x="115556" y="899328"/>
                </a:cubicBezTo>
                <a:cubicBezTo>
                  <a:pt x="110841" y="903100"/>
                  <a:pt x="105508" y="906027"/>
                  <a:pt x="100484" y="909376"/>
                </a:cubicBezTo>
                <a:cubicBezTo>
                  <a:pt x="98809" y="914400"/>
                  <a:pt x="98185" y="919908"/>
                  <a:pt x="95460" y="924449"/>
                </a:cubicBezTo>
                <a:cubicBezTo>
                  <a:pt x="93023" y="928511"/>
                  <a:pt x="87529" y="930260"/>
                  <a:pt x="85411" y="934497"/>
                </a:cubicBezTo>
                <a:cubicBezTo>
                  <a:pt x="49535" y="1006247"/>
                  <a:pt x="94875" y="935375"/>
                  <a:pt x="65314" y="979715"/>
                </a:cubicBezTo>
                <a:cubicBezTo>
                  <a:pt x="61965" y="989763"/>
                  <a:pt x="61141" y="1001047"/>
                  <a:pt x="55266" y="1009860"/>
                </a:cubicBezTo>
                <a:cubicBezTo>
                  <a:pt x="24341" y="1056247"/>
                  <a:pt x="63805" y="999187"/>
                  <a:pt x="35169" y="1034981"/>
                </a:cubicBezTo>
                <a:cubicBezTo>
                  <a:pt x="31397" y="1039696"/>
                  <a:pt x="28470" y="1045029"/>
                  <a:pt x="25121" y="1050053"/>
                </a:cubicBezTo>
                <a:cubicBezTo>
                  <a:pt x="23446" y="1055077"/>
                  <a:pt x="22465" y="1060389"/>
                  <a:pt x="20097" y="1065126"/>
                </a:cubicBezTo>
                <a:cubicBezTo>
                  <a:pt x="14415" y="1076490"/>
                  <a:pt x="12091" y="1078157"/>
                  <a:pt x="5024" y="1085222"/>
                </a:cubicBezTo>
                <a:cubicBezTo>
                  <a:pt x="3349" y="723481"/>
                  <a:pt x="1675" y="361741"/>
                  <a:pt x="0" y="0"/>
                </a:cubicBezTo>
                <a:lnTo>
                  <a:pt x="743578" y="0"/>
                </a:lnTo>
                <a:cubicBezTo>
                  <a:pt x="745253" y="147376"/>
                  <a:pt x="746927" y="294752"/>
                  <a:pt x="748602" y="44212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4015" name="TextBox 68"/>
          <p:cNvSpPr txBox="1">
            <a:spLocks noChangeArrowheads="1"/>
          </p:cNvSpPr>
          <p:nvPr/>
        </p:nvSpPr>
        <p:spPr bwMode="auto">
          <a:xfrm>
            <a:off x="7086600" y="4724400"/>
            <a:ext cx="7937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>
                <a:latin typeface="Courier New" pitchFamily="49" charset="0"/>
                <a:cs typeface="Courier New" pitchFamily="49" charset="0"/>
              </a:rPr>
              <a:t>r6 := E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D := r7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S := r4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C := r3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L := r10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R11 := L</a:t>
            </a:r>
          </a:p>
        </p:txBody>
      </p:sp>
      <p:sp>
        <p:nvSpPr>
          <p:cNvPr id="63" name="Freeform 62"/>
          <p:cNvSpPr/>
          <p:nvPr/>
        </p:nvSpPr>
        <p:spPr>
          <a:xfrm>
            <a:off x="7086600" y="5214938"/>
            <a:ext cx="503238" cy="568325"/>
          </a:xfrm>
          <a:custGeom>
            <a:avLst/>
            <a:gdLst>
              <a:gd name="connsiteX0" fmla="*/ 0 w 503811"/>
              <a:gd name="connsiteY0" fmla="*/ 0 h 567731"/>
              <a:gd name="connsiteX1" fmla="*/ 10048 w 503811"/>
              <a:gd name="connsiteY1" fmla="*/ 30145 h 567731"/>
              <a:gd name="connsiteX2" fmla="*/ 30145 w 503811"/>
              <a:gd name="connsiteY2" fmla="*/ 60290 h 567731"/>
              <a:gd name="connsiteX3" fmla="*/ 40193 w 503811"/>
              <a:gd name="connsiteY3" fmla="*/ 75362 h 567731"/>
              <a:gd name="connsiteX4" fmla="*/ 50242 w 503811"/>
              <a:gd name="connsiteY4" fmla="*/ 85410 h 567731"/>
              <a:gd name="connsiteX5" fmla="*/ 65314 w 503811"/>
              <a:gd name="connsiteY5" fmla="*/ 115556 h 567731"/>
              <a:gd name="connsiteX6" fmla="*/ 80387 w 503811"/>
              <a:gd name="connsiteY6" fmla="*/ 140676 h 567731"/>
              <a:gd name="connsiteX7" fmla="*/ 95459 w 503811"/>
              <a:gd name="connsiteY7" fmla="*/ 170821 h 567731"/>
              <a:gd name="connsiteX8" fmla="*/ 100484 w 503811"/>
              <a:gd name="connsiteY8" fmla="*/ 185894 h 567731"/>
              <a:gd name="connsiteX9" fmla="*/ 120580 w 503811"/>
              <a:gd name="connsiteY9" fmla="*/ 216039 h 567731"/>
              <a:gd name="connsiteX10" fmla="*/ 140677 w 503811"/>
              <a:gd name="connsiteY10" fmla="*/ 236136 h 567731"/>
              <a:gd name="connsiteX11" fmla="*/ 150725 w 503811"/>
              <a:gd name="connsiteY11" fmla="*/ 251208 h 567731"/>
              <a:gd name="connsiteX12" fmla="*/ 160774 w 503811"/>
              <a:gd name="connsiteY12" fmla="*/ 261257 h 567731"/>
              <a:gd name="connsiteX13" fmla="*/ 170822 w 503811"/>
              <a:gd name="connsiteY13" fmla="*/ 276329 h 567731"/>
              <a:gd name="connsiteX14" fmla="*/ 190919 w 503811"/>
              <a:gd name="connsiteY14" fmla="*/ 296426 h 567731"/>
              <a:gd name="connsiteX15" fmla="*/ 216040 w 503811"/>
              <a:gd name="connsiteY15" fmla="*/ 331595 h 567731"/>
              <a:gd name="connsiteX16" fmla="*/ 246185 w 503811"/>
              <a:gd name="connsiteY16" fmla="*/ 371789 h 567731"/>
              <a:gd name="connsiteX17" fmla="*/ 261257 w 503811"/>
              <a:gd name="connsiteY17" fmla="*/ 381837 h 567731"/>
              <a:gd name="connsiteX18" fmla="*/ 286378 w 503811"/>
              <a:gd name="connsiteY18" fmla="*/ 406958 h 567731"/>
              <a:gd name="connsiteX19" fmla="*/ 316523 w 503811"/>
              <a:gd name="connsiteY19" fmla="*/ 427054 h 567731"/>
              <a:gd name="connsiteX20" fmla="*/ 336620 w 503811"/>
              <a:gd name="connsiteY20" fmla="*/ 447151 h 567731"/>
              <a:gd name="connsiteX21" fmla="*/ 346668 w 503811"/>
              <a:gd name="connsiteY21" fmla="*/ 457200 h 567731"/>
              <a:gd name="connsiteX22" fmla="*/ 361741 w 503811"/>
              <a:gd name="connsiteY22" fmla="*/ 462224 h 567731"/>
              <a:gd name="connsiteX23" fmla="*/ 376813 w 503811"/>
              <a:gd name="connsiteY23" fmla="*/ 472272 h 567731"/>
              <a:gd name="connsiteX24" fmla="*/ 386862 w 503811"/>
              <a:gd name="connsiteY24" fmla="*/ 487345 h 567731"/>
              <a:gd name="connsiteX25" fmla="*/ 401934 w 503811"/>
              <a:gd name="connsiteY25" fmla="*/ 492369 h 567731"/>
              <a:gd name="connsiteX26" fmla="*/ 427055 w 503811"/>
              <a:gd name="connsiteY26" fmla="*/ 507441 h 567731"/>
              <a:gd name="connsiteX27" fmla="*/ 462224 w 503811"/>
              <a:gd name="connsiteY27" fmla="*/ 537586 h 567731"/>
              <a:gd name="connsiteX28" fmla="*/ 477297 w 503811"/>
              <a:gd name="connsiteY28" fmla="*/ 542610 h 567731"/>
              <a:gd name="connsiteX29" fmla="*/ 487345 w 503811"/>
              <a:gd name="connsiteY29" fmla="*/ 552659 h 567731"/>
              <a:gd name="connsiteX30" fmla="*/ 502418 w 503811"/>
              <a:gd name="connsiteY30" fmla="*/ 567731 h 567731"/>
              <a:gd name="connsiteX31" fmla="*/ 5024 w 503811"/>
              <a:gd name="connsiteY31" fmla="*/ 567731 h 567731"/>
              <a:gd name="connsiteX32" fmla="*/ 0 w 503811"/>
              <a:gd name="connsiteY32" fmla="*/ 0 h 567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503811" h="567731">
                <a:moveTo>
                  <a:pt x="0" y="0"/>
                </a:moveTo>
                <a:cubicBezTo>
                  <a:pt x="3349" y="10048"/>
                  <a:pt x="4173" y="21332"/>
                  <a:pt x="10048" y="30145"/>
                </a:cubicBezTo>
                <a:lnTo>
                  <a:pt x="30145" y="60290"/>
                </a:lnTo>
                <a:cubicBezTo>
                  <a:pt x="33494" y="65314"/>
                  <a:pt x="35923" y="71093"/>
                  <a:pt x="40193" y="75362"/>
                </a:cubicBezTo>
                <a:lnTo>
                  <a:pt x="50242" y="85410"/>
                </a:lnTo>
                <a:cubicBezTo>
                  <a:pt x="62869" y="123293"/>
                  <a:pt x="45837" y="76600"/>
                  <a:pt x="65314" y="115556"/>
                </a:cubicBezTo>
                <a:cubicBezTo>
                  <a:pt x="78356" y="141642"/>
                  <a:pt x="60761" y="121052"/>
                  <a:pt x="80387" y="140676"/>
                </a:cubicBezTo>
                <a:cubicBezTo>
                  <a:pt x="93013" y="178556"/>
                  <a:pt x="75983" y="131870"/>
                  <a:pt x="95459" y="170821"/>
                </a:cubicBezTo>
                <a:cubicBezTo>
                  <a:pt x="97828" y="175558"/>
                  <a:pt x="97912" y="181264"/>
                  <a:pt x="100484" y="185894"/>
                </a:cubicBezTo>
                <a:cubicBezTo>
                  <a:pt x="106349" y="196451"/>
                  <a:pt x="112041" y="207500"/>
                  <a:pt x="120580" y="216039"/>
                </a:cubicBezTo>
                <a:cubicBezTo>
                  <a:pt x="127279" y="222738"/>
                  <a:pt x="135422" y="228253"/>
                  <a:pt x="140677" y="236136"/>
                </a:cubicBezTo>
                <a:cubicBezTo>
                  <a:pt x="144026" y="241160"/>
                  <a:pt x="146953" y="246493"/>
                  <a:pt x="150725" y="251208"/>
                </a:cubicBezTo>
                <a:cubicBezTo>
                  <a:pt x="153684" y="254907"/>
                  <a:pt x="157815" y="257558"/>
                  <a:pt x="160774" y="261257"/>
                </a:cubicBezTo>
                <a:cubicBezTo>
                  <a:pt x="164546" y="265972"/>
                  <a:pt x="166892" y="271745"/>
                  <a:pt x="170822" y="276329"/>
                </a:cubicBezTo>
                <a:cubicBezTo>
                  <a:pt x="176987" y="283522"/>
                  <a:pt x="190919" y="296426"/>
                  <a:pt x="190919" y="296426"/>
                </a:cubicBezTo>
                <a:cubicBezTo>
                  <a:pt x="203382" y="333815"/>
                  <a:pt x="184250" y="283908"/>
                  <a:pt x="216040" y="331595"/>
                </a:cubicBezTo>
                <a:cubicBezTo>
                  <a:pt x="225226" y="345374"/>
                  <a:pt x="232907" y="361167"/>
                  <a:pt x="246185" y="371789"/>
                </a:cubicBezTo>
                <a:cubicBezTo>
                  <a:pt x="250900" y="375561"/>
                  <a:pt x="256713" y="377861"/>
                  <a:pt x="261257" y="381837"/>
                </a:cubicBezTo>
                <a:cubicBezTo>
                  <a:pt x="270169" y="389635"/>
                  <a:pt x="276525" y="400389"/>
                  <a:pt x="286378" y="406958"/>
                </a:cubicBezTo>
                <a:cubicBezTo>
                  <a:pt x="296426" y="413657"/>
                  <a:pt x="307984" y="418515"/>
                  <a:pt x="316523" y="427054"/>
                </a:cubicBezTo>
                <a:lnTo>
                  <a:pt x="336620" y="447151"/>
                </a:lnTo>
                <a:cubicBezTo>
                  <a:pt x="339969" y="450501"/>
                  <a:pt x="342174" y="455702"/>
                  <a:pt x="346668" y="457200"/>
                </a:cubicBezTo>
                <a:lnTo>
                  <a:pt x="361741" y="462224"/>
                </a:lnTo>
                <a:cubicBezTo>
                  <a:pt x="366765" y="465573"/>
                  <a:pt x="372543" y="468002"/>
                  <a:pt x="376813" y="472272"/>
                </a:cubicBezTo>
                <a:cubicBezTo>
                  <a:pt x="381083" y="476542"/>
                  <a:pt x="382147" y="483573"/>
                  <a:pt x="386862" y="487345"/>
                </a:cubicBezTo>
                <a:cubicBezTo>
                  <a:pt x="390997" y="490653"/>
                  <a:pt x="397197" y="490001"/>
                  <a:pt x="401934" y="492369"/>
                </a:cubicBezTo>
                <a:cubicBezTo>
                  <a:pt x="410668" y="496736"/>
                  <a:pt x="419347" y="501446"/>
                  <a:pt x="427055" y="507441"/>
                </a:cubicBezTo>
                <a:cubicBezTo>
                  <a:pt x="449304" y="524746"/>
                  <a:pt x="440619" y="526784"/>
                  <a:pt x="462224" y="537586"/>
                </a:cubicBezTo>
                <a:cubicBezTo>
                  <a:pt x="466961" y="539954"/>
                  <a:pt x="472273" y="540935"/>
                  <a:pt x="477297" y="542610"/>
                </a:cubicBezTo>
                <a:cubicBezTo>
                  <a:pt x="480646" y="545960"/>
                  <a:pt x="483646" y="549700"/>
                  <a:pt x="487345" y="552659"/>
                </a:cubicBezTo>
                <a:cubicBezTo>
                  <a:pt x="503811" y="565832"/>
                  <a:pt x="502418" y="556059"/>
                  <a:pt x="502418" y="567731"/>
                </a:cubicBezTo>
                <a:lnTo>
                  <a:pt x="5024" y="567731"/>
                </a:lnTo>
                <a:cubicBezTo>
                  <a:pt x="6699" y="385186"/>
                  <a:pt x="8373" y="20264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8010525" y="5567363"/>
            <a:ext cx="512763" cy="280987"/>
          </a:xfrm>
          <a:custGeom>
            <a:avLst/>
            <a:gdLst>
              <a:gd name="connsiteX0" fmla="*/ 0 w 512466"/>
              <a:gd name="connsiteY0" fmla="*/ 281354 h 281354"/>
              <a:gd name="connsiteX1" fmla="*/ 105508 w 512466"/>
              <a:gd name="connsiteY1" fmla="*/ 271305 h 281354"/>
              <a:gd name="connsiteX2" fmla="*/ 140677 w 512466"/>
              <a:gd name="connsiteY2" fmla="*/ 256233 h 281354"/>
              <a:gd name="connsiteX3" fmla="*/ 170822 w 512466"/>
              <a:gd name="connsiteY3" fmla="*/ 246184 h 281354"/>
              <a:gd name="connsiteX4" fmla="*/ 200967 w 512466"/>
              <a:gd name="connsiteY4" fmla="*/ 236136 h 281354"/>
              <a:gd name="connsiteX5" fmla="*/ 216040 w 512466"/>
              <a:gd name="connsiteY5" fmla="*/ 231112 h 281354"/>
              <a:gd name="connsiteX6" fmla="*/ 231112 w 512466"/>
              <a:gd name="connsiteY6" fmla="*/ 226088 h 281354"/>
              <a:gd name="connsiteX7" fmla="*/ 256233 w 512466"/>
              <a:gd name="connsiteY7" fmla="*/ 205991 h 281354"/>
              <a:gd name="connsiteX8" fmla="*/ 271306 w 512466"/>
              <a:gd name="connsiteY8" fmla="*/ 200967 h 281354"/>
              <a:gd name="connsiteX9" fmla="*/ 296427 w 512466"/>
              <a:gd name="connsiteY9" fmla="*/ 185894 h 281354"/>
              <a:gd name="connsiteX10" fmla="*/ 321548 w 512466"/>
              <a:gd name="connsiteY10" fmla="*/ 160773 h 281354"/>
              <a:gd name="connsiteX11" fmla="*/ 366765 w 512466"/>
              <a:gd name="connsiteY11" fmla="*/ 135653 h 281354"/>
              <a:gd name="connsiteX12" fmla="*/ 376814 w 512466"/>
              <a:gd name="connsiteY12" fmla="*/ 125604 h 281354"/>
              <a:gd name="connsiteX13" fmla="*/ 391886 w 512466"/>
              <a:gd name="connsiteY13" fmla="*/ 120580 h 281354"/>
              <a:gd name="connsiteX14" fmla="*/ 411983 w 512466"/>
              <a:gd name="connsiteY14" fmla="*/ 95459 h 281354"/>
              <a:gd name="connsiteX15" fmla="*/ 427055 w 512466"/>
              <a:gd name="connsiteY15" fmla="*/ 90435 h 281354"/>
              <a:gd name="connsiteX16" fmla="*/ 447152 w 512466"/>
              <a:gd name="connsiteY16" fmla="*/ 70338 h 281354"/>
              <a:gd name="connsiteX17" fmla="*/ 477297 w 512466"/>
              <a:gd name="connsiteY17" fmla="*/ 50242 h 281354"/>
              <a:gd name="connsiteX18" fmla="*/ 497394 w 512466"/>
              <a:gd name="connsiteY18" fmla="*/ 30145 h 281354"/>
              <a:gd name="connsiteX19" fmla="*/ 512466 w 512466"/>
              <a:gd name="connsiteY19" fmla="*/ 5024 h 281354"/>
              <a:gd name="connsiteX20" fmla="*/ 0 w 512466"/>
              <a:gd name="connsiteY20" fmla="*/ 0 h 281354"/>
              <a:gd name="connsiteX21" fmla="*/ 0 w 512466"/>
              <a:gd name="connsiteY21" fmla="*/ 281354 h 2813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512466" h="281354">
                <a:moveTo>
                  <a:pt x="0" y="281354"/>
                </a:moveTo>
                <a:cubicBezTo>
                  <a:pt x="24581" y="279463"/>
                  <a:pt x="77159" y="276459"/>
                  <a:pt x="105508" y="271305"/>
                </a:cubicBezTo>
                <a:cubicBezTo>
                  <a:pt x="120334" y="268609"/>
                  <a:pt x="126240" y="262008"/>
                  <a:pt x="140677" y="256233"/>
                </a:cubicBezTo>
                <a:cubicBezTo>
                  <a:pt x="150511" y="252299"/>
                  <a:pt x="160774" y="249534"/>
                  <a:pt x="170822" y="246184"/>
                </a:cubicBezTo>
                <a:lnTo>
                  <a:pt x="200967" y="236136"/>
                </a:lnTo>
                <a:lnTo>
                  <a:pt x="216040" y="231112"/>
                </a:lnTo>
                <a:lnTo>
                  <a:pt x="231112" y="226088"/>
                </a:lnTo>
                <a:cubicBezTo>
                  <a:pt x="240458" y="216742"/>
                  <a:pt x="243558" y="212328"/>
                  <a:pt x="256233" y="205991"/>
                </a:cubicBezTo>
                <a:cubicBezTo>
                  <a:pt x="260970" y="203623"/>
                  <a:pt x="266282" y="202642"/>
                  <a:pt x="271306" y="200967"/>
                </a:cubicBezTo>
                <a:cubicBezTo>
                  <a:pt x="314255" y="158014"/>
                  <a:pt x="244263" y="225017"/>
                  <a:pt x="296427" y="185894"/>
                </a:cubicBezTo>
                <a:cubicBezTo>
                  <a:pt x="305901" y="178789"/>
                  <a:pt x="310314" y="164518"/>
                  <a:pt x="321548" y="160773"/>
                </a:cubicBezTo>
                <a:cubicBezTo>
                  <a:pt x="340501" y="154455"/>
                  <a:pt x="349490" y="152928"/>
                  <a:pt x="366765" y="135653"/>
                </a:cubicBezTo>
                <a:cubicBezTo>
                  <a:pt x="370115" y="132303"/>
                  <a:pt x="372752" y="128041"/>
                  <a:pt x="376814" y="125604"/>
                </a:cubicBezTo>
                <a:cubicBezTo>
                  <a:pt x="381355" y="122879"/>
                  <a:pt x="386862" y="122255"/>
                  <a:pt x="391886" y="120580"/>
                </a:cubicBezTo>
                <a:cubicBezTo>
                  <a:pt x="396450" y="113733"/>
                  <a:pt x="404028" y="100232"/>
                  <a:pt x="411983" y="95459"/>
                </a:cubicBezTo>
                <a:cubicBezTo>
                  <a:pt x="416524" y="92734"/>
                  <a:pt x="422031" y="92110"/>
                  <a:pt x="427055" y="90435"/>
                </a:cubicBezTo>
                <a:cubicBezTo>
                  <a:pt x="433754" y="83736"/>
                  <a:pt x="439269" y="75593"/>
                  <a:pt x="447152" y="70338"/>
                </a:cubicBezTo>
                <a:cubicBezTo>
                  <a:pt x="457200" y="63639"/>
                  <a:pt x="468758" y="58781"/>
                  <a:pt x="477297" y="50242"/>
                </a:cubicBezTo>
                <a:lnTo>
                  <a:pt x="497394" y="30145"/>
                </a:lnTo>
                <a:cubicBezTo>
                  <a:pt x="503916" y="10578"/>
                  <a:pt x="498673" y="18817"/>
                  <a:pt x="512466" y="5024"/>
                </a:cubicBezTo>
                <a:lnTo>
                  <a:pt x="0" y="0"/>
                </a:lnTo>
                <a:lnTo>
                  <a:pt x="0" y="281354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6934200" y="2971800"/>
            <a:ext cx="1981200" cy="2895600"/>
          </a:xfrm>
          <a:prstGeom prst="ellipse">
            <a:avLst/>
          </a:prstGeom>
          <a:noFill/>
          <a:ln w="1905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4019" name="TextBox 69"/>
          <p:cNvSpPr txBox="1">
            <a:spLocks noChangeArrowheads="1"/>
          </p:cNvSpPr>
          <p:nvPr/>
        </p:nvSpPr>
        <p:spPr bwMode="auto">
          <a:xfrm>
            <a:off x="8001000" y="5562600"/>
            <a:ext cx="565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>
                <a:latin typeface="Courier New" pitchFamily="49" charset="0"/>
                <a:cs typeface="Courier New" pitchFamily="49" charset="0"/>
              </a:rPr>
              <a:t>Z := </a:t>
            </a:r>
          </a:p>
        </p:txBody>
      </p:sp>
      <p:sp>
        <p:nvSpPr>
          <p:cNvPr id="84020" name="TextBox 64"/>
          <p:cNvSpPr txBox="1">
            <a:spLocks noChangeArrowheads="1"/>
          </p:cNvSpPr>
          <p:nvPr/>
        </p:nvSpPr>
        <p:spPr bwMode="auto">
          <a:xfrm>
            <a:off x="7086600" y="3886200"/>
            <a:ext cx="7175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dirty="0">
                <a:latin typeface="Courier New" pitchFamily="49" charset="0"/>
                <a:cs typeface="Courier New" pitchFamily="49" charset="0"/>
              </a:rPr>
              <a:t>F := 1</a:t>
            </a:r>
          </a:p>
          <a:p>
            <a:r>
              <a:rPr lang="en-US" sz="1000" dirty="0">
                <a:latin typeface="Courier New" pitchFamily="49" charset="0"/>
                <a:cs typeface="Courier New" pitchFamily="49" charset="0"/>
              </a:rPr>
              <a:t>r1 := A</a:t>
            </a:r>
          </a:p>
          <a:p>
            <a:r>
              <a:rPr lang="en-US" sz="1000" dirty="0">
                <a:latin typeface="Courier New" pitchFamily="49" charset="0"/>
                <a:cs typeface="Courier New" pitchFamily="49" charset="0"/>
              </a:rPr>
              <a:t>B := 23</a:t>
            </a:r>
          </a:p>
          <a:p>
            <a:r>
              <a:rPr lang="en-US" sz="1000" dirty="0">
                <a:latin typeface="Courier New" pitchFamily="49" charset="0"/>
                <a:cs typeface="Courier New" pitchFamily="49" charset="0"/>
              </a:rPr>
              <a:t>F := 0</a:t>
            </a:r>
          </a:p>
        </p:txBody>
      </p:sp>
      <p:sp>
        <p:nvSpPr>
          <p:cNvPr id="84021" name="TextBox 65"/>
          <p:cNvSpPr txBox="1">
            <a:spLocks noChangeArrowheads="1"/>
          </p:cNvSpPr>
          <p:nvPr/>
        </p:nvSpPr>
        <p:spPr bwMode="auto">
          <a:xfrm>
            <a:off x="8001000" y="4648200"/>
            <a:ext cx="71755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r3 := R</a:t>
            </a:r>
          </a:p>
          <a:p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r4 := T</a:t>
            </a:r>
          </a:p>
          <a:p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r1 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:= F</a:t>
            </a:r>
          </a:p>
          <a:p>
            <a:r>
              <a:rPr lang="en-US" sz="1000" dirty="0">
                <a:latin typeface="Courier New" pitchFamily="49" charset="0"/>
                <a:cs typeface="Courier New" pitchFamily="49" charset="0"/>
              </a:rPr>
              <a:t>r2 := B</a:t>
            </a:r>
          </a:p>
          <a:p>
            <a:r>
              <a:rPr lang="en-US" sz="1000" dirty="0">
                <a:latin typeface="Courier New" pitchFamily="49" charset="0"/>
                <a:cs typeface="Courier New" pitchFamily="49" charset="0"/>
              </a:rPr>
              <a:t>A := 7</a:t>
            </a:r>
          </a:p>
        </p:txBody>
      </p:sp>
      <p:sp>
        <p:nvSpPr>
          <p:cNvPr id="84022" name="Freeform 54"/>
          <p:cNvSpPr>
            <a:spLocks/>
          </p:cNvSpPr>
          <p:nvPr/>
        </p:nvSpPr>
        <p:spPr bwMode="auto">
          <a:xfrm>
            <a:off x="3200400" y="3276600"/>
            <a:ext cx="609600" cy="1295400"/>
          </a:xfrm>
          <a:custGeom>
            <a:avLst/>
            <a:gdLst/>
            <a:ahLst/>
            <a:cxnLst>
              <a:cxn ang="0">
                <a:pos x="384" y="816"/>
              </a:cxn>
              <a:cxn ang="0">
                <a:pos x="288" y="384"/>
              </a:cxn>
              <a:cxn ang="0">
                <a:pos x="0" y="0"/>
              </a:cxn>
            </a:cxnLst>
            <a:rect l="0" t="0" r="r" b="b"/>
            <a:pathLst>
              <a:path w="384" h="816">
                <a:moveTo>
                  <a:pt x="384" y="816"/>
                </a:moveTo>
                <a:cubicBezTo>
                  <a:pt x="368" y="668"/>
                  <a:pt x="352" y="520"/>
                  <a:pt x="288" y="384"/>
                </a:cubicBezTo>
                <a:cubicBezTo>
                  <a:pt x="224" y="248"/>
                  <a:pt x="112" y="124"/>
                  <a:pt x="0" y="0"/>
                </a:cubicBez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4023" name="Text Box 55"/>
          <p:cNvSpPr txBox="1">
            <a:spLocks noChangeArrowheads="1"/>
          </p:cNvSpPr>
          <p:nvPr/>
        </p:nvSpPr>
        <p:spPr bwMode="auto">
          <a:xfrm>
            <a:off x="3505200" y="3276600"/>
            <a:ext cx="941634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Read </a:t>
            </a:r>
            <a:r>
              <a:rPr lang="en-US" dirty="0"/>
              <a:t>F</a:t>
            </a:r>
          </a:p>
        </p:txBody>
      </p:sp>
      <p:sp>
        <p:nvSpPr>
          <p:cNvPr id="6" name="Rounded Rectangle 20"/>
          <p:cNvSpPr/>
          <p:nvPr/>
        </p:nvSpPr>
        <p:spPr>
          <a:xfrm>
            <a:off x="1752600" y="3505200"/>
            <a:ext cx="1447800" cy="685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1200" b="1">
                <a:solidFill>
                  <a:srgbClr val="000000"/>
                </a:solidFill>
                <a:latin typeface="Calibri" pitchFamily="34" charset="0"/>
                <a:cs typeface="Arial" charset="0"/>
              </a:rPr>
              <a:t>R: </a:t>
            </a:r>
            <a:r>
              <a:rPr lang="en-US" sz="1200" b="1">
                <a:solidFill>
                  <a:srgbClr val="000000"/>
                </a:solidFill>
                <a:latin typeface="Calibri" pitchFamily="34" charset="0"/>
                <a:cs typeface="Arial" charset="0"/>
                <a:sym typeface="Symbol" pitchFamily="18" charset="2"/>
              </a:rPr>
              <a:t>Ø</a:t>
            </a:r>
            <a:r>
              <a:rPr lang="en-US" sz="1200" b="1">
                <a:solidFill>
                  <a:srgbClr val="000000"/>
                </a:solidFill>
                <a:latin typeface="Calibri" pitchFamily="34" charset="0"/>
                <a:cs typeface="Arial" charset="0"/>
              </a:rPr>
              <a:t>   W: </a:t>
            </a:r>
            <a:r>
              <a:rPr lang="en-US" sz="1200" b="1">
                <a:solidFill>
                  <a:srgbClr val="000000"/>
                </a:solidFill>
                <a:latin typeface="Calibri" pitchFamily="34" charset="0"/>
                <a:cs typeface="Arial" charset="0"/>
                <a:sym typeface="Symbol" pitchFamily="18" charset="2"/>
              </a:rPr>
              <a:t>Ø</a:t>
            </a:r>
            <a:endParaRPr lang="en-US" sz="1200" b="1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algn="ctr"/>
            <a:r>
              <a:rPr lang="en-US" sz="1200" b="1">
                <a:solidFill>
                  <a:srgbClr val="000000"/>
                </a:solidFill>
                <a:latin typeface="Calibri" pitchFamily="34" charset="0"/>
                <a:cs typeface="Arial" charset="0"/>
              </a:rPr>
              <a:t>REFS: 0</a:t>
            </a:r>
          </a:p>
          <a:p>
            <a:pPr algn="ctr"/>
            <a:r>
              <a:rPr lang="en-US" sz="1200" b="1">
                <a:solidFill>
                  <a:srgbClr val="000000"/>
                </a:solidFill>
                <a:latin typeface="Calibri" pitchFamily="34" charset="0"/>
                <a:cs typeface="Arial" charset="0"/>
              </a:rPr>
              <a:t>Timestamp: 43</a:t>
            </a:r>
          </a:p>
        </p:txBody>
      </p:sp>
      <p:sp>
        <p:nvSpPr>
          <p:cNvPr id="7" name="Rounded Rectangle 20"/>
          <p:cNvSpPr/>
          <p:nvPr/>
        </p:nvSpPr>
        <p:spPr>
          <a:xfrm>
            <a:off x="1752600" y="3505200"/>
            <a:ext cx="1447800" cy="685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1200" b="1">
                <a:solidFill>
                  <a:srgbClr val="000000"/>
                </a:solidFill>
                <a:latin typeface="Calibri" pitchFamily="34" charset="0"/>
                <a:cs typeface="Arial" charset="0"/>
              </a:rPr>
              <a:t>R: </a:t>
            </a:r>
            <a:r>
              <a:rPr lang="en-US" sz="1200" b="1">
                <a:solidFill>
                  <a:srgbClr val="000000"/>
                </a:solidFill>
                <a:latin typeface="Calibri" pitchFamily="34" charset="0"/>
                <a:cs typeface="Arial" charset="0"/>
                <a:sym typeface="Symbol" pitchFamily="18" charset="2"/>
              </a:rPr>
              <a:t>Ø</a:t>
            </a:r>
            <a:r>
              <a:rPr lang="en-US" sz="1200" b="1">
                <a:solidFill>
                  <a:srgbClr val="000000"/>
                </a:solidFill>
                <a:latin typeface="Calibri" pitchFamily="34" charset="0"/>
                <a:cs typeface="Arial" charset="0"/>
              </a:rPr>
              <a:t>   W: </a:t>
            </a:r>
            <a:r>
              <a:rPr lang="en-US" sz="1200" b="1">
                <a:solidFill>
                  <a:srgbClr val="000000"/>
                </a:solidFill>
                <a:latin typeface="Calibri" pitchFamily="34" charset="0"/>
                <a:cs typeface="Arial" charset="0"/>
                <a:sym typeface="Symbol" pitchFamily="18" charset="2"/>
              </a:rPr>
              <a:t>{F}</a:t>
            </a:r>
            <a:endParaRPr lang="en-US" sz="1200" b="1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algn="ctr"/>
            <a:r>
              <a:rPr lang="en-US" sz="1200" b="1">
                <a:solidFill>
                  <a:srgbClr val="000000"/>
                </a:solidFill>
                <a:latin typeface="Calibri" pitchFamily="34" charset="0"/>
                <a:cs typeface="Arial" charset="0"/>
              </a:rPr>
              <a:t>REFS: 1</a:t>
            </a:r>
          </a:p>
          <a:p>
            <a:pPr algn="ctr"/>
            <a:r>
              <a:rPr lang="en-US" sz="1200" b="1">
                <a:solidFill>
                  <a:srgbClr val="000000"/>
                </a:solidFill>
                <a:latin typeface="Calibri" pitchFamily="34" charset="0"/>
                <a:cs typeface="Arial" charset="0"/>
              </a:rPr>
              <a:t>Timestamp: 43</a:t>
            </a:r>
          </a:p>
        </p:txBody>
      </p:sp>
      <p:sp>
        <p:nvSpPr>
          <p:cNvPr id="84026" name="Text Box 58"/>
          <p:cNvSpPr txBox="1">
            <a:spLocks noChangeArrowheads="1"/>
          </p:cNvSpPr>
          <p:nvPr/>
        </p:nvSpPr>
        <p:spPr bwMode="auto">
          <a:xfrm>
            <a:off x="3352800" y="4343400"/>
            <a:ext cx="1627497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DATA + TS </a:t>
            </a:r>
            <a:r>
              <a:rPr lang="en-US" dirty="0" smtClean="0"/>
              <a:t>43</a:t>
            </a:r>
            <a:endParaRPr lang="en-US" dirty="0"/>
          </a:p>
        </p:txBody>
      </p:sp>
      <p:sp>
        <p:nvSpPr>
          <p:cNvPr id="9" name="Rounded Rectangle 20"/>
          <p:cNvSpPr/>
          <p:nvPr/>
        </p:nvSpPr>
        <p:spPr>
          <a:xfrm>
            <a:off x="1752600" y="3505200"/>
            <a:ext cx="1447800" cy="685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1200" b="1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R: </a:t>
            </a:r>
            <a:r>
              <a:rPr lang="en-US" sz="1200" b="1" dirty="0">
                <a:solidFill>
                  <a:srgbClr val="000000"/>
                </a:solidFill>
                <a:latin typeface="Calibri" pitchFamily="34" charset="0"/>
                <a:cs typeface="Arial" charset="0"/>
                <a:sym typeface="Symbol" pitchFamily="18" charset="2"/>
              </a:rPr>
              <a:t>{A}</a:t>
            </a:r>
            <a:r>
              <a:rPr lang="en-US" sz="1200" b="1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   W: </a:t>
            </a:r>
            <a:r>
              <a:rPr lang="en-US" sz="1200" b="1" dirty="0">
                <a:solidFill>
                  <a:srgbClr val="000000"/>
                </a:solidFill>
                <a:latin typeface="Calibri" pitchFamily="34" charset="0"/>
                <a:cs typeface="Arial" charset="0"/>
                <a:sym typeface="Symbol" pitchFamily="18" charset="2"/>
              </a:rPr>
              <a:t>{B, F}</a:t>
            </a:r>
            <a:endParaRPr lang="en-US" sz="1200" b="1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algn="ctr"/>
            <a:r>
              <a:rPr lang="en-US" sz="1200" b="1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REFS: 4</a:t>
            </a:r>
          </a:p>
          <a:p>
            <a:pPr algn="ctr"/>
            <a:r>
              <a:rPr lang="en-US" sz="1200" b="1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Timestamp: 43</a:t>
            </a:r>
          </a:p>
        </p:txBody>
      </p:sp>
      <p:sp>
        <p:nvSpPr>
          <p:cNvPr id="10" name="Rounded Rectangle 20"/>
          <p:cNvSpPr/>
          <p:nvPr/>
        </p:nvSpPr>
        <p:spPr>
          <a:xfrm>
            <a:off x="3962400" y="5638800"/>
            <a:ext cx="1447800" cy="685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1200" b="1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R: Ø  W: </a:t>
            </a:r>
            <a:r>
              <a:rPr lang="en-US" sz="1200" b="1" dirty="0">
                <a:solidFill>
                  <a:srgbClr val="000000"/>
                </a:solidFill>
                <a:latin typeface="Calibri" pitchFamily="34" charset="0"/>
                <a:cs typeface="Arial" charset="0"/>
                <a:sym typeface="Symbol" pitchFamily="18" charset="2"/>
              </a:rPr>
              <a:t>Ø</a:t>
            </a:r>
            <a:endParaRPr lang="en-US" sz="1200" b="1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algn="ctr"/>
            <a:r>
              <a:rPr lang="en-US" sz="1200" b="1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REFS: 0</a:t>
            </a:r>
          </a:p>
          <a:p>
            <a:pPr algn="ctr"/>
            <a:r>
              <a:rPr lang="en-US" sz="1200" b="1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Timestamp: 6</a:t>
            </a:r>
          </a:p>
        </p:txBody>
      </p:sp>
      <p:sp>
        <p:nvSpPr>
          <p:cNvPr id="84030" name="Text Box 62"/>
          <p:cNvSpPr txBox="1">
            <a:spLocks noChangeArrowheads="1"/>
          </p:cNvSpPr>
          <p:nvPr/>
        </p:nvSpPr>
        <p:spPr bwMode="auto">
          <a:xfrm>
            <a:off x="3657600" y="4267200"/>
            <a:ext cx="954596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Read </a:t>
            </a:r>
            <a:r>
              <a:rPr lang="en-US" dirty="0"/>
              <a:t>B</a:t>
            </a:r>
          </a:p>
        </p:txBody>
      </p:sp>
      <p:sp>
        <p:nvSpPr>
          <p:cNvPr id="11" name="Rounded Rectangle 20"/>
          <p:cNvSpPr/>
          <p:nvPr/>
        </p:nvSpPr>
        <p:spPr>
          <a:xfrm>
            <a:off x="3962400" y="5638800"/>
            <a:ext cx="1447800" cy="685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1200" b="1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R: </a:t>
            </a:r>
            <a:r>
              <a:rPr lang="en-US" sz="1200" b="1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{R}</a:t>
            </a:r>
            <a:r>
              <a:rPr lang="en-US" sz="1200" b="1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W: </a:t>
            </a:r>
            <a:r>
              <a:rPr lang="en-US" sz="1200" b="1" dirty="0">
                <a:solidFill>
                  <a:srgbClr val="000000"/>
                </a:solidFill>
                <a:latin typeface="Calibri" pitchFamily="34" charset="0"/>
                <a:cs typeface="Arial" charset="0"/>
                <a:sym typeface="Symbol" pitchFamily="18" charset="2"/>
              </a:rPr>
              <a:t>Ø</a:t>
            </a:r>
            <a:endParaRPr lang="en-US" sz="1200" b="1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algn="ctr"/>
            <a:r>
              <a:rPr lang="en-US" sz="1200" b="1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REFS: 1</a:t>
            </a:r>
          </a:p>
          <a:p>
            <a:pPr algn="ctr"/>
            <a:r>
              <a:rPr lang="en-US" sz="1200" b="1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Timestamp: 6</a:t>
            </a:r>
          </a:p>
        </p:txBody>
      </p:sp>
      <p:sp>
        <p:nvSpPr>
          <p:cNvPr id="14" name="Rounded Rectangle 20"/>
          <p:cNvSpPr/>
          <p:nvPr/>
        </p:nvSpPr>
        <p:spPr>
          <a:xfrm>
            <a:off x="3962400" y="5638800"/>
            <a:ext cx="1447800" cy="685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1200" b="1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R: </a:t>
            </a:r>
            <a:r>
              <a:rPr lang="en-US" sz="1200" b="1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{R, T}</a:t>
            </a:r>
            <a:r>
              <a:rPr lang="en-US" sz="1200" b="1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W: </a:t>
            </a:r>
            <a:r>
              <a:rPr lang="en-US" sz="1200" b="1" dirty="0">
                <a:solidFill>
                  <a:srgbClr val="000000"/>
                </a:solidFill>
                <a:latin typeface="Calibri" pitchFamily="34" charset="0"/>
                <a:cs typeface="Arial" charset="0"/>
                <a:sym typeface="Symbol" pitchFamily="18" charset="2"/>
              </a:rPr>
              <a:t>Ø</a:t>
            </a:r>
            <a:endParaRPr lang="en-US" sz="1200" b="1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algn="ctr"/>
            <a:r>
              <a:rPr lang="en-US" sz="1200" b="1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REFS: 2</a:t>
            </a:r>
          </a:p>
          <a:p>
            <a:pPr algn="ctr"/>
            <a:r>
              <a:rPr lang="en-US" sz="1200" b="1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Timestamp: 6</a:t>
            </a:r>
          </a:p>
        </p:txBody>
      </p:sp>
      <p:sp>
        <p:nvSpPr>
          <p:cNvPr id="84033" name="Freeform 65"/>
          <p:cNvSpPr>
            <a:spLocks/>
          </p:cNvSpPr>
          <p:nvPr/>
        </p:nvSpPr>
        <p:spPr bwMode="auto">
          <a:xfrm>
            <a:off x="3276600" y="2971800"/>
            <a:ext cx="609600" cy="2133600"/>
          </a:xfrm>
          <a:custGeom>
            <a:avLst/>
            <a:gdLst/>
            <a:ahLst/>
            <a:cxnLst>
              <a:cxn ang="0">
                <a:pos x="576" y="1248"/>
              </a:cxn>
              <a:cxn ang="0">
                <a:pos x="384" y="1008"/>
              </a:cxn>
              <a:cxn ang="0">
                <a:pos x="336" y="432"/>
              </a:cxn>
              <a:cxn ang="0">
                <a:pos x="0" y="0"/>
              </a:cxn>
            </a:cxnLst>
            <a:rect l="0" t="0" r="r" b="b"/>
            <a:pathLst>
              <a:path w="576" h="1248">
                <a:moveTo>
                  <a:pt x="576" y="1248"/>
                </a:moveTo>
                <a:cubicBezTo>
                  <a:pt x="500" y="1196"/>
                  <a:pt x="424" y="1144"/>
                  <a:pt x="384" y="1008"/>
                </a:cubicBezTo>
                <a:cubicBezTo>
                  <a:pt x="344" y="872"/>
                  <a:pt x="400" y="600"/>
                  <a:pt x="336" y="432"/>
                </a:cubicBezTo>
                <a:cubicBezTo>
                  <a:pt x="272" y="264"/>
                  <a:pt x="136" y="132"/>
                  <a:pt x="0" y="0"/>
                </a:cubicBez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4034" name="Freeform 66"/>
          <p:cNvSpPr>
            <a:spLocks/>
          </p:cNvSpPr>
          <p:nvPr/>
        </p:nvSpPr>
        <p:spPr bwMode="auto">
          <a:xfrm>
            <a:off x="3276600" y="4724400"/>
            <a:ext cx="533400" cy="711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192"/>
              </a:cxn>
              <a:cxn ang="0">
                <a:pos x="96" y="864"/>
              </a:cxn>
              <a:cxn ang="0">
                <a:pos x="384" y="864"/>
              </a:cxn>
            </a:cxnLst>
            <a:rect l="0" t="0" r="r" b="b"/>
            <a:pathLst>
              <a:path w="384" h="976">
                <a:moveTo>
                  <a:pt x="0" y="0"/>
                </a:moveTo>
                <a:cubicBezTo>
                  <a:pt x="40" y="24"/>
                  <a:pt x="80" y="48"/>
                  <a:pt x="96" y="192"/>
                </a:cubicBezTo>
                <a:cubicBezTo>
                  <a:pt x="112" y="336"/>
                  <a:pt x="48" y="752"/>
                  <a:pt x="96" y="864"/>
                </a:cubicBezTo>
                <a:cubicBezTo>
                  <a:pt x="144" y="976"/>
                  <a:pt x="264" y="920"/>
                  <a:pt x="384" y="864"/>
                </a:cubicBez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4035" name="Text Box 67"/>
          <p:cNvSpPr txBox="1">
            <a:spLocks noChangeArrowheads="1"/>
          </p:cNvSpPr>
          <p:nvPr/>
        </p:nvSpPr>
        <p:spPr bwMode="auto">
          <a:xfrm>
            <a:off x="2057400" y="5486400"/>
            <a:ext cx="16637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DATA + TS 44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3886200" y="4648200"/>
            <a:ext cx="1154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3: LD F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3886200" y="4953000"/>
            <a:ext cx="1154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4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 LD B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886200" y="4038600"/>
            <a:ext cx="1154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1: LD R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7" name="Oval 76"/>
          <p:cNvSpPr/>
          <p:nvPr/>
        </p:nvSpPr>
        <p:spPr>
          <a:xfrm>
            <a:off x="2743200" y="3505200"/>
            <a:ext cx="3048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ounded Rectangle 20"/>
          <p:cNvSpPr/>
          <p:nvPr/>
        </p:nvSpPr>
        <p:spPr>
          <a:xfrm>
            <a:off x="3962400" y="5638800"/>
            <a:ext cx="1447800" cy="685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1200" b="1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R: </a:t>
            </a:r>
            <a:r>
              <a:rPr lang="en-US" sz="1200" b="1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{R, T, F}</a:t>
            </a:r>
            <a:r>
              <a:rPr lang="en-US" sz="1200" b="1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W: </a:t>
            </a:r>
            <a:r>
              <a:rPr lang="en-US" sz="1200" b="1" dirty="0">
                <a:solidFill>
                  <a:srgbClr val="000000"/>
                </a:solidFill>
                <a:latin typeface="Calibri" pitchFamily="34" charset="0"/>
                <a:cs typeface="Arial" charset="0"/>
                <a:sym typeface="Symbol" pitchFamily="18" charset="2"/>
              </a:rPr>
              <a:t>Ø</a:t>
            </a:r>
            <a:endParaRPr lang="en-US" sz="1200" b="1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algn="ctr"/>
            <a:r>
              <a:rPr lang="en-US" sz="1200" b="1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REFS: </a:t>
            </a:r>
            <a:r>
              <a:rPr lang="en-US" sz="1200" b="1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3</a:t>
            </a:r>
            <a:endParaRPr lang="en-US" sz="1200" b="1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algn="ctr"/>
            <a:r>
              <a:rPr lang="en-US" sz="1200" b="1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Timestamp: </a:t>
            </a:r>
            <a:r>
              <a:rPr lang="en-US" sz="1200" b="1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44</a:t>
            </a:r>
            <a:endParaRPr lang="en-US" sz="1200" b="1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79" name="Rounded Rectangle 20"/>
          <p:cNvSpPr/>
          <p:nvPr/>
        </p:nvSpPr>
        <p:spPr>
          <a:xfrm>
            <a:off x="3962400" y="5638800"/>
            <a:ext cx="1447800" cy="685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1200" b="1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R: </a:t>
            </a:r>
            <a:r>
              <a:rPr lang="en-US" sz="1200" b="1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{R, T, F, B} W</a:t>
            </a:r>
            <a:r>
              <a:rPr lang="en-US" sz="1200" b="1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: </a:t>
            </a:r>
            <a:r>
              <a:rPr lang="en-US" sz="1200" b="1" dirty="0">
                <a:solidFill>
                  <a:srgbClr val="000000"/>
                </a:solidFill>
                <a:latin typeface="Calibri" pitchFamily="34" charset="0"/>
                <a:cs typeface="Arial" charset="0"/>
                <a:sym typeface="Symbol" pitchFamily="18" charset="2"/>
              </a:rPr>
              <a:t>Ø</a:t>
            </a:r>
            <a:endParaRPr lang="en-US" sz="1200" b="1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algn="ctr"/>
            <a:r>
              <a:rPr lang="en-US" sz="1200" b="1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REFS: </a:t>
            </a:r>
            <a:r>
              <a:rPr lang="en-US" sz="1200" b="1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4</a:t>
            </a:r>
            <a:endParaRPr lang="en-US" sz="1200" b="1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algn="ctr"/>
            <a:r>
              <a:rPr lang="en-US" sz="1200" b="1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Timestamp: </a:t>
            </a:r>
            <a:r>
              <a:rPr lang="en-US" sz="1200" b="1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45</a:t>
            </a:r>
            <a:endParaRPr lang="en-US" sz="1200" b="1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74" name="Left Brace 73"/>
          <p:cNvSpPr/>
          <p:nvPr/>
        </p:nvSpPr>
        <p:spPr>
          <a:xfrm>
            <a:off x="1447800" y="2209800"/>
            <a:ext cx="198119" cy="1981200"/>
          </a:xfrm>
          <a:prstGeom prst="lef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/>
          <p:cNvSpPr txBox="1"/>
          <p:nvPr/>
        </p:nvSpPr>
        <p:spPr>
          <a:xfrm>
            <a:off x="1143000" y="2895600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E1</a:t>
            </a:r>
            <a:endParaRPr lang="en-US" sz="1600" dirty="0"/>
          </a:p>
        </p:txBody>
      </p:sp>
      <p:sp>
        <p:nvSpPr>
          <p:cNvPr id="81" name="Right Brace 80"/>
          <p:cNvSpPr/>
          <p:nvPr/>
        </p:nvSpPr>
        <p:spPr>
          <a:xfrm>
            <a:off x="5486400" y="4038600"/>
            <a:ext cx="228600" cy="2362200"/>
          </a:xfrm>
          <a:prstGeom prst="righ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5638800" y="487680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E2</a:t>
            </a:r>
            <a:endParaRPr lang="en-US" dirty="0"/>
          </a:p>
        </p:txBody>
      </p:sp>
      <p:sp>
        <p:nvSpPr>
          <p:cNvPr id="83" name="Title 82"/>
          <p:cNvSpPr>
            <a:spLocks noGrp="1"/>
          </p:cNvSpPr>
          <p:nvPr>
            <p:ph type="title" idx="4294967295"/>
          </p:nvPr>
        </p:nvSpPr>
        <p:spPr>
          <a:xfrm>
            <a:off x="1524000" y="0"/>
            <a:ext cx="7620000" cy="639763"/>
          </a:xfrm>
        </p:spPr>
        <p:txBody>
          <a:bodyPr/>
          <a:lstStyle/>
          <a:p>
            <a:r>
              <a:rPr lang="en-US" dirty="0" smtClean="0"/>
              <a:t>Putting it All Together</a:t>
            </a:r>
            <a:endParaRPr lang="en-US" dirty="0"/>
          </a:p>
        </p:txBody>
      </p:sp>
      <p:sp>
        <p:nvSpPr>
          <p:cNvPr id="84" name="Oval 83"/>
          <p:cNvSpPr/>
          <p:nvPr/>
        </p:nvSpPr>
        <p:spPr>
          <a:xfrm>
            <a:off x="2514600" y="3733800"/>
            <a:ext cx="3048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2667000" y="3505200"/>
            <a:ext cx="3048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4953000" y="6019800"/>
            <a:ext cx="3048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4572000" y="4343400"/>
            <a:ext cx="381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TextBox 24"/>
          <p:cNvSpPr txBox="1">
            <a:spLocks noChangeArrowheads="1"/>
          </p:cNvSpPr>
          <p:nvPr/>
        </p:nvSpPr>
        <p:spPr bwMode="auto">
          <a:xfrm>
            <a:off x="2209800" y="762000"/>
            <a:ext cx="41594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T0</a:t>
            </a:r>
            <a:endParaRPr lang="en-US" b="1" baseline="-25000" dirty="0">
              <a:latin typeface="Calibri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1447800" y="3657600"/>
            <a:ext cx="2796859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REFS, Timestamp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Log</a:t>
            </a:r>
            <a:endParaRPr lang="en-US" dirty="0"/>
          </a:p>
        </p:txBody>
      </p:sp>
      <p:pic>
        <p:nvPicPr>
          <p:cNvPr id="91" name="Picture 7" descr="UW Crest for the we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52400"/>
            <a:ext cx="573088" cy="914400"/>
          </a:xfrm>
          <a:prstGeom prst="rect">
            <a:avLst/>
          </a:prstGeom>
          <a:noFill/>
        </p:spPr>
      </p:pic>
      <p:sp>
        <p:nvSpPr>
          <p:cNvPr id="92" name="Line 8"/>
          <p:cNvSpPr>
            <a:spLocks noChangeShapeType="1"/>
          </p:cNvSpPr>
          <p:nvPr/>
        </p:nvSpPr>
        <p:spPr bwMode="auto">
          <a:xfrm>
            <a:off x="990600" y="685800"/>
            <a:ext cx="7620000" cy="0"/>
          </a:xfrm>
          <a:prstGeom prst="line">
            <a:avLst/>
          </a:prstGeom>
          <a:noFill/>
          <a:ln w="28575">
            <a:solidFill>
              <a:srgbClr val="B19003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000"/>
                            </p:stCondLst>
                            <p:childTnLst>
                              <p:par>
                                <p:cTn id="6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0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84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840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840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84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000"/>
                            </p:stCondLst>
                            <p:childTnLst>
                              <p:par>
                                <p:cTn id="10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9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500"/>
                            </p:stCondLst>
                            <p:childTnLst>
                              <p:par>
                                <p:cTn id="1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0" dur="2000"/>
                                        <p:tgtEl>
                                          <p:spTgt spid="840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4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840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840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840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4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9" dur="500"/>
                                        <p:tgtEl>
                                          <p:spTgt spid="84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84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84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84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2000"/>
                            </p:stCondLst>
                            <p:childTnLst>
                              <p:par>
                                <p:cTn id="1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1000"/>
                                        <p:tgtEl>
                                          <p:spTgt spid="84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/>
                                        <p:tgtEl>
                                          <p:spTgt spid="84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1000"/>
                                        <p:tgtEl>
                                          <p:spTgt spid="84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4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9" dur="1000"/>
                                        <p:tgtEl>
                                          <p:spTgt spid="84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/>
                                        <p:tgtEl>
                                          <p:spTgt spid="84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1" dur="1000"/>
                                        <p:tgtEl>
                                          <p:spTgt spid="84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4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1000"/>
                            </p:stCondLst>
                            <p:childTnLst>
                              <p:par>
                                <p:cTn id="18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500"/>
                                        <p:tgtEl>
                                          <p:spTgt spid="84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84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84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0" dur="1000"/>
                                        <p:tgtEl>
                                          <p:spTgt spid="84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840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840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7" dur="1000"/>
                                        <p:tgtEl>
                                          <p:spTgt spid="84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0" dur="500"/>
                                        <p:tgtEl>
                                          <p:spTgt spid="8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2" dur="1000"/>
                                        <p:tgtEl>
                                          <p:spTgt spid="84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/>
                                        <p:tgtEl>
                                          <p:spTgt spid="84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4" dur="1000"/>
                                        <p:tgtEl>
                                          <p:spTgt spid="84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4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7" dur="500"/>
                                        <p:tgtEl>
                                          <p:spTgt spid="840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2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4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2" dur="1000"/>
                                        <p:tgtEl>
                                          <p:spTgt spid="840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000"/>
                                        <p:tgtEl>
                                          <p:spTgt spid="840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4" dur="1000"/>
                                        <p:tgtEl>
                                          <p:spTgt spid="840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2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37" dur="500"/>
                                        <p:tgtEl>
                                          <p:spTgt spid="840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0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028" grpId="0" uiExpand="1" animBg="1"/>
      <p:bldP spid="84028" grpId="1" uiExpand="1" animBg="1"/>
      <p:bldP spid="75" grpId="0" uiExpand="1"/>
      <p:bldP spid="4" grpId="0" build="p" animBg="1"/>
      <p:bldP spid="21" grpId="0" uiExpand="1" animBg="1"/>
      <p:bldP spid="21" grpId="1" uiExpand="1" animBg="1"/>
      <p:bldP spid="2" grpId="0" uiExpand="1" animBg="1"/>
      <p:bldP spid="2" grpId="1" uiExpand="1" animBg="1"/>
      <p:bldP spid="8" grpId="0" uiExpand="1" animBg="1"/>
      <p:bldP spid="12" grpId="0" uiExpand="1" animBg="1"/>
      <p:bldP spid="3" grpId="0" uiExpand="1" animBg="1"/>
      <p:bldP spid="84022" grpId="0" uiExpand="1" animBg="1"/>
      <p:bldP spid="84022" grpId="1" uiExpand="1" animBg="1"/>
      <p:bldP spid="84023" grpId="0" uiExpand="1" animBg="1"/>
      <p:bldP spid="84023" grpId="1" uiExpand="1" animBg="1"/>
      <p:bldP spid="6" grpId="0" uiExpand="1" animBg="1"/>
      <p:bldP spid="7" grpId="0" uiExpand="1" animBg="1"/>
      <p:bldP spid="7" grpId="1" uiExpand="1" animBg="1"/>
      <p:bldP spid="84026" grpId="0" uiExpand="1" animBg="1"/>
      <p:bldP spid="84026" grpId="1" uiExpand="1" animBg="1"/>
      <p:bldP spid="9" grpId="0" build="allAtOnce" animBg="1"/>
      <p:bldP spid="9" grpId="1" build="allAtOnce" animBg="1"/>
      <p:bldP spid="84030" grpId="0" uiExpand="1" animBg="1"/>
      <p:bldP spid="84030" grpId="1" animBg="1"/>
      <p:bldP spid="11" grpId="1" uiExpand="1" animBg="1"/>
      <p:bldP spid="14" grpId="0" uiExpand="1" animBg="1"/>
      <p:bldP spid="14" grpId="1" animBg="1"/>
      <p:bldP spid="84033" grpId="0" uiExpand="1" animBg="1"/>
      <p:bldP spid="84033" grpId="1" animBg="1"/>
      <p:bldP spid="84034" grpId="0" uiExpand="1" animBg="1"/>
      <p:bldP spid="84034" grpId="1" animBg="1"/>
      <p:bldP spid="84035" grpId="0" uiExpand="1" animBg="1"/>
      <p:bldP spid="84035" grpId="1" animBg="1"/>
      <p:bldP spid="72" grpId="0"/>
      <p:bldP spid="73" grpId="0"/>
      <p:bldP spid="76" grpId="0" uiExpand="1"/>
      <p:bldP spid="77" grpId="0" animBg="1"/>
      <p:bldP spid="78" grpId="0" animBg="1"/>
      <p:bldP spid="78" grpId="1" animBg="1"/>
      <p:bldP spid="79" grpId="0" animBg="1"/>
      <p:bldP spid="79" grpId="1" animBg="1"/>
      <p:bldP spid="84" grpId="1" animBg="1"/>
      <p:bldP spid="84" grpId="2" animBg="1"/>
      <p:bldP spid="85" grpId="0" animBg="1"/>
      <p:bldP spid="85" grpId="1" animBg="1"/>
      <p:bldP spid="86" grpId="0" animBg="1"/>
      <p:bldP spid="86" grpId="1" animBg="1"/>
      <p:bldP spid="87" grpId="0" animBg="1"/>
      <p:bldP spid="87" grpId="1" animBg="1"/>
      <p:bldP spid="89" grpId="0" animBg="1"/>
      <p:bldP spid="89" grpId="1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Must remember:</a:t>
            </a:r>
          </a:p>
          <a:p>
            <a:pPr lvl="1"/>
            <a:r>
              <a:rPr lang="en-US" dirty="0" smtClean="0"/>
              <a:t>Episode boundaries</a:t>
            </a:r>
          </a:p>
          <a:p>
            <a:pPr lvl="1"/>
            <a:r>
              <a:rPr lang="en-US" dirty="0" smtClean="0"/>
              <a:t>Causality information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Log:</a:t>
            </a:r>
          </a:p>
          <a:p>
            <a:pPr lvl="1"/>
            <a:r>
              <a:rPr lang="en-US" dirty="0" smtClean="0"/>
              <a:t>&lt;Episode length, Timestamp&gt;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EDEE1-EA29-47C8-9E72-1CD95605E82C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Deterministic Replay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Deterministic Replay</a:t>
            </a:r>
          </a:p>
          <a:p>
            <a:pPr lvl="1"/>
            <a:r>
              <a:rPr lang="en-US" sz="2000" dirty="0" smtClean="0"/>
              <a:t>Faithfully replay an execution such that all instructions appear to complete in the same order and produce the same result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Valuable</a:t>
            </a:r>
          </a:p>
          <a:p>
            <a:pPr lvl="1"/>
            <a:r>
              <a:rPr lang="en-US" sz="2000" dirty="0" smtClean="0"/>
              <a:t>Debugging [LeBlanc, et al. - COMP ’87]</a:t>
            </a:r>
          </a:p>
          <a:p>
            <a:pPr lvl="2"/>
            <a:r>
              <a:rPr lang="en-US" sz="1600" dirty="0" smtClean="0"/>
              <a:t>e.g., time travel debugging, rare bug replication</a:t>
            </a:r>
          </a:p>
          <a:p>
            <a:pPr lvl="1"/>
            <a:r>
              <a:rPr lang="en-US" sz="2000" dirty="0" smtClean="0"/>
              <a:t>Fault tolerance [</a:t>
            </a:r>
            <a:r>
              <a:rPr lang="en-US" sz="2000" dirty="0" err="1" smtClean="0"/>
              <a:t>Bressoud</a:t>
            </a:r>
            <a:r>
              <a:rPr lang="en-US" sz="2000" dirty="0" smtClean="0"/>
              <a:t>, et al. - SIGOPS ‘95]</a:t>
            </a:r>
          </a:p>
          <a:p>
            <a:pPr lvl="2"/>
            <a:r>
              <a:rPr lang="en-US" sz="1600" dirty="0" smtClean="0"/>
              <a:t>e.g., hot backup virtual machines</a:t>
            </a:r>
          </a:p>
          <a:p>
            <a:pPr lvl="1"/>
            <a:r>
              <a:rPr lang="en-US" sz="2000" dirty="0" smtClean="0"/>
              <a:t>Security [Dunlap et al. – OSDI ‘02]</a:t>
            </a:r>
          </a:p>
          <a:p>
            <a:pPr lvl="2"/>
            <a:r>
              <a:rPr lang="en-US" sz="1600" dirty="0" smtClean="0"/>
              <a:t>e.g., attack analysis</a:t>
            </a:r>
          </a:p>
          <a:p>
            <a:pPr lvl="1"/>
            <a:r>
              <a:rPr lang="en-US" sz="2000" dirty="0" smtClean="0"/>
              <a:t>Tracing [</a:t>
            </a:r>
            <a:r>
              <a:rPr lang="en-US" sz="2000" dirty="0" err="1" smtClean="0"/>
              <a:t>Xu</a:t>
            </a:r>
            <a:r>
              <a:rPr lang="en-US" sz="2000" dirty="0" smtClean="0"/>
              <a:t> et al. – WDDD ‘07]</a:t>
            </a:r>
          </a:p>
          <a:p>
            <a:pPr lvl="2"/>
            <a:r>
              <a:rPr lang="en-US" sz="1600" dirty="0" smtClean="0"/>
              <a:t>e.g., unobtrusive replay tracing</a:t>
            </a:r>
          </a:p>
          <a:p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EDEE1-EA29-47C8-9E72-1CD95605E82C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Deterministic Replay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30480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Implementation: Must Record Non-Deterministic Events</a:t>
            </a:r>
          </a:p>
          <a:p>
            <a:pPr lvl="1"/>
            <a:r>
              <a:rPr lang="en-US" sz="2000" dirty="0" err="1" smtClean="0"/>
              <a:t>Uniprocessors</a:t>
            </a:r>
            <a:r>
              <a:rPr lang="en-US" sz="2000" dirty="0" smtClean="0"/>
              <a:t>: I/O, time, interrupts, DMA, etc.</a:t>
            </a:r>
          </a:p>
          <a:p>
            <a:pPr lvl="1"/>
            <a:r>
              <a:rPr lang="en-US" sz="2000" dirty="0" smtClean="0"/>
              <a:t>Okay to do in software or hypervisor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Multiprocessor Adds: Memory Races</a:t>
            </a:r>
          </a:p>
          <a:p>
            <a:pPr lvl="1"/>
            <a:r>
              <a:rPr lang="en-US" sz="2000" dirty="0" smtClean="0"/>
              <a:t>Nondeterministic</a:t>
            </a:r>
          </a:p>
          <a:p>
            <a:pPr lvl="1"/>
            <a:r>
              <a:rPr lang="en-US" sz="2000" dirty="0" smtClean="0"/>
              <a:t>Almost any memory reference </a:t>
            </a:r>
            <a:r>
              <a:rPr lang="en-US" sz="2000" i="1" dirty="0" smtClean="0"/>
              <a:t>could</a:t>
            </a:r>
            <a:r>
              <a:rPr lang="en-US" sz="2000" dirty="0" smtClean="0"/>
              <a:t> race </a:t>
            </a:r>
            <a:r>
              <a:rPr lang="en-US" sz="2000" dirty="0" smtClean="0">
                <a:sym typeface="Wingdings" pitchFamily="2" charset="2"/>
              </a:rPr>
              <a:t> </a:t>
            </a:r>
            <a:r>
              <a:rPr lang="en-US" sz="2000" dirty="0" smtClean="0"/>
              <a:t>Record w/ HW?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EDEE1-EA29-47C8-9E72-1CD95605E82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4953000"/>
            <a:ext cx="730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 = 0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0" y="5257800"/>
            <a:ext cx="730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 = 5</a:t>
            </a:r>
            <a:endParaRPr lang="en-US" dirty="0"/>
          </a:p>
        </p:txBody>
      </p:sp>
      <p:cxnSp>
        <p:nvCxnSpPr>
          <p:cNvPr id="8" name="Straight Arrow Connector 7"/>
          <p:cNvCxnSpPr>
            <a:stCxn id="5" idx="3"/>
            <a:endCxn id="6" idx="1"/>
          </p:cNvCxnSpPr>
          <p:nvPr/>
        </p:nvCxnSpPr>
        <p:spPr>
          <a:xfrm>
            <a:off x="1492075" y="5137666"/>
            <a:ext cx="793925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57200" y="5715000"/>
            <a:ext cx="18133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(X &gt; 0)</a:t>
            </a:r>
          </a:p>
          <a:p>
            <a:r>
              <a:rPr lang="en-US" dirty="0" smtClean="0"/>
              <a:t>   </a:t>
            </a:r>
            <a:r>
              <a:rPr lang="en-US" b="1" dirty="0" smtClean="0">
                <a:solidFill>
                  <a:srgbClr val="008000"/>
                </a:solidFill>
              </a:rPr>
              <a:t>Launch Mark</a:t>
            </a:r>
          </a:p>
        </p:txBody>
      </p:sp>
      <p:cxnSp>
        <p:nvCxnSpPr>
          <p:cNvPr id="10" name="Straight Arrow Connector 9"/>
          <p:cNvCxnSpPr>
            <a:stCxn id="6" idx="1"/>
          </p:cNvCxnSpPr>
          <p:nvPr/>
        </p:nvCxnSpPr>
        <p:spPr>
          <a:xfrm rot="10800000" flipV="1">
            <a:off x="1600200" y="5442466"/>
            <a:ext cx="685800" cy="4249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486400" y="5410200"/>
            <a:ext cx="730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 = 0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010400" y="4953000"/>
            <a:ext cx="730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 = 5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181600" y="5715000"/>
            <a:ext cx="18133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(X &gt; 0)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   Launch Mark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5" name="Straight Arrow Connector 24"/>
          <p:cNvCxnSpPr>
            <a:stCxn id="22" idx="1"/>
            <a:endCxn id="21" idx="3"/>
          </p:cNvCxnSpPr>
          <p:nvPr/>
        </p:nvCxnSpPr>
        <p:spPr>
          <a:xfrm rot="10800000" flipV="1">
            <a:off x="6216476" y="5137666"/>
            <a:ext cx="793925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38200" y="4495800"/>
            <a:ext cx="483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T0</a:t>
            </a:r>
            <a:endParaRPr lang="en-US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438400" y="4495800"/>
            <a:ext cx="483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T1</a:t>
            </a:r>
            <a:endParaRPr lang="en-US" sz="2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562600" y="4495800"/>
            <a:ext cx="483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T0</a:t>
            </a:r>
            <a:endParaRPr lang="en-US" sz="2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162800" y="4495800"/>
            <a:ext cx="483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T1</a:t>
            </a:r>
            <a:endParaRPr lang="en-US" sz="2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590800" y="5029200"/>
            <a:ext cx="730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 = 0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562600" y="5105400"/>
            <a:ext cx="730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 = 5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590800" y="5410200"/>
            <a:ext cx="17114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(X &gt; 0)</a:t>
            </a:r>
          </a:p>
          <a:p>
            <a:r>
              <a:rPr lang="en-US" dirty="0" smtClean="0"/>
              <a:t>   Launch Mark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67000" y="4572000"/>
            <a:ext cx="483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T0</a:t>
            </a:r>
            <a:endParaRPr lang="en-US" sz="20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5715000" y="4572000"/>
            <a:ext cx="483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T1</a:t>
            </a:r>
            <a:endParaRPr lang="en-US" sz="2000" b="1" dirty="0"/>
          </a:p>
        </p:txBody>
      </p:sp>
      <p:pic>
        <p:nvPicPr>
          <p:cNvPr id="26" name="Picture 25" descr="rocket_mark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0" y="2667000"/>
            <a:ext cx="2781463" cy="2667000"/>
          </a:xfrm>
          <a:prstGeom prst="rect">
            <a:avLst/>
          </a:prstGeom>
        </p:spPr>
      </p:pic>
      <p:pic>
        <p:nvPicPr>
          <p:cNvPr id="29" name="Picture 28" descr="moon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7200" y="1676400"/>
            <a:ext cx="1774502" cy="17015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2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3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9" grpId="0"/>
      <p:bldP spid="21" grpId="0"/>
      <p:bldP spid="22" grpId="0"/>
      <p:bldP spid="24" grpId="0"/>
      <p:bldP spid="14" grpId="0"/>
      <p:bldP spid="15" grpId="0"/>
      <p:bldP spid="16" grpId="0"/>
      <p:bldP spid="17" grpId="0"/>
      <p:bldP spid="18" grpId="0"/>
      <p:bldP spid="18" grpId="1"/>
      <p:bldP spid="19" grpId="0"/>
      <p:bldP spid="19" grpId="1"/>
      <p:bldP spid="23" grpId="0"/>
      <p:bldP spid="23" grpId="1"/>
      <p:bldP spid="27" grpId="0"/>
      <p:bldP spid="27" grpId="1"/>
      <p:bldP spid="28" grpId="0"/>
      <p:bldP spid="28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Race Recording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Problem Statement</a:t>
            </a:r>
          </a:p>
          <a:p>
            <a:pPr lvl="1"/>
            <a:r>
              <a:rPr lang="en-US" sz="2000" dirty="0" smtClean="0"/>
              <a:t>Log information sufficient to replay all memory races in the same order as originally executed</a:t>
            </a:r>
          </a:p>
          <a:p>
            <a:pPr lvl="1"/>
            <a:endParaRPr lang="en-US" sz="2000" dirty="0" smtClean="0"/>
          </a:p>
          <a:p>
            <a:r>
              <a:rPr lang="en-US" dirty="0" smtClean="0"/>
              <a:t>Want</a:t>
            </a:r>
          </a:p>
          <a:p>
            <a:pPr lvl="1"/>
            <a:r>
              <a:rPr lang="en-US" sz="2000" dirty="0" smtClean="0"/>
              <a:t>Small log – record longer for same state</a:t>
            </a:r>
          </a:p>
          <a:p>
            <a:pPr lvl="1"/>
            <a:r>
              <a:rPr lang="en-US" sz="2000" dirty="0" smtClean="0"/>
              <a:t>Small hardware – reduce cost, especially when not used</a:t>
            </a:r>
          </a:p>
          <a:p>
            <a:pPr lvl="1"/>
            <a:r>
              <a:rPr lang="en-US" sz="2000" dirty="0" smtClean="0"/>
              <a:t>Unobtrusive – should not alter execution</a:t>
            </a:r>
          </a:p>
          <a:p>
            <a:endParaRPr lang="en-US" sz="2400" dirty="0" smtClean="0"/>
          </a:p>
          <a:p>
            <a:r>
              <a:rPr lang="en-US" sz="2400" dirty="0" smtClean="0"/>
              <a:t>State of the Art</a:t>
            </a:r>
          </a:p>
          <a:p>
            <a:pPr lvl="1"/>
            <a:r>
              <a:rPr lang="en-US" sz="2000" dirty="0" smtClean="0"/>
              <a:t>Wisconsin Flight Data Recorder 1 &amp; 2 [ISCA’03 &amp; ASPLOS’06]</a:t>
            </a:r>
          </a:p>
          <a:p>
            <a:pPr lvl="1"/>
            <a:r>
              <a:rPr lang="en-US" sz="2000" dirty="0" smtClean="0"/>
              <a:t>4 bytes/1000 instructions log but 24 KB/processor</a:t>
            </a:r>
          </a:p>
          <a:p>
            <a:pPr lvl="1"/>
            <a:r>
              <a:rPr lang="en-US" sz="2000" dirty="0" smtClean="0"/>
              <a:t>UCSD Strata [ASPLOS’06]</a:t>
            </a:r>
          </a:p>
          <a:p>
            <a:pPr lvl="1"/>
            <a:r>
              <a:rPr lang="en-US" sz="2000" dirty="0" smtClean="0"/>
              <a:t>0.2 KB/processor, but log size grows rapidly with more cores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EDEE1-EA29-47C8-9E72-1CD95605E82C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B5FD4-20FB-49C3-8DC5-4BB24CAF6896}" type="slidenum">
              <a:rPr lang="en-US"/>
              <a:pPr/>
              <a:t>7</a:t>
            </a:fld>
            <a:endParaRPr lang="en-US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Outline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Episodic Recording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Record lack of races</a:t>
            </a:r>
          </a:p>
          <a:p>
            <a:r>
              <a:rPr lang="en-US" dirty="0" smtClean="0"/>
              <a:t>Rerun Implementation</a:t>
            </a:r>
            <a:endParaRPr lang="en-US" dirty="0"/>
          </a:p>
          <a:p>
            <a:r>
              <a:rPr lang="en-US" dirty="0"/>
              <a:t>Evaluation</a:t>
            </a:r>
          </a:p>
          <a:p>
            <a:r>
              <a:rPr lang="en-US" dirty="0" smtClean="0"/>
              <a:t>Conclusion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Episodic</a:t>
            </a:r>
            <a:r>
              <a:rPr lang="en-US" dirty="0" smtClean="0"/>
              <a:t> Recording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2438399"/>
          </a:xfrm>
        </p:spPr>
        <p:txBody>
          <a:bodyPr/>
          <a:lstStyle/>
          <a:p>
            <a:r>
              <a:rPr lang="en-US" sz="2400" dirty="0" smtClean="0"/>
              <a:t>Most code executes </a:t>
            </a:r>
            <a:r>
              <a:rPr lang="en-US" sz="2400" i="1" dirty="0" smtClean="0"/>
              <a:t>without</a:t>
            </a:r>
            <a:r>
              <a:rPr lang="en-US" sz="2400" dirty="0" smtClean="0"/>
              <a:t> races</a:t>
            </a:r>
          </a:p>
          <a:p>
            <a:pPr lvl="1"/>
            <a:r>
              <a:rPr lang="en-US" sz="2000" dirty="0" smtClean="0"/>
              <a:t>Use race-free regions as unit of ordering</a:t>
            </a:r>
          </a:p>
          <a:p>
            <a:r>
              <a:rPr lang="en-US" sz="2400" b="1" i="1" dirty="0" smtClean="0">
                <a:solidFill>
                  <a:schemeClr val="accent2"/>
                </a:solidFill>
              </a:rPr>
              <a:t>Episodes</a:t>
            </a:r>
            <a:r>
              <a:rPr lang="en-US" sz="2400" dirty="0" smtClean="0"/>
              <a:t>: independent execution regions</a:t>
            </a:r>
          </a:p>
          <a:p>
            <a:pPr lvl="1"/>
            <a:r>
              <a:rPr lang="en-US" sz="2000" dirty="0" smtClean="0"/>
              <a:t>Defined per thread</a:t>
            </a:r>
          </a:p>
          <a:p>
            <a:pPr lvl="1"/>
            <a:r>
              <a:rPr lang="en-US" sz="2000" dirty="0" smtClean="0"/>
              <a:t>Identified passively </a:t>
            </a:r>
            <a:r>
              <a:rPr lang="en-US" sz="2000" dirty="0" err="1" smtClean="0">
                <a:sym typeface="Wingdings"/>
              </a:rPr>
              <a:t></a:t>
            </a:r>
            <a:r>
              <a:rPr lang="en-US" sz="2000" dirty="0" smtClean="0"/>
              <a:t> does not affect execution</a:t>
            </a:r>
          </a:p>
          <a:p>
            <a:pPr lvl="1"/>
            <a:r>
              <a:rPr lang="en-US" sz="2000" dirty="0" smtClean="0"/>
              <a:t>Encompass every instruction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EDEE1-EA29-47C8-9E72-1CD95605E82C}" type="slidenum">
              <a:rPr lang="en-US" smtClean="0"/>
              <a:pPr/>
              <a:t>8</a:t>
            </a:fld>
            <a:endParaRPr lang="en-US"/>
          </a:p>
        </p:txBody>
      </p:sp>
      <p:cxnSp>
        <p:nvCxnSpPr>
          <p:cNvPr id="5" name="Straight Arrow Connector 4"/>
          <p:cNvCxnSpPr>
            <a:stCxn id="8" idx="3"/>
            <a:endCxn id="14" idx="1"/>
          </p:cNvCxnSpPr>
          <p:nvPr/>
        </p:nvCxnSpPr>
        <p:spPr>
          <a:xfrm>
            <a:off x="3124200" y="4419600"/>
            <a:ext cx="838200" cy="1084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514600" y="3429000"/>
            <a:ext cx="4241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baseline="-25000" dirty="0" smtClean="0"/>
              <a:t>T0</a:t>
            </a:r>
            <a:endParaRPr lang="en-US" sz="2400" b="1" baseline="-25000" dirty="0"/>
          </a:p>
        </p:txBody>
      </p:sp>
      <p:sp>
        <p:nvSpPr>
          <p:cNvPr id="7" name="TextBox 6"/>
          <p:cNvSpPr txBox="1"/>
          <p:nvPr/>
        </p:nvSpPr>
        <p:spPr>
          <a:xfrm>
            <a:off x="4267200" y="3429000"/>
            <a:ext cx="45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baseline="-25000" dirty="0"/>
          </a:p>
        </p:txBody>
      </p:sp>
      <p:sp>
        <p:nvSpPr>
          <p:cNvPr id="8" name="Rectangle 7"/>
          <p:cNvSpPr/>
          <p:nvPr/>
        </p:nvSpPr>
        <p:spPr>
          <a:xfrm>
            <a:off x="2057400" y="4038600"/>
            <a:ext cx="1066800" cy="76200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057400" y="4038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LD  A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57400" y="4267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ST  B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57400" y="44958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ST  C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57400" y="4724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LD  F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62400" y="41148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ST  E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62400" y="4343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LD  B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62400" y="45720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ST  X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62400" y="4800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LD  R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62400" y="5029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ST  T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57400" y="49530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LD  X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9" name="Straight Arrow Connector 18"/>
          <p:cNvCxnSpPr>
            <a:stCxn id="20" idx="1"/>
            <a:endCxn id="18" idx="3"/>
          </p:cNvCxnSpPr>
          <p:nvPr/>
        </p:nvCxnSpPr>
        <p:spPr>
          <a:xfrm rot="10800000" flipV="1">
            <a:off x="3124200" y="4724400"/>
            <a:ext cx="838200" cy="4132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3962400" y="4114800"/>
            <a:ext cx="1066800" cy="121920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6019800" y="3429000"/>
            <a:ext cx="45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baseline="-25000" dirty="0"/>
          </a:p>
        </p:txBody>
      </p:sp>
      <p:sp>
        <p:nvSpPr>
          <p:cNvPr id="22" name="TextBox 21"/>
          <p:cNvSpPr txBox="1"/>
          <p:nvPr/>
        </p:nvSpPr>
        <p:spPr>
          <a:xfrm>
            <a:off x="5715000" y="3962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ST  V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715000" y="41910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ST  Z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715000" y="4419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LD  W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715000" y="4648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LD  J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62400" y="5257800"/>
            <a:ext cx="1066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ST  C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057400" y="5181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LD  Q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715000" y="48768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LD  J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057400" y="5410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ST  Q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962400" y="5486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ST  E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057400" y="56388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ST  C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057400" y="5867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LD  Z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715000" y="5105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LD  V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962400" y="57150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ST  X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5" name="Straight Arrow Connector 34"/>
          <p:cNvCxnSpPr>
            <a:stCxn id="23" idx="1"/>
            <a:endCxn id="32" idx="3"/>
          </p:cNvCxnSpPr>
          <p:nvPr/>
        </p:nvCxnSpPr>
        <p:spPr>
          <a:xfrm rot="10800000" flipV="1">
            <a:off x="3124200" y="4375666"/>
            <a:ext cx="2590800" cy="1676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5715000" y="3962400"/>
            <a:ext cx="1066800" cy="144780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Arrow Connector 36"/>
          <p:cNvCxnSpPr>
            <a:stCxn id="18" idx="3"/>
            <a:endCxn id="34" idx="1"/>
          </p:cNvCxnSpPr>
          <p:nvPr/>
        </p:nvCxnSpPr>
        <p:spPr>
          <a:xfrm>
            <a:off x="3124200" y="5137666"/>
            <a:ext cx="838200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2057400" y="4800600"/>
            <a:ext cx="1066800" cy="137160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3962400" y="5334000"/>
            <a:ext cx="1066800" cy="76200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5" presetClass="emph" presetSubtype="1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58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59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60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5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62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63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64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5" presetClass="emph" presetSubtype="1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104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05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06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5" presetClass="emph" presetSubtype="1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108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09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10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1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500"/>
                            </p:stCondLst>
                            <p:childTnLst>
                              <p:par>
                                <p:cTn id="1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6000"/>
                            </p:stCondLst>
                            <p:childTnLst>
                              <p:par>
                                <p:cTn id="152" presetID="5" presetClass="emph" presetSubtype="1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53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5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5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5" presetClass="emph" presetSubtype="1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57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58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59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7000"/>
                            </p:stCondLst>
                            <p:childTnLst>
                              <p:par>
                                <p:cTn id="16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7500"/>
                            </p:stCondLst>
                            <p:childTnLst>
                              <p:par>
                                <p:cTn id="165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8000"/>
                            </p:stCondLst>
                            <p:childTnLst>
                              <p:par>
                                <p:cTn id="16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9000"/>
                            </p:stCondLst>
                            <p:childTnLst>
                              <p:par>
                                <p:cTn id="1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10000"/>
                            </p:stCondLst>
                            <p:childTnLst>
                              <p:par>
                                <p:cTn id="179" presetID="5" presetClass="emph" presetSubtype="1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80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81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82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5" presetClass="emph" presetSubtype="1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84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85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86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11000"/>
                            </p:stCondLst>
                            <p:childTnLst>
                              <p:par>
                                <p:cTn id="18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11500"/>
                            </p:stCondLst>
                            <p:childTnLst>
                              <p:par>
                                <p:cTn id="192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12000"/>
                            </p:stCondLst>
                            <p:childTnLst>
                              <p:par>
                                <p:cTn id="19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13000"/>
                            </p:stCondLst>
                            <p:childTnLst>
                              <p:par>
                                <p:cTn id="20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  <p:bldP spid="8" grpId="0" animBg="1"/>
      <p:bldP spid="9" grpId="0"/>
      <p:bldP spid="10" grpId="0"/>
      <p:bldP spid="10" grpId="1"/>
      <p:bldP spid="11" grpId="0"/>
      <p:bldP spid="12" grpId="0"/>
      <p:bldP spid="13" grpId="0"/>
      <p:bldP spid="14" grpId="0"/>
      <p:bldP spid="15" grpId="0"/>
      <p:bldP spid="15" grpId="1"/>
      <p:bldP spid="18" grpId="0"/>
      <p:bldP spid="18" grpId="1"/>
      <p:bldP spid="20" grpId="0" animBg="1"/>
      <p:bldP spid="21" grpId="0"/>
      <p:bldP spid="22" grpId="0"/>
      <p:bldP spid="23" grpId="0"/>
      <p:bldP spid="23" grpId="1"/>
      <p:bldP spid="24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2" grpId="1"/>
      <p:bldP spid="33" grpId="0"/>
      <p:bldP spid="34" grpId="0"/>
      <p:bldP spid="34" grpId="1"/>
      <p:bldP spid="36" grpId="0" animBg="1"/>
      <p:bldP spid="38" grpId="0" animBg="1"/>
      <p:bldP spid="3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4953000" y="4800600"/>
            <a:ext cx="522514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 smtClean="0"/>
              <a:t>23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Capturing Causality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143001"/>
            <a:ext cx="8153400" cy="2133600"/>
          </a:xfrm>
        </p:spPr>
        <p:txBody>
          <a:bodyPr/>
          <a:lstStyle/>
          <a:p>
            <a:r>
              <a:rPr lang="en-US" sz="2400" dirty="0" smtClean="0"/>
              <a:t>Via scalar </a:t>
            </a:r>
            <a:r>
              <a:rPr lang="en-US" sz="2400" dirty="0" err="1" smtClean="0"/>
              <a:t>Lamport</a:t>
            </a:r>
            <a:r>
              <a:rPr lang="en-US" sz="2400" dirty="0" smtClean="0"/>
              <a:t> Clocks [</a:t>
            </a:r>
            <a:r>
              <a:rPr lang="en-US" sz="2400" dirty="0" err="1" smtClean="0"/>
              <a:t>Lamport</a:t>
            </a:r>
            <a:r>
              <a:rPr lang="en-US" sz="2400" dirty="0" smtClean="0"/>
              <a:t> ‘78]</a:t>
            </a:r>
          </a:p>
          <a:p>
            <a:pPr lvl="1"/>
            <a:r>
              <a:rPr lang="en-US" sz="2000" dirty="0" smtClean="0"/>
              <a:t>Assigns timestamps to events</a:t>
            </a:r>
          </a:p>
          <a:p>
            <a:pPr lvl="1"/>
            <a:r>
              <a:rPr lang="en-US" sz="2000" dirty="0" smtClean="0"/>
              <a:t>Timestamp order implies causality</a:t>
            </a:r>
            <a:endParaRPr lang="en-US" sz="1600" dirty="0" smtClean="0"/>
          </a:p>
          <a:p>
            <a:r>
              <a:rPr lang="en-US" sz="2400" dirty="0" smtClean="0"/>
              <a:t>Replay in timestamp order</a:t>
            </a:r>
          </a:p>
          <a:p>
            <a:pPr lvl="1"/>
            <a:r>
              <a:rPr lang="en-US" sz="2000" dirty="0" smtClean="0"/>
              <a:t>Episodes with same timestamp can be replayed in parallel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CD649-6013-4C17-92CA-2BDADB635E9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049486" y="4061637"/>
            <a:ext cx="522514" cy="80807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43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4963886" y="4061637"/>
            <a:ext cx="522514" cy="67339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22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200400" y="4061637"/>
            <a:ext cx="522514" cy="33669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60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200400" y="4465674"/>
            <a:ext cx="522514" cy="1683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61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049486" y="4937051"/>
            <a:ext cx="522514" cy="673395"/>
          </a:xfrm>
          <a:prstGeom prst="rect">
            <a:avLst/>
          </a:prstGeom>
          <a:solidFill>
            <a:schemeClr val="accent1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44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049486" y="5677786"/>
            <a:ext cx="522514" cy="87541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62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4953000" y="4800600"/>
            <a:ext cx="522514" cy="107743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trike="sngStrike" dirty="0" smtClean="0">
                <a:solidFill>
                  <a:srgbClr val="FF0000"/>
                </a:solidFill>
              </a:rPr>
              <a:t>23</a:t>
            </a:r>
          </a:p>
          <a:p>
            <a:pPr algn="ctr"/>
            <a:r>
              <a:rPr lang="en-US" dirty="0" smtClean="0"/>
              <a:t>44</a:t>
            </a:r>
            <a:endParaRPr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4963886" y="5947144"/>
            <a:ext cx="522514" cy="47137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45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3265714" y="3657600"/>
            <a:ext cx="4540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T0</a:t>
            </a:r>
            <a:endParaRPr lang="en-US" baseline="-25000" dirty="0"/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4114800" y="3657600"/>
            <a:ext cx="4540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T1</a:t>
            </a:r>
            <a:endParaRPr lang="en-US" baseline="-25000" dirty="0"/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5029200" y="3657600"/>
            <a:ext cx="4540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T2</a:t>
            </a:r>
            <a:endParaRPr lang="en-US" baseline="-25000" dirty="0"/>
          </a:p>
        </p:txBody>
      </p:sp>
      <p:cxnSp>
        <p:nvCxnSpPr>
          <p:cNvPr id="20" name="Straight Arrow Connector 19"/>
          <p:cNvCxnSpPr>
            <a:stCxn id="9" idx="1"/>
            <a:endCxn id="8" idx="3"/>
          </p:cNvCxnSpPr>
          <p:nvPr/>
        </p:nvCxnSpPr>
        <p:spPr>
          <a:xfrm rot="10800000" flipV="1">
            <a:off x="4572000" y="4398334"/>
            <a:ext cx="391885" cy="673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8" idx="3"/>
            <a:endCxn id="14" idx="1"/>
          </p:cNvCxnSpPr>
          <p:nvPr/>
        </p:nvCxnSpPr>
        <p:spPr>
          <a:xfrm>
            <a:off x="4572000" y="4465674"/>
            <a:ext cx="381000" cy="8736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8" idx="2"/>
            <a:endCxn id="12" idx="0"/>
          </p:cNvCxnSpPr>
          <p:nvPr/>
        </p:nvCxnSpPr>
        <p:spPr>
          <a:xfrm rot="5400000">
            <a:off x="4277074" y="4903352"/>
            <a:ext cx="67339" cy="18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0" idx="2"/>
            <a:endCxn id="11" idx="0"/>
          </p:cNvCxnSpPr>
          <p:nvPr/>
        </p:nvCxnSpPr>
        <p:spPr>
          <a:xfrm rot="5400000">
            <a:off x="3427988" y="4431975"/>
            <a:ext cx="67339" cy="18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9" idx="2"/>
            <a:endCxn id="14" idx="0"/>
          </p:cNvCxnSpPr>
          <p:nvPr/>
        </p:nvCxnSpPr>
        <p:spPr>
          <a:xfrm rot="5400000">
            <a:off x="5186916" y="4762373"/>
            <a:ext cx="65568" cy="108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4" idx="2"/>
            <a:endCxn id="15" idx="0"/>
          </p:cNvCxnSpPr>
          <p:nvPr/>
        </p:nvCxnSpPr>
        <p:spPr>
          <a:xfrm rot="16200000" flipH="1">
            <a:off x="5185145" y="5907145"/>
            <a:ext cx="69111" cy="108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5" idx="1"/>
            <a:endCxn id="13" idx="3"/>
          </p:cNvCxnSpPr>
          <p:nvPr/>
        </p:nvCxnSpPr>
        <p:spPr>
          <a:xfrm rot="10800000">
            <a:off x="4572000" y="6115495"/>
            <a:ext cx="391885" cy="673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1" idx="3"/>
            <a:endCxn id="13" idx="1"/>
          </p:cNvCxnSpPr>
          <p:nvPr/>
        </p:nvCxnSpPr>
        <p:spPr>
          <a:xfrm>
            <a:off x="3722915" y="5307419"/>
            <a:ext cx="326571" cy="8080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12" idx="2"/>
            <a:endCxn id="13" idx="0"/>
          </p:cNvCxnSpPr>
          <p:nvPr/>
        </p:nvCxnSpPr>
        <p:spPr>
          <a:xfrm rot="5400000">
            <a:off x="4277073" y="5644116"/>
            <a:ext cx="673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/>
      <p:bldP spid="17" grpId="0"/>
      <p:bldP spid="18" grpId="0"/>
    </p:bldLst>
  </p:timing>
</p:sld>
</file>

<file path=ppt/theme/theme1.xml><?xml version="1.0" encoding="utf-8"?>
<a:theme xmlns:a="http://schemas.openxmlformats.org/drawingml/2006/main" name="Wisconsin">
  <a:themeElements>
    <a:clrScheme name="Wisconsi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Wisconsin">
      <a:majorFont>
        <a:latin typeface="Corbe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isconsi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sconsi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sconsi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sconsi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sconsi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sconsi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sconsi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sconsi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sconsi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sconsi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sconsi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sconsi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10224</TotalTime>
  <Words>2572</Words>
  <Application>Microsoft Office PowerPoint</Application>
  <PresentationFormat>On-screen Show (4:3)</PresentationFormat>
  <Paragraphs>626</Paragraphs>
  <Slides>33</Slides>
  <Notes>12</Notes>
  <HiddenSlides>3</HiddenSlides>
  <MMClips>0</MMClips>
  <ScaleCrop>false</ScaleCrop>
  <HeadingPairs>
    <vt:vector size="4" baseType="variant">
      <vt:variant>
        <vt:lpstr>Design Template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35" baseType="lpstr">
      <vt:lpstr>Wisconsin</vt:lpstr>
      <vt:lpstr>Custom Design</vt:lpstr>
      <vt:lpstr>Rerun: Exploiting Episodes for Lightweight Memory Race Recording</vt:lpstr>
      <vt:lpstr>Executive Summary</vt:lpstr>
      <vt:lpstr>Outline</vt:lpstr>
      <vt:lpstr>Deterministic Replay (1/2)</vt:lpstr>
      <vt:lpstr>Deterministic Replay (2/2)</vt:lpstr>
      <vt:lpstr>Memory Race Recording</vt:lpstr>
      <vt:lpstr>Outline</vt:lpstr>
      <vt:lpstr>Episodic Recording</vt:lpstr>
      <vt:lpstr>Capturing Causality</vt:lpstr>
      <vt:lpstr>Episode Benefits</vt:lpstr>
      <vt:lpstr>Outline</vt:lpstr>
      <vt:lpstr>Hardware</vt:lpstr>
      <vt:lpstr>Putting it All Together</vt:lpstr>
      <vt:lpstr>Implementation Recap</vt:lpstr>
      <vt:lpstr>Extensions &amp; Limitations</vt:lpstr>
      <vt:lpstr>Outline</vt:lpstr>
      <vt:lpstr>Methodology</vt:lpstr>
      <vt:lpstr>Episode Characteristics</vt:lpstr>
      <vt:lpstr>Log Size</vt:lpstr>
      <vt:lpstr>Comparison – Log Size</vt:lpstr>
      <vt:lpstr>Comparison – Hardware State</vt:lpstr>
      <vt:lpstr>Conclusion</vt:lpstr>
      <vt:lpstr>Questions?</vt:lpstr>
      <vt:lpstr>Delorean vs. Rerun</vt:lpstr>
      <vt:lpstr>From 10,000 Feet</vt:lpstr>
      <vt:lpstr>Adapting to TSO</vt:lpstr>
      <vt:lpstr>Detecting SC Violations - Example</vt:lpstr>
      <vt:lpstr>Flight Data Recorder</vt:lpstr>
      <vt:lpstr>Strata</vt:lpstr>
      <vt:lpstr>Bloom Filters</vt:lpstr>
      <vt:lpstr>Deterministic Replay (2/2)</vt:lpstr>
      <vt:lpstr>Putting it All Together</vt:lpstr>
      <vt:lpstr>Logging</vt:lpstr>
    </vt:vector>
  </TitlesOfParts>
  <Company>Intel Corporation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Derek Hower</dc:creator>
  <cp:lastModifiedBy>Derek Hower</cp:lastModifiedBy>
  <cp:revision>747</cp:revision>
  <cp:lastPrinted>2008-06-13T16:38:07Z</cp:lastPrinted>
  <dcterms:created xsi:type="dcterms:W3CDTF">2008-06-24T06:40:45Z</dcterms:created>
  <dcterms:modified xsi:type="dcterms:W3CDTF">2008-06-24T06:42:04Z</dcterms:modified>
</cp:coreProperties>
</file>