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58" r:id="rId4"/>
    <p:sldId id="309" r:id="rId5"/>
    <p:sldId id="285" r:id="rId6"/>
    <p:sldId id="259" r:id="rId7"/>
    <p:sldId id="297" r:id="rId8"/>
    <p:sldId id="286" r:id="rId9"/>
    <p:sldId id="298" r:id="rId10"/>
    <p:sldId id="300" r:id="rId11"/>
    <p:sldId id="301" r:id="rId12"/>
    <p:sldId id="302" r:id="rId13"/>
    <p:sldId id="303" r:id="rId14"/>
    <p:sldId id="304" r:id="rId15"/>
    <p:sldId id="305" r:id="rId16"/>
    <p:sldId id="296" r:id="rId17"/>
    <p:sldId id="287" r:id="rId18"/>
    <p:sldId id="271" r:id="rId19"/>
    <p:sldId id="306" r:id="rId20"/>
    <p:sldId id="275" r:id="rId21"/>
    <p:sldId id="272" r:id="rId22"/>
    <p:sldId id="307" r:id="rId23"/>
    <p:sldId id="288" r:id="rId24"/>
    <p:sldId id="273" r:id="rId25"/>
    <p:sldId id="269" r:id="rId26"/>
    <p:sldId id="281" r:id="rId27"/>
    <p:sldId id="308"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Swift" initials="MS"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09" autoAdjust="0"/>
  </p:normalViewPr>
  <p:slideViewPr>
    <p:cSldViewPr snapToGrid="0" snapToObjects="1">
      <p:cViewPr varScale="1">
        <p:scale>
          <a:sx n="83" d="100"/>
          <a:sy n="83" d="100"/>
        </p:scale>
        <p:origin x="-9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ka:Google%20Drive:FreshCache:ICCD:Data:Stale_data_graphs_for_tal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Sheet1!$E$41:$E$52</c:f>
              <c:strCache>
                <c:ptCount val="12"/>
                <c:pt idx="0">
                  <c:v>blackscholes</c:v>
                </c:pt>
                <c:pt idx="1">
                  <c:v>canneal</c:v>
                </c:pt>
                <c:pt idx="2">
                  <c:v>facesim</c:v>
                </c:pt>
                <c:pt idx="3">
                  <c:v>fluidanimate</c:v>
                </c:pt>
                <c:pt idx="4">
                  <c:v>freqmine</c:v>
                </c:pt>
                <c:pt idx="5">
                  <c:v>streamcluster</c:v>
                </c:pt>
                <c:pt idx="6">
                  <c:v>swaptions</c:v>
                </c:pt>
                <c:pt idx="7">
                  <c:v>x264</c:v>
                </c:pt>
                <c:pt idx="8">
                  <c:v>graph500</c:v>
                </c:pt>
                <c:pt idx="9">
                  <c:v>memcached</c:v>
                </c:pt>
                <c:pt idx="10">
                  <c:v>SpecJBB</c:v>
                </c:pt>
                <c:pt idx="11">
                  <c:v>Mean</c:v>
                </c:pt>
              </c:strCache>
            </c:strRef>
          </c:cat>
          <c:val>
            <c:numRef>
              <c:f>Sheet1!$F$41:$F$52</c:f>
              <c:numCache>
                <c:formatCode>General</c:formatCode>
                <c:ptCount val="12"/>
                <c:pt idx="0">
                  <c:v>0.238577499995</c:v>
                </c:pt>
                <c:pt idx="1">
                  <c:v>0.169553499993</c:v>
                </c:pt>
                <c:pt idx="2">
                  <c:v>0.274313999984</c:v>
                </c:pt>
                <c:pt idx="3">
                  <c:v>0.223773499995</c:v>
                </c:pt>
                <c:pt idx="4">
                  <c:v>0.193014958747</c:v>
                </c:pt>
                <c:pt idx="5">
                  <c:v>0.255380999992</c:v>
                </c:pt>
                <c:pt idx="6">
                  <c:v>0.707011003574</c:v>
                </c:pt>
                <c:pt idx="7">
                  <c:v>0.183761997551</c:v>
                </c:pt>
                <c:pt idx="8">
                  <c:v>0.1076</c:v>
                </c:pt>
                <c:pt idx="9">
                  <c:v>0.1453</c:v>
                </c:pt>
                <c:pt idx="10">
                  <c:v>0.17339129056</c:v>
                </c:pt>
                <c:pt idx="11">
                  <c:v>0.236789751442</c:v>
                </c:pt>
              </c:numCache>
            </c:numRef>
          </c:val>
        </c:ser>
        <c:dLbls>
          <c:showLegendKey val="0"/>
          <c:showVal val="0"/>
          <c:showCatName val="0"/>
          <c:showSerName val="0"/>
          <c:showPercent val="0"/>
          <c:showBubbleSize val="0"/>
        </c:dLbls>
        <c:gapWidth val="150"/>
        <c:axId val="-2084004616"/>
        <c:axId val="-2084003208"/>
      </c:barChart>
      <c:lineChart>
        <c:grouping val="standard"/>
        <c:varyColors val="0"/>
        <c:ser>
          <c:idx val="1"/>
          <c:order val="1"/>
          <c:marker>
            <c:symbol val="none"/>
          </c:marker>
          <c:cat>
            <c:strRef>
              <c:f>Sheet1!$E$41:$E$52</c:f>
              <c:strCache>
                <c:ptCount val="12"/>
                <c:pt idx="0">
                  <c:v>blackscholes</c:v>
                </c:pt>
                <c:pt idx="1">
                  <c:v>canneal</c:v>
                </c:pt>
                <c:pt idx="2">
                  <c:v>facesim</c:v>
                </c:pt>
                <c:pt idx="3">
                  <c:v>fluidanimate</c:v>
                </c:pt>
                <c:pt idx="4">
                  <c:v>freqmine</c:v>
                </c:pt>
                <c:pt idx="5">
                  <c:v>streamcluster</c:v>
                </c:pt>
                <c:pt idx="6">
                  <c:v>swaptions</c:v>
                </c:pt>
                <c:pt idx="7">
                  <c:v>x264</c:v>
                </c:pt>
                <c:pt idx="8">
                  <c:v>graph500</c:v>
                </c:pt>
                <c:pt idx="9">
                  <c:v>memcached</c:v>
                </c:pt>
                <c:pt idx="10">
                  <c:v>SpecJBB</c:v>
                </c:pt>
                <c:pt idx="11">
                  <c:v>Mean</c:v>
                </c:pt>
              </c:strCache>
            </c:strRef>
          </c:cat>
          <c:val>
            <c:numRef>
              <c:f>Sheet1!$G$41:$G$52</c:f>
              <c:numCache>
                <c:formatCode>General</c:formatCode>
                <c:ptCount val="12"/>
                <c:pt idx="0">
                  <c:v>0.238577499995</c:v>
                </c:pt>
                <c:pt idx="1">
                  <c:v>0.169553499993</c:v>
                </c:pt>
                <c:pt idx="2">
                  <c:v>0.274313999984</c:v>
                </c:pt>
                <c:pt idx="3">
                  <c:v>0.223773499995</c:v>
                </c:pt>
                <c:pt idx="4">
                  <c:v>0.193014958747</c:v>
                </c:pt>
                <c:pt idx="5">
                  <c:v>0.255380999992</c:v>
                </c:pt>
                <c:pt idx="6">
                  <c:v>0.707011003574</c:v>
                </c:pt>
                <c:pt idx="7">
                  <c:v>0.183761997551</c:v>
                </c:pt>
                <c:pt idx="8">
                  <c:v>0.1076</c:v>
                </c:pt>
                <c:pt idx="9">
                  <c:v>0.1453</c:v>
                </c:pt>
                <c:pt idx="10">
                  <c:v>0.17339129056</c:v>
                </c:pt>
                <c:pt idx="11">
                  <c:v>0.236789751442</c:v>
                </c:pt>
              </c:numCache>
            </c:numRef>
          </c:val>
          <c:smooth val="0"/>
        </c:ser>
        <c:dLbls>
          <c:showLegendKey val="0"/>
          <c:showVal val="0"/>
          <c:showCatName val="0"/>
          <c:showSerName val="0"/>
          <c:showPercent val="0"/>
          <c:showBubbleSize val="0"/>
        </c:dLbls>
        <c:marker val="1"/>
        <c:smooth val="0"/>
        <c:axId val="-2084004616"/>
        <c:axId val="-2084003208"/>
      </c:lineChart>
      <c:catAx>
        <c:axId val="-2084004616"/>
        <c:scaling>
          <c:orientation val="minMax"/>
        </c:scaling>
        <c:delete val="0"/>
        <c:axPos val="b"/>
        <c:majorTickMark val="out"/>
        <c:minorTickMark val="none"/>
        <c:tickLblPos val="nextTo"/>
        <c:txPr>
          <a:bodyPr/>
          <a:lstStyle/>
          <a:p>
            <a:pPr>
              <a:defRPr sz="1600" b="1"/>
            </a:pPr>
            <a:endParaRPr lang="en-US"/>
          </a:p>
        </c:txPr>
        <c:crossAx val="-2084003208"/>
        <c:crosses val="autoZero"/>
        <c:auto val="1"/>
        <c:lblAlgn val="ctr"/>
        <c:lblOffset val="100"/>
        <c:noMultiLvlLbl val="0"/>
      </c:catAx>
      <c:valAx>
        <c:axId val="-2084003208"/>
        <c:scaling>
          <c:orientation val="minMax"/>
          <c:max val="0.4"/>
          <c:min val="0.1"/>
        </c:scaling>
        <c:delete val="0"/>
        <c:axPos val="l"/>
        <c:majorGridlines/>
        <c:numFmt formatCode="General" sourceLinked="1"/>
        <c:majorTickMark val="out"/>
        <c:minorTickMark val="none"/>
        <c:tickLblPos val="nextTo"/>
        <c:txPr>
          <a:bodyPr/>
          <a:lstStyle/>
          <a:p>
            <a:pPr>
              <a:defRPr sz="1200" b="1"/>
            </a:pPr>
            <a:endParaRPr lang="en-US"/>
          </a:p>
        </c:txPr>
        <c:crossAx val="-2084004616"/>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10-03T11:35:13.803" idx="5">
    <p:pos x="5760" y="1360"/>
    <p:text>remove "set associative LLC" at the bottom when you remove the other labels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0DA4A8-E66E-B146-8B82-E7A508155645}" type="datetimeFigureOut">
              <a:rPr lang="en-US" smtClean="0"/>
              <a:t>10/4/13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70259F-75D2-C44A-86D7-35B62DAF7585}" type="slidenum">
              <a:rPr lang="en-US" smtClean="0"/>
              <a:t>‹#›</a:t>
            </a:fld>
            <a:endParaRPr lang="en-US"/>
          </a:p>
        </p:txBody>
      </p:sp>
    </p:spTree>
    <p:extLst>
      <p:ext uri="{BB962C8B-B14F-4D97-AF65-F5344CB8AC3E}">
        <p14:creationId xmlns:p14="http://schemas.microsoft.com/office/powerpoint/2010/main" val="1938217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691D7-1442-9D48-9CD0-C7F7E307D92E}" type="datetimeFigureOut">
              <a:rPr lang="en-US" smtClean="0"/>
              <a:t>10/3/13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293DA3-BE4A-A442-8E7C-0F424C6CD46F}" type="slidenum">
              <a:rPr lang="en-US" smtClean="0"/>
              <a:t>‹#›</a:t>
            </a:fld>
            <a:endParaRPr lang="en-US"/>
          </a:p>
        </p:txBody>
      </p:sp>
    </p:spTree>
    <p:extLst>
      <p:ext uri="{BB962C8B-B14F-4D97-AF65-F5344CB8AC3E}">
        <p14:creationId xmlns:p14="http://schemas.microsoft.com/office/powerpoint/2010/main" val="1575976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portion of on-chip</a:t>
            </a:r>
            <a:r>
              <a:rPr lang="en-US" baseline="0" dirty="0" smtClean="0"/>
              <a:t> die area is often devoted to LLC </a:t>
            </a:r>
            <a:r>
              <a:rPr lang="en-US" baseline="0" dirty="0" err="1" smtClean="0"/>
              <a:t>sometimesup</a:t>
            </a:r>
            <a:r>
              <a:rPr lang="en-US" baseline="0" dirty="0" smtClean="0"/>
              <a:t> to 50%</a:t>
            </a:r>
            <a:endParaRPr lang="en-US" dirty="0"/>
          </a:p>
        </p:txBody>
      </p:sp>
      <p:sp>
        <p:nvSpPr>
          <p:cNvPr id="4" name="Slide Number Placeholder 3"/>
          <p:cNvSpPr>
            <a:spLocks noGrp="1"/>
          </p:cNvSpPr>
          <p:nvPr>
            <p:ph type="sldNum" sz="quarter" idx="10"/>
          </p:nvPr>
        </p:nvSpPr>
        <p:spPr/>
        <p:txBody>
          <a:bodyPr/>
          <a:lstStyle/>
          <a:p>
            <a:fld id="{CC293DA3-BE4A-A442-8E7C-0F424C6CD46F}" type="slidenum">
              <a:rPr lang="en-US" smtClean="0"/>
              <a:t>2</a:t>
            </a:fld>
            <a:endParaRPr lang="en-US"/>
          </a:p>
        </p:txBody>
      </p:sp>
    </p:spTree>
    <p:extLst>
      <p:ext uri="{BB962C8B-B14F-4D97-AF65-F5344CB8AC3E}">
        <p14:creationId xmlns:p14="http://schemas.microsoft.com/office/powerpoint/2010/main" val="340834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static power and</a:t>
            </a:r>
            <a:r>
              <a:rPr lang="en-US" baseline="0" dirty="0" smtClean="0"/>
              <a:t> since large number of transistors devoted to LLC they can contribute substantially to chip power. </a:t>
            </a:r>
            <a:endParaRPr lang="en-US" dirty="0"/>
          </a:p>
        </p:txBody>
      </p:sp>
      <p:sp>
        <p:nvSpPr>
          <p:cNvPr id="4" name="Slide Number Placeholder 3"/>
          <p:cNvSpPr>
            <a:spLocks noGrp="1"/>
          </p:cNvSpPr>
          <p:nvPr>
            <p:ph type="sldNum" sz="quarter" idx="10"/>
          </p:nvPr>
        </p:nvSpPr>
        <p:spPr/>
        <p:txBody>
          <a:bodyPr/>
          <a:lstStyle/>
          <a:p>
            <a:fld id="{CC293DA3-BE4A-A442-8E7C-0F424C6CD46F}" type="slidenum">
              <a:rPr lang="en-US" smtClean="0"/>
              <a:t>3</a:t>
            </a:fld>
            <a:endParaRPr lang="en-US"/>
          </a:p>
        </p:txBody>
      </p:sp>
    </p:spTree>
    <p:extLst>
      <p:ext uri="{BB962C8B-B14F-4D97-AF65-F5344CB8AC3E}">
        <p14:creationId xmlns:p14="http://schemas.microsoft.com/office/powerpoint/2010/main" val="366495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are many inefficiencies in LLC, especially</a:t>
            </a:r>
            <a:r>
              <a:rPr lang="en-US" baseline="0" dirty="0" smtClean="0"/>
              <a:t> in commercially popular inclusive LLC where every block in the private caches of cores has a copy in the LLC. </a:t>
            </a:r>
          </a:p>
          <a:p>
            <a:endParaRPr lang="en-US" baseline="0" dirty="0" smtClean="0"/>
          </a:p>
          <a:p>
            <a:r>
              <a:rPr lang="en-US" baseline="0" dirty="0" smtClean="0"/>
              <a:t>For example in this case the block A is cached with exclusive permission at the C1’s private cache and a copy of which is present in the LLC. The C1 can update the content of the block without notifying the LLC. </a:t>
            </a:r>
          </a:p>
          <a:p>
            <a:endParaRPr lang="en-US" baseline="0" dirty="0" smtClean="0"/>
          </a:p>
          <a:p>
            <a:r>
              <a:rPr lang="en-US" baseline="0" dirty="0" smtClean="0"/>
              <a:t>Later if a core C2 requests the same cache line the tag and coherence meta data of the block present in the LLC is used to identify the owner of the block but the data portion of the block in the LLC is not usable. We </a:t>
            </a:r>
            <a:r>
              <a:rPr lang="en-US" baseline="0" dirty="0" err="1" smtClean="0"/>
              <a:t>cal</a:t>
            </a:r>
            <a:r>
              <a:rPr lang="en-US" baseline="0" dirty="0" smtClean="0"/>
              <a:t> this block with </a:t>
            </a:r>
            <a:r>
              <a:rPr lang="en-US" baseline="0" dirty="0" err="1" smtClean="0"/>
              <a:t>satle</a:t>
            </a:r>
            <a:r>
              <a:rPr lang="en-US" baseline="0" dirty="0" smtClean="0"/>
              <a:t> data. And transistors devoted to it is waste.</a:t>
            </a:r>
            <a:endParaRPr lang="en-US" dirty="0" smtClean="0"/>
          </a:p>
          <a:p>
            <a:endParaRPr lang="en-US" dirty="0" smtClean="0"/>
          </a:p>
          <a:p>
            <a:endParaRPr lang="en-US" dirty="0" smtClean="0"/>
          </a:p>
          <a:p>
            <a:endParaRPr lang="en-US" dirty="0" smtClean="0"/>
          </a:p>
          <a:p>
            <a:r>
              <a:rPr lang="en-US" dirty="0" smtClean="0"/>
              <a:t>Talk about non</a:t>
            </a:r>
            <a:r>
              <a:rPr lang="en-US" baseline="0" dirty="0" smtClean="0"/>
              <a:t> modification case</a:t>
            </a:r>
            <a:endParaRPr lang="en-US" dirty="0"/>
          </a:p>
        </p:txBody>
      </p:sp>
      <p:sp>
        <p:nvSpPr>
          <p:cNvPr id="4" name="Slide Number Placeholder 3"/>
          <p:cNvSpPr>
            <a:spLocks noGrp="1"/>
          </p:cNvSpPr>
          <p:nvPr>
            <p:ph type="sldNum" sz="quarter" idx="10"/>
          </p:nvPr>
        </p:nvSpPr>
        <p:spPr/>
        <p:txBody>
          <a:bodyPr/>
          <a:lstStyle/>
          <a:p>
            <a:fld id="{CC293DA3-BE4A-A442-8E7C-0F424C6CD46F}" type="slidenum">
              <a:rPr lang="en-US" smtClean="0"/>
              <a:t>4</a:t>
            </a:fld>
            <a:endParaRPr lang="en-US"/>
          </a:p>
        </p:txBody>
      </p:sp>
    </p:spTree>
    <p:extLst>
      <p:ext uri="{BB962C8B-B14F-4D97-AF65-F5344CB8AC3E}">
        <p14:creationId xmlns:p14="http://schemas.microsoft.com/office/powerpoint/2010/main" val="141319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are many inefficiencies in LLC, especially</a:t>
            </a:r>
            <a:r>
              <a:rPr lang="en-US" baseline="0" dirty="0" smtClean="0"/>
              <a:t> in commercially popular inclusive LLC where every block in the private caches of cores has a copy in the LLC. </a:t>
            </a:r>
          </a:p>
          <a:p>
            <a:endParaRPr lang="en-US" baseline="0" dirty="0" smtClean="0"/>
          </a:p>
          <a:p>
            <a:r>
              <a:rPr lang="en-US" baseline="0" dirty="0" smtClean="0"/>
              <a:t>For example in this case the block A is cached with exclusive permission at the C1’s private cache and a copy of which is present in the LLC. The C1 can update the content of the block without notifying the LLC. </a:t>
            </a:r>
          </a:p>
          <a:p>
            <a:endParaRPr lang="en-US" baseline="0" dirty="0" smtClean="0"/>
          </a:p>
          <a:p>
            <a:r>
              <a:rPr lang="en-US" baseline="0" dirty="0" smtClean="0"/>
              <a:t>Later if a core C2 requests the same cache line the tag and coherence meta data of the block present in the LLC is used to identify the owner of the block but the data portion of the block in the LLC is not usable. We </a:t>
            </a:r>
            <a:r>
              <a:rPr lang="en-US" baseline="0" dirty="0" err="1" smtClean="0"/>
              <a:t>cal</a:t>
            </a:r>
            <a:r>
              <a:rPr lang="en-US" baseline="0" dirty="0" smtClean="0"/>
              <a:t> this block with </a:t>
            </a:r>
            <a:r>
              <a:rPr lang="en-US" baseline="0" dirty="0" err="1" smtClean="0"/>
              <a:t>satle</a:t>
            </a:r>
            <a:r>
              <a:rPr lang="en-US" baseline="0" dirty="0" smtClean="0"/>
              <a:t> data. And transistors devoted to it is waste.</a:t>
            </a:r>
            <a:endParaRPr lang="en-US" dirty="0" smtClean="0"/>
          </a:p>
          <a:p>
            <a:endParaRPr lang="en-US" dirty="0" smtClean="0"/>
          </a:p>
          <a:p>
            <a:endParaRPr lang="en-US" dirty="0" smtClean="0"/>
          </a:p>
          <a:p>
            <a:endParaRPr lang="en-US" dirty="0" smtClean="0"/>
          </a:p>
          <a:p>
            <a:r>
              <a:rPr lang="en-US" dirty="0" smtClean="0"/>
              <a:t>Talk about non</a:t>
            </a:r>
            <a:r>
              <a:rPr lang="en-US" baseline="0" dirty="0" smtClean="0"/>
              <a:t> modification case</a:t>
            </a:r>
            <a:endParaRPr lang="en-US" dirty="0"/>
          </a:p>
        </p:txBody>
      </p:sp>
      <p:sp>
        <p:nvSpPr>
          <p:cNvPr id="4" name="Slide Number Placeholder 3"/>
          <p:cNvSpPr>
            <a:spLocks noGrp="1"/>
          </p:cNvSpPr>
          <p:nvPr>
            <p:ph type="sldNum" sz="quarter" idx="10"/>
          </p:nvPr>
        </p:nvSpPr>
        <p:spPr/>
        <p:txBody>
          <a:bodyPr/>
          <a:lstStyle/>
          <a:p>
            <a:fld id="{CC293DA3-BE4A-A442-8E7C-0F424C6CD46F}" type="slidenum">
              <a:rPr lang="en-US" smtClean="0"/>
              <a:t>5</a:t>
            </a:fld>
            <a:endParaRPr lang="en-US"/>
          </a:p>
        </p:txBody>
      </p:sp>
    </p:spTree>
    <p:extLst>
      <p:ext uri="{BB962C8B-B14F-4D97-AF65-F5344CB8AC3E}">
        <p14:creationId xmlns:p14="http://schemas.microsoft.com/office/powerpoint/2010/main" val="141319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important is that the</a:t>
            </a:r>
            <a:r>
              <a:rPr lang="en-US" baseline="0" dirty="0" smtClean="0"/>
              <a:t> the amount of cache blocks with stale data varies across the workloads </a:t>
            </a:r>
            <a:endParaRPr lang="en-US" dirty="0"/>
          </a:p>
        </p:txBody>
      </p:sp>
      <p:sp>
        <p:nvSpPr>
          <p:cNvPr id="4" name="Slide Number Placeholder 3"/>
          <p:cNvSpPr>
            <a:spLocks noGrp="1"/>
          </p:cNvSpPr>
          <p:nvPr>
            <p:ph type="sldNum" sz="quarter" idx="10"/>
          </p:nvPr>
        </p:nvSpPr>
        <p:spPr/>
        <p:txBody>
          <a:bodyPr/>
          <a:lstStyle/>
          <a:p>
            <a:fld id="{CC293DA3-BE4A-A442-8E7C-0F424C6CD46F}" type="slidenum">
              <a:rPr lang="en-US" smtClean="0"/>
              <a:t>6</a:t>
            </a:fld>
            <a:endParaRPr lang="en-US"/>
          </a:p>
        </p:txBody>
      </p:sp>
    </p:spTree>
    <p:extLst>
      <p:ext uri="{BB962C8B-B14F-4D97-AF65-F5344CB8AC3E}">
        <p14:creationId xmlns:p14="http://schemas.microsoft.com/office/powerpoint/2010/main" val="96231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Workloads B is less</a:t>
            </a:r>
            <a:r>
              <a:rPr lang="en-US" baseline="0" dirty="0" smtClean="0"/>
              <a:t> cache sensitive than workload A.</a:t>
            </a:r>
            <a:endParaRPr lang="en-US" dirty="0"/>
          </a:p>
        </p:txBody>
      </p:sp>
      <p:sp>
        <p:nvSpPr>
          <p:cNvPr id="4" name="Slide Number Placeholder 3"/>
          <p:cNvSpPr>
            <a:spLocks noGrp="1"/>
          </p:cNvSpPr>
          <p:nvPr>
            <p:ph type="sldNum" sz="quarter" idx="10"/>
          </p:nvPr>
        </p:nvSpPr>
        <p:spPr/>
        <p:txBody>
          <a:bodyPr/>
          <a:lstStyle/>
          <a:p>
            <a:fld id="{CC293DA3-BE4A-A442-8E7C-0F424C6CD46F}" type="slidenum">
              <a:rPr lang="en-US" smtClean="0"/>
              <a:t>12</a:t>
            </a:fld>
            <a:endParaRPr lang="en-US"/>
          </a:p>
        </p:txBody>
      </p:sp>
    </p:spTree>
    <p:extLst>
      <p:ext uri="{BB962C8B-B14F-4D97-AF65-F5344CB8AC3E}">
        <p14:creationId xmlns:p14="http://schemas.microsoft.com/office/powerpoint/2010/main" val="169023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E8C0E-1A50-734E-92BF-FC01E3EA524B}"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44878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E8C0E-1A50-734E-92BF-FC01E3EA524B}"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264556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E8C0E-1A50-734E-92BF-FC01E3EA524B}"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199899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E8C0E-1A50-734E-92BF-FC01E3EA524B}"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251481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E8C0E-1A50-734E-92BF-FC01E3EA524B}" type="datetimeFigureOut">
              <a:rPr lang="en-US" smtClean="0"/>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178222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E8C0E-1A50-734E-92BF-FC01E3EA524B}" type="datetimeFigureOut">
              <a:rPr lang="en-US" smtClean="0"/>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230423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E8C0E-1A50-734E-92BF-FC01E3EA524B}" type="datetimeFigureOut">
              <a:rPr lang="en-US" smtClean="0"/>
              <a:t>10/3/13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265921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E8C0E-1A50-734E-92BF-FC01E3EA524B}" type="datetimeFigureOut">
              <a:rPr lang="en-US" smtClean="0"/>
              <a:t>10/3/13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94407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E8C0E-1A50-734E-92BF-FC01E3EA524B}" type="datetimeFigureOut">
              <a:rPr lang="en-US" smtClean="0"/>
              <a:t>10/3/13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414519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E8C0E-1A50-734E-92BF-FC01E3EA524B}" type="datetimeFigureOut">
              <a:rPr lang="en-US" smtClean="0"/>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52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E8C0E-1A50-734E-92BF-FC01E3EA524B}" type="datetimeFigureOut">
              <a:rPr lang="en-US" smtClean="0"/>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0530-2886-A24D-9BC2-CC0395E94EFA}" type="slidenum">
              <a:rPr lang="en-US" smtClean="0"/>
              <a:t>‹#›</a:t>
            </a:fld>
            <a:endParaRPr lang="en-US"/>
          </a:p>
        </p:txBody>
      </p:sp>
    </p:spTree>
    <p:extLst>
      <p:ext uri="{BB962C8B-B14F-4D97-AF65-F5344CB8AC3E}">
        <p14:creationId xmlns:p14="http://schemas.microsoft.com/office/powerpoint/2010/main" val="3278706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E8C0E-1A50-734E-92BF-FC01E3EA524B}" type="datetimeFigureOut">
              <a:rPr lang="en-US" smtClean="0"/>
              <a:t>10/3/13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90530-2886-A24D-9BC2-CC0395E94EFA}" type="slidenum">
              <a:rPr lang="en-US" smtClean="0"/>
              <a:t>‹#›</a:t>
            </a:fld>
            <a:endParaRPr lang="en-US"/>
          </a:p>
        </p:txBody>
      </p:sp>
    </p:spTree>
    <p:extLst>
      <p:ext uri="{BB962C8B-B14F-4D97-AF65-F5344CB8AC3E}">
        <p14:creationId xmlns:p14="http://schemas.microsoft.com/office/powerpoint/2010/main" val="153615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8251"/>
            <a:ext cx="7772400" cy="1470025"/>
          </a:xfrm>
        </p:spPr>
        <p:txBody>
          <a:bodyPr>
            <a:normAutofit fontScale="90000"/>
          </a:bodyPr>
          <a:lstStyle/>
          <a:p>
            <a:r>
              <a:rPr lang="en-US" b="1" dirty="0" err="1" smtClean="0"/>
              <a:t>FreshCache</a:t>
            </a:r>
            <a:r>
              <a:rPr lang="en-US" b="1" dirty="0" smtClean="0"/>
              <a:t>: </a:t>
            </a:r>
            <a:r>
              <a:rPr lang="en-US" dirty="0" smtClean="0"/>
              <a:t/>
            </a:r>
            <a:br>
              <a:rPr lang="en-US" dirty="0" smtClean="0"/>
            </a:br>
            <a:r>
              <a:rPr lang="en-US" i="1" dirty="0" smtClean="0"/>
              <a:t>Statically</a:t>
            </a:r>
            <a:r>
              <a:rPr lang="en-US" dirty="0" smtClean="0"/>
              <a:t> and </a:t>
            </a:r>
            <a:r>
              <a:rPr lang="en-US" i="1" dirty="0" smtClean="0"/>
              <a:t>Dynamically</a:t>
            </a:r>
            <a:r>
              <a:rPr lang="en-US" dirty="0" smtClean="0"/>
              <a:t> </a:t>
            </a:r>
            <a:br>
              <a:rPr lang="en-US" dirty="0" smtClean="0"/>
            </a:br>
            <a:r>
              <a:rPr lang="en-US" dirty="0" smtClean="0"/>
              <a:t>Exploiting </a:t>
            </a:r>
            <a:r>
              <a:rPr lang="en-US" dirty="0" err="1" smtClean="0"/>
              <a:t>Dataless</a:t>
            </a:r>
            <a:r>
              <a:rPr lang="en-US" dirty="0" smtClean="0"/>
              <a:t> Ways</a:t>
            </a:r>
            <a:endParaRPr lang="en-US" dirty="0"/>
          </a:p>
        </p:txBody>
      </p:sp>
      <p:sp>
        <p:nvSpPr>
          <p:cNvPr id="3" name="Subtitle 2"/>
          <p:cNvSpPr>
            <a:spLocks noGrp="1"/>
          </p:cNvSpPr>
          <p:nvPr>
            <p:ph type="subTitle" idx="1"/>
          </p:nvPr>
        </p:nvSpPr>
        <p:spPr>
          <a:xfrm>
            <a:off x="1371600" y="4909879"/>
            <a:ext cx="6400800" cy="2207086"/>
          </a:xfrm>
        </p:spPr>
        <p:txBody>
          <a:bodyPr>
            <a:normAutofit/>
          </a:bodyPr>
          <a:lstStyle/>
          <a:p>
            <a:r>
              <a:rPr lang="en-US" dirty="0" smtClean="0">
                <a:solidFill>
                  <a:schemeClr val="tx1"/>
                </a:solidFill>
              </a:rPr>
              <a:t>Arkaprava Basu</a:t>
            </a:r>
            <a:r>
              <a:rPr lang="en-US" dirty="0" smtClean="0"/>
              <a:t>, Derek R. </a:t>
            </a:r>
            <a:r>
              <a:rPr lang="en-US" dirty="0" err="1" smtClean="0"/>
              <a:t>Hower</a:t>
            </a:r>
            <a:r>
              <a:rPr lang="en-US" dirty="0" smtClean="0"/>
              <a:t>, </a:t>
            </a:r>
            <a:br>
              <a:rPr lang="en-US" dirty="0" smtClean="0"/>
            </a:br>
            <a:r>
              <a:rPr lang="en-US" dirty="0" smtClean="0"/>
              <a:t>Mark D. Hill, Mike M. </a:t>
            </a:r>
            <a:r>
              <a:rPr lang="en-US" dirty="0" smtClean="0"/>
              <a:t>Swift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351" y="63499"/>
            <a:ext cx="2449199" cy="2161802"/>
          </a:xfrm>
          <a:prstGeom prst="rect">
            <a:avLst/>
          </a:prstGeom>
        </p:spPr>
      </p:pic>
    </p:spTree>
    <p:extLst>
      <p:ext uri="{BB962C8B-B14F-4D97-AF65-F5344CB8AC3E}">
        <p14:creationId xmlns:p14="http://schemas.microsoft.com/office/powerpoint/2010/main" val="19744736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6485243" y="2695822"/>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065409" y="2684171"/>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39649" y="2695009"/>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951"/>
            <a:ext cx="8229600" cy="1143000"/>
          </a:xfrm>
        </p:spPr>
        <p:txBody>
          <a:bodyPr/>
          <a:lstStyle/>
          <a:p>
            <a:r>
              <a:rPr lang="en-US" dirty="0" smtClean="0"/>
              <a:t>Static </a:t>
            </a:r>
            <a:r>
              <a:rPr lang="en-US" dirty="0" err="1" smtClean="0"/>
              <a:t>Dataless</a:t>
            </a:r>
            <a:r>
              <a:rPr lang="en-US" dirty="0" smtClean="0"/>
              <a:t> Ways (SDWs)</a:t>
            </a:r>
            <a:endParaRPr lang="en-US" dirty="0"/>
          </a:p>
        </p:txBody>
      </p:sp>
      <p:sp>
        <p:nvSpPr>
          <p:cNvPr id="43" name="Rectangle 42"/>
          <p:cNvSpPr/>
          <p:nvPr/>
        </p:nvSpPr>
        <p:spPr>
          <a:xfrm>
            <a:off x="1913874" y="2698098"/>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20067" y="2693347"/>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51219" y="2704998"/>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752688" y="2688110"/>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155567" y="2695822"/>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351219" y="5946840"/>
            <a:ext cx="3686219" cy="523220"/>
          </a:xfrm>
          <a:prstGeom prst="rect">
            <a:avLst/>
          </a:prstGeom>
          <a:noFill/>
        </p:spPr>
        <p:txBody>
          <a:bodyPr wrap="square" rtlCol="0">
            <a:spAutoFit/>
          </a:bodyPr>
          <a:lstStyle/>
          <a:p>
            <a:r>
              <a:rPr lang="en-US" sz="2800" dirty="0" smtClean="0"/>
              <a:t>Set-associative LLC</a:t>
            </a:r>
            <a:endParaRPr lang="en-US" sz="2800" dirty="0"/>
          </a:p>
        </p:txBody>
      </p:sp>
      <p:sp>
        <p:nvSpPr>
          <p:cNvPr id="61" name="Rectangle 60"/>
          <p:cNvSpPr/>
          <p:nvPr/>
        </p:nvSpPr>
        <p:spPr>
          <a:xfrm>
            <a:off x="1913875" y="2691067"/>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913875" y="3138384"/>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13874" y="3585701"/>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913875" y="403301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913875" y="4477561"/>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913874" y="4924879"/>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15979" y="2695819"/>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23910" y="2691067"/>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049670" y="2688575"/>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45916" y="1569101"/>
            <a:ext cx="7939864" cy="584776"/>
          </a:xfrm>
          <a:prstGeom prst="rect">
            <a:avLst/>
          </a:prstGeom>
        </p:spPr>
        <p:txBody>
          <a:bodyPr wrap="square">
            <a:spAutoFit/>
          </a:bodyPr>
          <a:lstStyle/>
          <a:p>
            <a:r>
              <a:rPr lang="en-US" sz="3200" dirty="0" smtClean="0">
                <a:solidFill>
                  <a:prstClr val="black"/>
                </a:solidFill>
              </a:rPr>
              <a:t>Number of </a:t>
            </a:r>
            <a:r>
              <a:rPr lang="en-US" sz="3200" dirty="0" err="1" smtClean="0">
                <a:solidFill>
                  <a:prstClr val="black"/>
                </a:solidFill>
              </a:rPr>
              <a:t>dataless</a:t>
            </a:r>
            <a:r>
              <a:rPr lang="en-US" sz="3200" dirty="0" smtClean="0">
                <a:solidFill>
                  <a:prstClr val="black"/>
                </a:solidFill>
              </a:rPr>
              <a:t> ways  </a:t>
            </a:r>
            <a:r>
              <a:rPr lang="en-US" sz="3200" i="1" dirty="0" smtClean="0">
                <a:solidFill>
                  <a:srgbClr val="800000"/>
                </a:solidFill>
              </a:rPr>
              <a:t>fixed at design time</a:t>
            </a:r>
            <a:endParaRPr lang="en-US" i="1" dirty="0">
              <a:solidFill>
                <a:srgbClr val="800000"/>
              </a:solidFill>
            </a:endParaRPr>
          </a:p>
        </p:txBody>
      </p:sp>
      <p:sp>
        <p:nvSpPr>
          <p:cNvPr id="4" name="Rectangle 3"/>
          <p:cNvSpPr/>
          <p:nvPr/>
        </p:nvSpPr>
        <p:spPr>
          <a:xfrm>
            <a:off x="6485243" y="2615542"/>
            <a:ext cx="1088635" cy="2869633"/>
          </a:xfrm>
          <a:prstGeom prst="rect">
            <a:avLst/>
          </a:prstGeom>
          <a:solidFill>
            <a:schemeClr val="bg1"/>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5631563" y="5485175"/>
            <a:ext cx="2854217" cy="461665"/>
          </a:xfrm>
          <a:prstGeom prst="rect">
            <a:avLst/>
          </a:prstGeom>
          <a:noFill/>
        </p:spPr>
        <p:txBody>
          <a:bodyPr wrap="square" rtlCol="0">
            <a:spAutoFit/>
          </a:bodyPr>
          <a:lstStyle/>
          <a:p>
            <a:r>
              <a:rPr lang="en-US" sz="2400" dirty="0" smtClean="0">
                <a:solidFill>
                  <a:srgbClr val="800000"/>
                </a:solidFill>
              </a:rPr>
              <a:t>Static </a:t>
            </a:r>
            <a:r>
              <a:rPr lang="en-US" sz="2400" dirty="0" err="1" smtClean="0">
                <a:solidFill>
                  <a:srgbClr val="800000"/>
                </a:solidFill>
              </a:rPr>
              <a:t>Dataless</a:t>
            </a:r>
            <a:r>
              <a:rPr lang="en-US" sz="2400" dirty="0" smtClean="0">
                <a:solidFill>
                  <a:srgbClr val="800000"/>
                </a:solidFill>
              </a:rPr>
              <a:t> Way</a:t>
            </a:r>
            <a:endParaRPr lang="en-US" sz="2400" dirty="0">
              <a:solidFill>
                <a:srgbClr val="800000"/>
              </a:solidFill>
            </a:endParaRPr>
          </a:p>
        </p:txBody>
      </p:sp>
      <p:sp>
        <p:nvSpPr>
          <p:cNvPr id="36" name="Rounded Rectangle 35"/>
          <p:cNvSpPr/>
          <p:nvPr/>
        </p:nvSpPr>
        <p:spPr>
          <a:xfrm>
            <a:off x="1460373" y="4477560"/>
            <a:ext cx="6729545" cy="15222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1690691" y="4750531"/>
            <a:ext cx="628301" cy="523220"/>
          </a:xfrm>
          <a:prstGeom prst="rect">
            <a:avLst/>
          </a:prstGeom>
          <a:noFill/>
        </p:spPr>
        <p:txBody>
          <a:bodyPr wrap="square" rtlCol="0">
            <a:spAutoFit/>
          </a:bodyPr>
          <a:lstStyle/>
          <a:p>
            <a:r>
              <a:rPr lang="en-US" sz="2800" dirty="0" smtClean="0">
                <a:solidFill>
                  <a:srgbClr val="008000"/>
                </a:solidFill>
                <a:latin typeface="Zapf Dingbats"/>
                <a:ea typeface="Zapf Dingbats"/>
                <a:cs typeface="Zapf Dingbats"/>
                <a:sym typeface="Zapf Dingbats"/>
              </a:rPr>
              <a:t>✔  </a:t>
            </a:r>
            <a:endParaRPr lang="en-US" sz="2800" dirty="0">
              <a:solidFill>
                <a:srgbClr val="008000"/>
              </a:solidFill>
            </a:endParaRPr>
          </a:p>
        </p:txBody>
      </p:sp>
      <p:sp>
        <p:nvSpPr>
          <p:cNvPr id="40" name="TextBox 39"/>
          <p:cNvSpPr txBox="1"/>
          <p:nvPr/>
        </p:nvSpPr>
        <p:spPr>
          <a:xfrm>
            <a:off x="2376491" y="4733021"/>
            <a:ext cx="5395490" cy="954107"/>
          </a:xfrm>
          <a:prstGeom prst="rect">
            <a:avLst/>
          </a:prstGeom>
          <a:noFill/>
        </p:spPr>
        <p:txBody>
          <a:bodyPr wrap="square" rtlCol="0">
            <a:spAutoFit/>
          </a:bodyPr>
          <a:lstStyle/>
          <a:p>
            <a:r>
              <a:rPr lang="en-US" sz="2800" dirty="0" smtClean="0"/>
              <a:t>Saves both area and static </a:t>
            </a:r>
            <a:r>
              <a:rPr lang="en-US" sz="2800" dirty="0" smtClean="0"/>
              <a:t>power*</a:t>
            </a:r>
          </a:p>
          <a:p>
            <a:endParaRPr lang="en-US" sz="2800" dirty="0"/>
          </a:p>
        </p:txBody>
      </p:sp>
      <p:sp>
        <p:nvSpPr>
          <p:cNvPr id="41" name="TextBox 40"/>
          <p:cNvSpPr txBox="1"/>
          <p:nvPr/>
        </p:nvSpPr>
        <p:spPr>
          <a:xfrm>
            <a:off x="1697653" y="5311723"/>
            <a:ext cx="514232" cy="584776"/>
          </a:xfrm>
          <a:prstGeom prst="rect">
            <a:avLst/>
          </a:prstGeom>
          <a:noFill/>
        </p:spPr>
        <p:txBody>
          <a:bodyPr wrap="square" rtlCol="0">
            <a:spAutoFit/>
          </a:bodyPr>
          <a:lstStyle/>
          <a:p>
            <a:r>
              <a:rPr lang="en-US" sz="3200" dirty="0" smtClean="0">
                <a:solidFill>
                  <a:srgbClr val="800000"/>
                </a:solidFill>
                <a:latin typeface="Zapf Dingbats"/>
                <a:ea typeface="Zapf Dingbats"/>
                <a:cs typeface="Zapf Dingbats"/>
                <a:sym typeface="Zapf Dingbats"/>
              </a:rPr>
              <a:t>✗</a:t>
            </a:r>
            <a:endParaRPr lang="en-US" sz="3200" dirty="0">
              <a:solidFill>
                <a:srgbClr val="800000"/>
              </a:solidFill>
            </a:endParaRPr>
          </a:p>
        </p:txBody>
      </p:sp>
      <p:sp>
        <p:nvSpPr>
          <p:cNvPr id="42" name="TextBox 41"/>
          <p:cNvSpPr txBox="1"/>
          <p:nvPr/>
        </p:nvSpPr>
        <p:spPr>
          <a:xfrm>
            <a:off x="2360580" y="5329092"/>
            <a:ext cx="5395490" cy="523220"/>
          </a:xfrm>
          <a:prstGeom prst="rect">
            <a:avLst/>
          </a:prstGeom>
          <a:noFill/>
        </p:spPr>
        <p:txBody>
          <a:bodyPr wrap="square" rtlCol="0">
            <a:spAutoFit/>
          </a:bodyPr>
          <a:lstStyle/>
          <a:p>
            <a:r>
              <a:rPr lang="en-US" sz="2800" dirty="0" smtClean="0"/>
              <a:t>Cannot adapt to workloads  </a:t>
            </a:r>
            <a:endParaRPr lang="en-US" sz="2800" dirty="0"/>
          </a:p>
        </p:txBody>
      </p:sp>
      <p:sp>
        <p:nvSpPr>
          <p:cNvPr id="5" name="TextBox 4"/>
          <p:cNvSpPr txBox="1"/>
          <p:nvPr/>
        </p:nvSpPr>
        <p:spPr>
          <a:xfrm>
            <a:off x="1848355" y="6060227"/>
            <a:ext cx="5406583" cy="461665"/>
          </a:xfrm>
          <a:prstGeom prst="rect">
            <a:avLst/>
          </a:prstGeom>
          <a:solidFill>
            <a:schemeClr val="bg1"/>
          </a:solidFill>
        </p:spPr>
        <p:txBody>
          <a:bodyPr wrap="square" rtlCol="0">
            <a:spAutoFit/>
          </a:bodyPr>
          <a:lstStyle/>
          <a:p>
            <a:r>
              <a:rPr lang="en-US" sz="2400" dirty="0" smtClean="0"/>
              <a:t>* If blocks with stale data kept in SDWs</a:t>
            </a:r>
            <a:endParaRPr lang="en-US" sz="2400" dirty="0"/>
          </a:p>
        </p:txBody>
      </p:sp>
    </p:spTree>
    <p:extLst>
      <p:ext uri="{BB962C8B-B14F-4D97-AF65-F5344CB8AC3E}">
        <p14:creationId xmlns:p14="http://schemas.microsoft.com/office/powerpoint/2010/main" val="2655333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6" grpId="0" animBg="1"/>
      <p:bldP spid="37" grpId="0"/>
      <p:bldP spid="40" grpId="0"/>
      <p:bldP spid="41" grpId="0"/>
      <p:bldP spid="4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t>
            </a:r>
            <a:r>
              <a:rPr lang="en-US" dirty="0" err="1" smtClean="0"/>
              <a:t>Dataless</a:t>
            </a:r>
            <a:r>
              <a:rPr lang="en-US" dirty="0" smtClean="0"/>
              <a:t> Ways (DDWs)</a:t>
            </a:r>
            <a:endParaRPr lang="en-US" dirty="0"/>
          </a:p>
        </p:txBody>
      </p:sp>
      <p:sp>
        <p:nvSpPr>
          <p:cNvPr id="59" name="TextBox 58"/>
          <p:cNvSpPr txBox="1"/>
          <p:nvPr/>
        </p:nvSpPr>
        <p:spPr>
          <a:xfrm>
            <a:off x="3337498" y="5999100"/>
            <a:ext cx="3686219" cy="523220"/>
          </a:xfrm>
          <a:prstGeom prst="rect">
            <a:avLst/>
          </a:prstGeom>
          <a:noFill/>
        </p:spPr>
        <p:txBody>
          <a:bodyPr wrap="square" rtlCol="0">
            <a:spAutoFit/>
          </a:bodyPr>
          <a:lstStyle/>
          <a:p>
            <a:r>
              <a:rPr lang="en-US" sz="2800" dirty="0" smtClean="0"/>
              <a:t>Set-associative LLC</a:t>
            </a:r>
            <a:endParaRPr lang="en-US" sz="2800" dirty="0"/>
          </a:p>
        </p:txBody>
      </p:sp>
      <p:sp>
        <p:nvSpPr>
          <p:cNvPr id="85" name="Rectangle 84"/>
          <p:cNvSpPr/>
          <p:nvPr/>
        </p:nvSpPr>
        <p:spPr>
          <a:xfrm>
            <a:off x="712596" y="1416478"/>
            <a:ext cx="8168701" cy="584776"/>
          </a:xfrm>
          <a:prstGeom prst="rect">
            <a:avLst/>
          </a:prstGeom>
        </p:spPr>
        <p:txBody>
          <a:bodyPr wrap="square">
            <a:spAutoFit/>
          </a:bodyPr>
          <a:lstStyle/>
          <a:p>
            <a:r>
              <a:rPr lang="en-US" sz="3200" dirty="0" smtClean="0">
                <a:solidFill>
                  <a:prstClr val="black"/>
                </a:solidFill>
              </a:rPr>
              <a:t>Number of </a:t>
            </a:r>
            <a:r>
              <a:rPr lang="en-US" sz="3200" dirty="0" err="1" smtClean="0">
                <a:solidFill>
                  <a:prstClr val="black"/>
                </a:solidFill>
              </a:rPr>
              <a:t>dataless</a:t>
            </a:r>
            <a:r>
              <a:rPr lang="en-US" sz="3200" dirty="0" smtClean="0">
                <a:solidFill>
                  <a:prstClr val="black"/>
                </a:solidFill>
              </a:rPr>
              <a:t> ways </a:t>
            </a:r>
            <a:r>
              <a:rPr lang="en-US" sz="3200" i="1" dirty="0" smtClean="0">
                <a:solidFill>
                  <a:srgbClr val="800000"/>
                </a:solidFill>
              </a:rPr>
              <a:t>adjusted at runtime</a:t>
            </a:r>
            <a:endParaRPr lang="en-US" i="1" dirty="0">
              <a:solidFill>
                <a:srgbClr val="800000"/>
              </a:solidFill>
            </a:endParaRPr>
          </a:p>
        </p:txBody>
      </p:sp>
      <p:sp>
        <p:nvSpPr>
          <p:cNvPr id="3" name="TextBox 2"/>
          <p:cNvSpPr txBox="1"/>
          <p:nvPr/>
        </p:nvSpPr>
        <p:spPr>
          <a:xfrm>
            <a:off x="7376099" y="3536400"/>
            <a:ext cx="2083087" cy="830997"/>
          </a:xfrm>
          <a:prstGeom prst="rect">
            <a:avLst/>
          </a:prstGeom>
          <a:noFill/>
        </p:spPr>
        <p:txBody>
          <a:bodyPr wrap="square" rtlCol="0">
            <a:spAutoFit/>
          </a:bodyPr>
          <a:lstStyle/>
          <a:p>
            <a:r>
              <a:rPr lang="en-US" sz="2400" dirty="0"/>
              <a:t>D</a:t>
            </a:r>
            <a:r>
              <a:rPr lang="en-US" sz="2400" dirty="0" smtClean="0"/>
              <a:t>ata ways Turned off</a:t>
            </a:r>
            <a:endParaRPr lang="en-US" sz="2400" dirty="0"/>
          </a:p>
        </p:txBody>
      </p:sp>
      <p:sp>
        <p:nvSpPr>
          <p:cNvPr id="5" name="TextBox 4"/>
          <p:cNvSpPr txBox="1"/>
          <p:nvPr/>
        </p:nvSpPr>
        <p:spPr>
          <a:xfrm>
            <a:off x="3890793" y="2142224"/>
            <a:ext cx="2375795" cy="461665"/>
          </a:xfrm>
          <a:prstGeom prst="rect">
            <a:avLst/>
          </a:prstGeom>
          <a:noFill/>
        </p:spPr>
        <p:txBody>
          <a:bodyPr wrap="square" rtlCol="0">
            <a:spAutoFit/>
          </a:bodyPr>
          <a:lstStyle/>
          <a:p>
            <a:r>
              <a:rPr lang="en-US" sz="2400" b="1" dirty="0" smtClean="0"/>
              <a:t>Workload A</a:t>
            </a:r>
            <a:endParaRPr lang="en-US" sz="2400" b="1" dirty="0"/>
          </a:p>
        </p:txBody>
      </p:sp>
      <p:sp>
        <p:nvSpPr>
          <p:cNvPr id="30" name="Rectangle 29"/>
          <p:cNvSpPr/>
          <p:nvPr/>
        </p:nvSpPr>
        <p:spPr>
          <a:xfrm>
            <a:off x="6380375" y="2823983"/>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60541" y="2812332"/>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34781" y="2823170"/>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809006" y="2826259"/>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15199" y="2821508"/>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246351" y="2833159"/>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647820" y="2816271"/>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50699" y="2823983"/>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09007" y="281922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809007" y="326654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09006" y="3713862"/>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809007" y="4161179"/>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809007" y="4605722"/>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809006" y="5053040"/>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111111" y="2823980"/>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19042" y="2819228"/>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944802" y="2816736"/>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80375" y="2800681"/>
            <a:ext cx="995724" cy="2701144"/>
          </a:xfrm>
          <a:prstGeom prst="rect">
            <a:avLst/>
          </a:prstGeom>
          <a:pattFill prst="wdDnDiag">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944802" y="5664076"/>
            <a:ext cx="3199198" cy="461665"/>
          </a:xfrm>
          <a:prstGeom prst="rect">
            <a:avLst/>
          </a:prstGeom>
          <a:noFill/>
        </p:spPr>
        <p:txBody>
          <a:bodyPr wrap="square" rtlCol="0">
            <a:spAutoFit/>
          </a:bodyPr>
          <a:lstStyle/>
          <a:p>
            <a:r>
              <a:rPr lang="en-US" sz="2400" dirty="0" smtClean="0"/>
              <a:t>Dynamic </a:t>
            </a:r>
            <a:r>
              <a:rPr lang="en-US" sz="2400" dirty="0" err="1" smtClean="0"/>
              <a:t>Dataless</a:t>
            </a:r>
            <a:r>
              <a:rPr lang="en-US" sz="2400" dirty="0" smtClean="0"/>
              <a:t> Ways</a:t>
            </a:r>
            <a:endParaRPr lang="en-US" sz="2400" dirty="0"/>
          </a:p>
        </p:txBody>
      </p:sp>
      <p:cxnSp>
        <p:nvCxnSpPr>
          <p:cNvPr id="8" name="Straight Arrow Connector 7"/>
          <p:cNvCxnSpPr>
            <a:stCxn id="6" idx="0"/>
          </p:cNvCxnSpPr>
          <p:nvPr/>
        </p:nvCxnSpPr>
        <p:spPr>
          <a:xfrm flipH="1" flipV="1">
            <a:off x="7023717" y="5513476"/>
            <a:ext cx="520684" cy="15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975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t>
            </a:r>
            <a:r>
              <a:rPr lang="en-US" dirty="0" err="1" smtClean="0"/>
              <a:t>Dataless</a:t>
            </a:r>
            <a:r>
              <a:rPr lang="en-US" dirty="0" smtClean="0"/>
              <a:t> Ways (DDWs)</a:t>
            </a:r>
            <a:endParaRPr lang="en-US" dirty="0"/>
          </a:p>
        </p:txBody>
      </p:sp>
      <p:sp>
        <p:nvSpPr>
          <p:cNvPr id="59" name="TextBox 58"/>
          <p:cNvSpPr txBox="1"/>
          <p:nvPr/>
        </p:nvSpPr>
        <p:spPr>
          <a:xfrm>
            <a:off x="3337498" y="5999100"/>
            <a:ext cx="3686219" cy="523220"/>
          </a:xfrm>
          <a:prstGeom prst="rect">
            <a:avLst/>
          </a:prstGeom>
          <a:noFill/>
        </p:spPr>
        <p:txBody>
          <a:bodyPr wrap="square" rtlCol="0">
            <a:spAutoFit/>
          </a:bodyPr>
          <a:lstStyle/>
          <a:p>
            <a:r>
              <a:rPr lang="en-US" sz="2800" dirty="0" smtClean="0"/>
              <a:t>Set-associative LLC</a:t>
            </a:r>
            <a:endParaRPr lang="en-US" sz="2800" dirty="0"/>
          </a:p>
        </p:txBody>
      </p:sp>
      <p:sp>
        <p:nvSpPr>
          <p:cNvPr id="85" name="Rectangle 84"/>
          <p:cNvSpPr/>
          <p:nvPr/>
        </p:nvSpPr>
        <p:spPr>
          <a:xfrm>
            <a:off x="712596" y="1416478"/>
            <a:ext cx="8168701" cy="584776"/>
          </a:xfrm>
          <a:prstGeom prst="rect">
            <a:avLst/>
          </a:prstGeom>
        </p:spPr>
        <p:txBody>
          <a:bodyPr wrap="square">
            <a:spAutoFit/>
          </a:bodyPr>
          <a:lstStyle/>
          <a:p>
            <a:r>
              <a:rPr lang="en-US" sz="3200" dirty="0" smtClean="0">
                <a:solidFill>
                  <a:prstClr val="black"/>
                </a:solidFill>
              </a:rPr>
              <a:t>Number of </a:t>
            </a:r>
            <a:r>
              <a:rPr lang="en-US" sz="3200" dirty="0" err="1" smtClean="0">
                <a:solidFill>
                  <a:prstClr val="black"/>
                </a:solidFill>
              </a:rPr>
              <a:t>dataless</a:t>
            </a:r>
            <a:r>
              <a:rPr lang="en-US" sz="3200" dirty="0" smtClean="0">
                <a:solidFill>
                  <a:prstClr val="black"/>
                </a:solidFill>
              </a:rPr>
              <a:t> ways </a:t>
            </a:r>
            <a:r>
              <a:rPr lang="en-US" sz="3200" i="1" dirty="0" smtClean="0">
                <a:solidFill>
                  <a:srgbClr val="800000"/>
                </a:solidFill>
              </a:rPr>
              <a:t>adjusted at runtime</a:t>
            </a:r>
            <a:endParaRPr lang="en-US" i="1" dirty="0">
              <a:solidFill>
                <a:srgbClr val="800000"/>
              </a:solidFill>
            </a:endParaRPr>
          </a:p>
        </p:txBody>
      </p:sp>
      <p:sp>
        <p:nvSpPr>
          <p:cNvPr id="5" name="TextBox 4"/>
          <p:cNvSpPr txBox="1"/>
          <p:nvPr/>
        </p:nvSpPr>
        <p:spPr>
          <a:xfrm>
            <a:off x="3890793" y="2142224"/>
            <a:ext cx="2375795" cy="461665"/>
          </a:xfrm>
          <a:prstGeom prst="rect">
            <a:avLst/>
          </a:prstGeom>
          <a:noFill/>
        </p:spPr>
        <p:txBody>
          <a:bodyPr wrap="square" rtlCol="0">
            <a:spAutoFit/>
          </a:bodyPr>
          <a:lstStyle/>
          <a:p>
            <a:r>
              <a:rPr lang="en-US" sz="2400" b="1" dirty="0" smtClean="0"/>
              <a:t>Workload B</a:t>
            </a:r>
            <a:endParaRPr lang="en-US" sz="2400" b="1" dirty="0"/>
          </a:p>
        </p:txBody>
      </p:sp>
      <p:sp>
        <p:nvSpPr>
          <p:cNvPr id="30" name="Rectangle 29"/>
          <p:cNvSpPr/>
          <p:nvPr/>
        </p:nvSpPr>
        <p:spPr>
          <a:xfrm>
            <a:off x="6380375" y="2823983"/>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60541" y="2812332"/>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34781" y="2823170"/>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809006" y="2826259"/>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15199" y="2821508"/>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246351" y="2833159"/>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647820" y="2816271"/>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50699" y="2823983"/>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09007" y="281922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809007" y="326654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09006" y="3713862"/>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809007" y="4161179"/>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809007" y="4605722"/>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809006" y="5053040"/>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111111" y="2823980"/>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19042" y="2819228"/>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944802" y="2816736"/>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80375" y="2811025"/>
            <a:ext cx="995724" cy="2674229"/>
          </a:xfrm>
          <a:prstGeom prst="rect">
            <a:avLst/>
          </a:prstGeom>
          <a:pattFill prst="wdDnDiag">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972382" y="2811025"/>
            <a:ext cx="995724" cy="2674229"/>
          </a:xfrm>
          <a:prstGeom prst="rect">
            <a:avLst/>
          </a:prstGeom>
          <a:pattFill prst="wdDnDiag">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74195" y="5629768"/>
            <a:ext cx="4107915" cy="369332"/>
          </a:xfrm>
          <a:prstGeom prst="rect">
            <a:avLst/>
          </a:prstGeom>
          <a:noFill/>
        </p:spPr>
        <p:txBody>
          <a:bodyPr wrap="square" rtlCol="0">
            <a:spAutoFit/>
          </a:bodyPr>
          <a:lstStyle/>
          <a:p>
            <a:r>
              <a:rPr lang="en-US" b="1" dirty="0" smtClean="0"/>
              <a:t>Cache utilization is less for workload B</a:t>
            </a:r>
            <a:endParaRPr lang="en-US" b="1" dirty="0"/>
          </a:p>
        </p:txBody>
      </p:sp>
    </p:spTree>
    <p:extLst>
      <p:ext uri="{BB962C8B-B14F-4D97-AF65-F5344CB8AC3E}">
        <p14:creationId xmlns:p14="http://schemas.microsoft.com/office/powerpoint/2010/main" val="1053760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t>
            </a:r>
            <a:r>
              <a:rPr lang="en-US" dirty="0" err="1" smtClean="0"/>
              <a:t>Dataless</a:t>
            </a:r>
            <a:r>
              <a:rPr lang="en-US" dirty="0" smtClean="0"/>
              <a:t> Ways (DDWs)</a:t>
            </a:r>
            <a:endParaRPr lang="en-US" dirty="0"/>
          </a:p>
        </p:txBody>
      </p:sp>
      <p:sp>
        <p:nvSpPr>
          <p:cNvPr id="59" name="TextBox 58"/>
          <p:cNvSpPr txBox="1"/>
          <p:nvPr/>
        </p:nvSpPr>
        <p:spPr>
          <a:xfrm>
            <a:off x="3337498" y="5999100"/>
            <a:ext cx="3686219" cy="523220"/>
          </a:xfrm>
          <a:prstGeom prst="rect">
            <a:avLst/>
          </a:prstGeom>
          <a:noFill/>
        </p:spPr>
        <p:txBody>
          <a:bodyPr wrap="square" rtlCol="0">
            <a:spAutoFit/>
          </a:bodyPr>
          <a:lstStyle/>
          <a:p>
            <a:r>
              <a:rPr lang="en-US" sz="2800" dirty="0" smtClean="0"/>
              <a:t>Set-associative LLC</a:t>
            </a:r>
            <a:endParaRPr lang="en-US" sz="2800" dirty="0"/>
          </a:p>
        </p:txBody>
      </p:sp>
      <p:sp>
        <p:nvSpPr>
          <p:cNvPr id="85" name="Rectangle 84"/>
          <p:cNvSpPr/>
          <p:nvPr/>
        </p:nvSpPr>
        <p:spPr>
          <a:xfrm>
            <a:off x="712596" y="1416478"/>
            <a:ext cx="8168701" cy="584776"/>
          </a:xfrm>
          <a:prstGeom prst="rect">
            <a:avLst/>
          </a:prstGeom>
        </p:spPr>
        <p:txBody>
          <a:bodyPr wrap="square">
            <a:spAutoFit/>
          </a:bodyPr>
          <a:lstStyle/>
          <a:p>
            <a:r>
              <a:rPr lang="en-US" sz="3200" dirty="0" smtClean="0">
                <a:solidFill>
                  <a:prstClr val="black"/>
                </a:solidFill>
              </a:rPr>
              <a:t>Number of </a:t>
            </a:r>
            <a:r>
              <a:rPr lang="en-US" sz="3200" dirty="0" err="1" smtClean="0">
                <a:solidFill>
                  <a:prstClr val="black"/>
                </a:solidFill>
              </a:rPr>
              <a:t>dataless</a:t>
            </a:r>
            <a:r>
              <a:rPr lang="en-US" sz="3200" dirty="0" smtClean="0">
                <a:solidFill>
                  <a:prstClr val="black"/>
                </a:solidFill>
              </a:rPr>
              <a:t> ways </a:t>
            </a:r>
            <a:r>
              <a:rPr lang="en-US" sz="3200" i="1" dirty="0" smtClean="0">
                <a:solidFill>
                  <a:srgbClr val="800000"/>
                </a:solidFill>
              </a:rPr>
              <a:t>adjusted at runtime</a:t>
            </a:r>
            <a:endParaRPr lang="en-US" i="1" dirty="0">
              <a:solidFill>
                <a:srgbClr val="800000"/>
              </a:solidFill>
            </a:endParaRPr>
          </a:p>
        </p:txBody>
      </p:sp>
      <p:sp>
        <p:nvSpPr>
          <p:cNvPr id="3" name="TextBox 2"/>
          <p:cNvSpPr txBox="1"/>
          <p:nvPr/>
        </p:nvSpPr>
        <p:spPr>
          <a:xfrm>
            <a:off x="7376099" y="3536400"/>
            <a:ext cx="2083087" cy="830997"/>
          </a:xfrm>
          <a:prstGeom prst="rect">
            <a:avLst/>
          </a:prstGeom>
          <a:noFill/>
        </p:spPr>
        <p:txBody>
          <a:bodyPr wrap="square" rtlCol="0">
            <a:spAutoFit/>
          </a:bodyPr>
          <a:lstStyle/>
          <a:p>
            <a:r>
              <a:rPr lang="en-US" sz="2400" dirty="0"/>
              <a:t>D</a:t>
            </a:r>
            <a:r>
              <a:rPr lang="en-US" sz="2400" dirty="0" smtClean="0"/>
              <a:t>ata ways Turned off</a:t>
            </a:r>
            <a:endParaRPr lang="en-US" sz="2400" dirty="0"/>
          </a:p>
        </p:txBody>
      </p:sp>
      <p:sp>
        <p:nvSpPr>
          <p:cNvPr id="5" name="TextBox 4"/>
          <p:cNvSpPr txBox="1"/>
          <p:nvPr/>
        </p:nvSpPr>
        <p:spPr>
          <a:xfrm>
            <a:off x="3890793" y="2142224"/>
            <a:ext cx="2375795" cy="461665"/>
          </a:xfrm>
          <a:prstGeom prst="rect">
            <a:avLst/>
          </a:prstGeom>
          <a:noFill/>
        </p:spPr>
        <p:txBody>
          <a:bodyPr wrap="square" rtlCol="0">
            <a:spAutoFit/>
          </a:bodyPr>
          <a:lstStyle/>
          <a:p>
            <a:r>
              <a:rPr lang="en-US" sz="2400" b="1" dirty="0" smtClean="0"/>
              <a:t>Workload B</a:t>
            </a:r>
            <a:endParaRPr lang="en-US" sz="2400" b="1" dirty="0"/>
          </a:p>
        </p:txBody>
      </p:sp>
      <p:sp>
        <p:nvSpPr>
          <p:cNvPr id="30" name="Rectangle 29"/>
          <p:cNvSpPr/>
          <p:nvPr/>
        </p:nvSpPr>
        <p:spPr>
          <a:xfrm>
            <a:off x="6380375" y="2823983"/>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60541" y="2812332"/>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34781" y="2823170"/>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809006" y="2826259"/>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15199" y="2821508"/>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246351" y="2833159"/>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647820" y="2816271"/>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50699" y="2823983"/>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09007" y="281922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683412" y="4913471"/>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683411" y="5360788"/>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683412" y="580810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809007" y="4605722"/>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809006" y="5053040"/>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111111" y="2823980"/>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19042" y="2819228"/>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944802" y="2816736"/>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80375" y="2812332"/>
            <a:ext cx="995724" cy="2674229"/>
          </a:xfrm>
          <a:prstGeom prst="rect">
            <a:avLst/>
          </a:prstGeom>
          <a:pattFill prst="wdDnDiag">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972382" y="2812332"/>
            <a:ext cx="995724" cy="2674229"/>
          </a:xfrm>
          <a:prstGeom prst="rect">
            <a:avLst/>
          </a:prstGeom>
          <a:pattFill prst="wdDnDiag">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1435067" y="4773591"/>
            <a:ext cx="6558399" cy="1757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1611704" y="5183326"/>
            <a:ext cx="628301" cy="523220"/>
          </a:xfrm>
          <a:prstGeom prst="rect">
            <a:avLst/>
          </a:prstGeom>
          <a:noFill/>
        </p:spPr>
        <p:txBody>
          <a:bodyPr wrap="square" rtlCol="0">
            <a:spAutoFit/>
          </a:bodyPr>
          <a:lstStyle/>
          <a:p>
            <a:r>
              <a:rPr lang="en-US" sz="2800" dirty="0" smtClean="0">
                <a:solidFill>
                  <a:srgbClr val="008000"/>
                </a:solidFill>
                <a:latin typeface="Zapf Dingbats"/>
                <a:ea typeface="Zapf Dingbats"/>
                <a:cs typeface="Zapf Dingbats"/>
                <a:sym typeface="Zapf Dingbats"/>
              </a:rPr>
              <a:t>✔  </a:t>
            </a:r>
            <a:endParaRPr lang="en-US" sz="2800" dirty="0">
              <a:solidFill>
                <a:srgbClr val="008000"/>
              </a:solidFill>
            </a:endParaRPr>
          </a:p>
        </p:txBody>
      </p:sp>
      <p:sp>
        <p:nvSpPr>
          <p:cNvPr id="29" name="TextBox 28"/>
          <p:cNvSpPr txBox="1"/>
          <p:nvPr/>
        </p:nvSpPr>
        <p:spPr>
          <a:xfrm>
            <a:off x="2297504" y="5165816"/>
            <a:ext cx="5395490" cy="523220"/>
          </a:xfrm>
          <a:prstGeom prst="rect">
            <a:avLst/>
          </a:prstGeom>
          <a:noFill/>
        </p:spPr>
        <p:txBody>
          <a:bodyPr wrap="square" rtlCol="0">
            <a:spAutoFit/>
          </a:bodyPr>
          <a:lstStyle/>
          <a:p>
            <a:r>
              <a:rPr lang="en-US" sz="2800" dirty="0" smtClean="0"/>
              <a:t>Opportunistically save more energy</a:t>
            </a:r>
            <a:endParaRPr lang="en-US" sz="2800" dirty="0"/>
          </a:p>
        </p:txBody>
      </p:sp>
      <p:sp>
        <p:nvSpPr>
          <p:cNvPr id="34" name="TextBox 33"/>
          <p:cNvSpPr txBox="1"/>
          <p:nvPr/>
        </p:nvSpPr>
        <p:spPr>
          <a:xfrm>
            <a:off x="1618666" y="5744518"/>
            <a:ext cx="514232" cy="584776"/>
          </a:xfrm>
          <a:prstGeom prst="rect">
            <a:avLst/>
          </a:prstGeom>
          <a:noFill/>
        </p:spPr>
        <p:txBody>
          <a:bodyPr wrap="square" rtlCol="0">
            <a:spAutoFit/>
          </a:bodyPr>
          <a:lstStyle/>
          <a:p>
            <a:r>
              <a:rPr lang="en-US" sz="3200" dirty="0" smtClean="0">
                <a:solidFill>
                  <a:srgbClr val="800000"/>
                </a:solidFill>
                <a:latin typeface="Zapf Dingbats"/>
                <a:ea typeface="Zapf Dingbats"/>
                <a:cs typeface="Zapf Dingbats"/>
                <a:sym typeface="Zapf Dingbats"/>
              </a:rPr>
              <a:t>✗</a:t>
            </a:r>
            <a:endParaRPr lang="en-US" sz="3200" dirty="0">
              <a:solidFill>
                <a:srgbClr val="800000"/>
              </a:solidFill>
            </a:endParaRPr>
          </a:p>
        </p:txBody>
      </p:sp>
      <p:sp>
        <p:nvSpPr>
          <p:cNvPr id="35" name="TextBox 34"/>
          <p:cNvSpPr txBox="1"/>
          <p:nvPr/>
        </p:nvSpPr>
        <p:spPr>
          <a:xfrm>
            <a:off x="2281593" y="5761887"/>
            <a:ext cx="5395490" cy="523220"/>
          </a:xfrm>
          <a:prstGeom prst="rect">
            <a:avLst/>
          </a:prstGeom>
          <a:noFill/>
        </p:spPr>
        <p:txBody>
          <a:bodyPr wrap="square" rtlCol="0">
            <a:spAutoFit/>
          </a:bodyPr>
          <a:lstStyle/>
          <a:p>
            <a:r>
              <a:rPr lang="en-US" sz="2800" dirty="0" smtClean="0"/>
              <a:t>No area savings</a:t>
            </a:r>
            <a:endParaRPr lang="en-US" sz="2800" dirty="0"/>
          </a:p>
        </p:txBody>
      </p:sp>
    </p:spTree>
    <p:extLst>
      <p:ext uri="{BB962C8B-B14F-4D97-AF65-F5344CB8AC3E}">
        <p14:creationId xmlns:p14="http://schemas.microsoft.com/office/powerpoint/2010/main" val="1563538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FreshCache</a:t>
            </a:r>
            <a:r>
              <a:rPr lang="en-US" dirty="0" smtClean="0"/>
              <a:t> Goals: Best of Both </a:t>
            </a:r>
            <a:r>
              <a:rPr lang="en-US" dirty="0" smtClean="0"/>
              <a:t>Worlds</a:t>
            </a:r>
            <a:endParaRPr lang="en-US" dirty="0"/>
          </a:p>
        </p:txBody>
      </p:sp>
      <p:sp>
        <p:nvSpPr>
          <p:cNvPr id="3" name="Content Placeholder 2"/>
          <p:cNvSpPr>
            <a:spLocks noGrp="1"/>
          </p:cNvSpPr>
          <p:nvPr>
            <p:ph idx="1"/>
          </p:nvPr>
        </p:nvSpPr>
        <p:spPr/>
        <p:txBody>
          <a:bodyPr>
            <a:normAutofit lnSpcReduction="10000"/>
          </a:bodyPr>
          <a:lstStyle/>
          <a:p>
            <a:r>
              <a:rPr lang="en-US" dirty="0" smtClean="0"/>
              <a:t>Static: save area and energy</a:t>
            </a:r>
          </a:p>
          <a:p>
            <a:pPr lvl="1"/>
            <a:r>
              <a:rPr lang="en-US" dirty="0" smtClean="0"/>
              <a:t>Omitting transistors at design time</a:t>
            </a:r>
            <a:endParaRPr lang="en-US" dirty="0" smtClean="0"/>
          </a:p>
          <a:p>
            <a:r>
              <a:rPr lang="en-US" dirty="0" smtClean="0"/>
              <a:t>Dynamic: save mor</a:t>
            </a:r>
            <a:r>
              <a:rPr lang="en-US" dirty="0" smtClean="0"/>
              <a:t>e energy</a:t>
            </a:r>
            <a:endParaRPr lang="en-US" dirty="0" smtClean="0"/>
          </a:p>
          <a:p>
            <a:pPr lvl="1"/>
            <a:r>
              <a:rPr lang="en-US" dirty="0" smtClean="0"/>
              <a:t>Turning off transistor when possible</a:t>
            </a:r>
          </a:p>
          <a:p>
            <a:pPr lvl="1"/>
            <a:endParaRPr lang="en-US" dirty="0"/>
          </a:p>
          <a:p>
            <a:r>
              <a:rPr lang="en-US" dirty="0" smtClean="0"/>
              <a:t>How to tradeoff performance?</a:t>
            </a:r>
          </a:p>
          <a:p>
            <a:pPr lvl="1"/>
            <a:r>
              <a:rPr lang="en-US" dirty="0" smtClean="0"/>
              <a:t> Bounded by Maximum Performance Degradation</a:t>
            </a:r>
          </a:p>
          <a:p>
            <a:pPr lvl="2"/>
            <a:r>
              <a:rPr lang="en-US" dirty="0" smtClean="0"/>
              <a:t>e.g.,  MPD = 1% or 3%</a:t>
            </a:r>
          </a:p>
          <a:p>
            <a:pPr lvl="1"/>
            <a:r>
              <a:rPr lang="en-US" dirty="0" smtClean="0"/>
              <a:t>Minimize energy subject to MPD</a:t>
            </a:r>
          </a:p>
          <a:p>
            <a:pPr lvl="1"/>
            <a:endParaRPr lang="en-US" dirty="0" smtClean="0"/>
          </a:p>
          <a:p>
            <a:pPr lvl="1"/>
            <a:endParaRPr lang="en-US" dirty="0"/>
          </a:p>
          <a:p>
            <a:endParaRPr lang="en-US" dirty="0" smtClean="0"/>
          </a:p>
          <a:p>
            <a:pPr lvl="1"/>
            <a:endParaRPr lang="en-US" dirty="0"/>
          </a:p>
          <a:p>
            <a:endParaRPr lang="en-US" dirty="0" smtClean="0"/>
          </a:p>
          <a:p>
            <a:pPr lvl="1"/>
            <a:endParaRPr lang="en-US" dirty="0"/>
          </a:p>
        </p:txBody>
      </p:sp>
    </p:spTree>
    <p:extLst>
      <p:ext uri="{BB962C8B-B14F-4D97-AF65-F5344CB8AC3E}">
        <p14:creationId xmlns:p14="http://schemas.microsoft.com/office/powerpoint/2010/main" val="2012826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left)">
                                      <p:cBhvr>
                                        <p:cTn id="13" dur="500"/>
                                        <p:tgtEl>
                                          <p:spTgt spid="3">
                                            <p:txEl>
                                              <p:pRg st="7" end="7"/>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left)">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FreshCache</a:t>
            </a:r>
            <a:r>
              <a:rPr lang="en-US" dirty="0" smtClean="0"/>
              <a:t>: Static + Dynamic </a:t>
            </a:r>
            <a:r>
              <a:rPr lang="en-US" dirty="0" err="1" smtClean="0"/>
              <a:t>Dataless</a:t>
            </a:r>
            <a:r>
              <a:rPr lang="en-US" dirty="0" smtClean="0"/>
              <a:t> Ways</a:t>
            </a:r>
            <a:endParaRPr lang="en-US" dirty="0"/>
          </a:p>
        </p:txBody>
      </p:sp>
      <p:sp>
        <p:nvSpPr>
          <p:cNvPr id="5" name="TextBox 4"/>
          <p:cNvSpPr txBox="1"/>
          <p:nvPr/>
        </p:nvSpPr>
        <p:spPr>
          <a:xfrm>
            <a:off x="3890793" y="2142224"/>
            <a:ext cx="2375795" cy="461665"/>
          </a:xfrm>
          <a:prstGeom prst="rect">
            <a:avLst/>
          </a:prstGeom>
          <a:noFill/>
        </p:spPr>
        <p:txBody>
          <a:bodyPr wrap="square" rtlCol="0">
            <a:spAutoFit/>
          </a:bodyPr>
          <a:lstStyle/>
          <a:p>
            <a:r>
              <a:rPr lang="en-US" sz="2400" b="1" dirty="0" smtClean="0"/>
              <a:t>Workload A/B</a:t>
            </a:r>
            <a:endParaRPr lang="en-US" sz="2400" b="1" dirty="0"/>
          </a:p>
        </p:txBody>
      </p:sp>
      <p:sp>
        <p:nvSpPr>
          <p:cNvPr id="30" name="Rectangle 29"/>
          <p:cNvSpPr/>
          <p:nvPr/>
        </p:nvSpPr>
        <p:spPr>
          <a:xfrm>
            <a:off x="6380375" y="2823983"/>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60541" y="2812332"/>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34781" y="2823170"/>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809006" y="2826259"/>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15199" y="2821508"/>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246351" y="2833159"/>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647820" y="2816271"/>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50699" y="2823983"/>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09007" y="281922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809007" y="326654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09006" y="3713862"/>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809007" y="4161179"/>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809007" y="4605722"/>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809006" y="5053040"/>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111111" y="2823980"/>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19042" y="2819228"/>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944802" y="2816736"/>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80375" y="2800681"/>
            <a:ext cx="995724" cy="2943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972382" y="2823983"/>
            <a:ext cx="995724" cy="2674229"/>
          </a:xfrm>
          <a:prstGeom prst="rect">
            <a:avLst/>
          </a:prstGeom>
          <a:pattFill prst="wdDnDiag">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66588" y="5894242"/>
            <a:ext cx="3020150" cy="461665"/>
          </a:xfrm>
          <a:prstGeom prst="rect">
            <a:avLst/>
          </a:prstGeom>
          <a:noFill/>
        </p:spPr>
        <p:txBody>
          <a:bodyPr wrap="square" rtlCol="0">
            <a:spAutoFit/>
          </a:bodyPr>
          <a:lstStyle/>
          <a:p>
            <a:r>
              <a:rPr lang="en-US" sz="2400" dirty="0" smtClean="0"/>
              <a:t>Static </a:t>
            </a:r>
            <a:r>
              <a:rPr lang="en-US" sz="2400" dirty="0" err="1" smtClean="0"/>
              <a:t>Dataless</a:t>
            </a:r>
            <a:r>
              <a:rPr lang="en-US" sz="2400" dirty="0" smtClean="0"/>
              <a:t> Ways</a:t>
            </a:r>
            <a:endParaRPr lang="en-US" sz="2400" dirty="0"/>
          </a:p>
        </p:txBody>
      </p:sp>
      <p:sp>
        <p:nvSpPr>
          <p:cNvPr id="27" name="TextBox 26"/>
          <p:cNvSpPr txBox="1"/>
          <p:nvPr/>
        </p:nvSpPr>
        <p:spPr>
          <a:xfrm>
            <a:off x="2889725" y="5894242"/>
            <a:ext cx="3592732" cy="461665"/>
          </a:xfrm>
          <a:prstGeom prst="rect">
            <a:avLst/>
          </a:prstGeom>
          <a:noFill/>
        </p:spPr>
        <p:txBody>
          <a:bodyPr wrap="square" rtlCol="0">
            <a:spAutoFit/>
          </a:bodyPr>
          <a:lstStyle/>
          <a:p>
            <a:r>
              <a:rPr lang="en-US" sz="2400" dirty="0" smtClean="0"/>
              <a:t>Dynamic </a:t>
            </a:r>
            <a:r>
              <a:rPr lang="en-US" sz="2400" dirty="0" err="1" smtClean="0"/>
              <a:t>Dataless</a:t>
            </a:r>
            <a:r>
              <a:rPr lang="en-US" sz="2400" dirty="0" smtClean="0"/>
              <a:t> Ways</a:t>
            </a:r>
            <a:endParaRPr lang="en-US" sz="2400" dirty="0"/>
          </a:p>
        </p:txBody>
      </p:sp>
      <p:cxnSp>
        <p:nvCxnSpPr>
          <p:cNvPr id="8" name="Straight Arrow Connector 7"/>
          <p:cNvCxnSpPr>
            <a:endCxn id="47" idx="2"/>
          </p:cNvCxnSpPr>
          <p:nvPr/>
        </p:nvCxnSpPr>
        <p:spPr>
          <a:xfrm flipH="1" flipV="1">
            <a:off x="6215537" y="5486561"/>
            <a:ext cx="1149098" cy="548596"/>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31" idx="2"/>
          </p:cNvCxnSpPr>
          <p:nvPr/>
        </p:nvCxnSpPr>
        <p:spPr>
          <a:xfrm flipV="1">
            <a:off x="4823977" y="5493457"/>
            <a:ext cx="628695" cy="54170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534781" y="2800681"/>
            <a:ext cx="995724" cy="2674229"/>
          </a:xfrm>
          <a:prstGeom prst="rect">
            <a:avLst/>
          </a:prstGeom>
          <a:pattFill prst="wdDnDiag">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318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500"/>
                            </p:stCondLst>
                            <p:childTnLst>
                              <p:par>
                                <p:cTn id="26" presetID="22" presetClass="entr" presetSubtype="1" fill="hold" grpId="0" nodeType="afterEffect">
                                  <p:stCondLst>
                                    <p:cond delay="50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6" grpId="0"/>
      <p:bldP spid="27"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FreshCache</a:t>
            </a:r>
            <a:r>
              <a:rPr lang="en-US" dirty="0" smtClean="0"/>
              <a:t>: Challenges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Put blocks </a:t>
            </a:r>
            <a:r>
              <a:rPr lang="en-US" dirty="0" smtClean="0"/>
              <a:t>with stale data in </a:t>
            </a:r>
            <a:r>
              <a:rPr lang="en-US" dirty="0" err="1" smtClean="0"/>
              <a:t>dataless</a:t>
            </a:r>
            <a:r>
              <a:rPr lang="en-US" dirty="0" smtClean="0"/>
              <a:t> ways</a:t>
            </a:r>
          </a:p>
          <a:p>
            <a:endParaRPr lang="en-US" dirty="0"/>
          </a:p>
          <a:p>
            <a:pPr marL="0" indent="0">
              <a:buNone/>
            </a:pPr>
            <a:endParaRPr lang="en-US" dirty="0" smtClean="0"/>
          </a:p>
          <a:p>
            <a:endParaRPr lang="en-US" dirty="0"/>
          </a:p>
          <a:p>
            <a:r>
              <a:rPr lang="en-US" dirty="0" smtClean="0"/>
              <a:t>Determine number of DDWs at runtime</a:t>
            </a:r>
            <a:endParaRPr lang="en-US" dirty="0"/>
          </a:p>
          <a:p>
            <a:endParaRPr lang="en-US" dirty="0" smtClean="0"/>
          </a:p>
          <a:p>
            <a:pPr marL="457200" lvl="1" indent="0">
              <a:buNone/>
            </a:pPr>
            <a:r>
              <a:rPr lang="en-US" dirty="0" smtClean="0"/>
              <a:t> </a:t>
            </a:r>
            <a:endParaRPr lang="en-US" dirty="0"/>
          </a:p>
        </p:txBody>
      </p:sp>
      <p:grpSp>
        <p:nvGrpSpPr>
          <p:cNvPr id="8" name="Group 7"/>
          <p:cNvGrpSpPr/>
          <p:nvPr/>
        </p:nvGrpSpPr>
        <p:grpSpPr>
          <a:xfrm>
            <a:off x="372868" y="2159783"/>
            <a:ext cx="780692" cy="496618"/>
            <a:chOff x="372868" y="2159783"/>
            <a:chExt cx="780692" cy="496618"/>
          </a:xfrm>
        </p:grpSpPr>
        <p:sp>
          <p:nvSpPr>
            <p:cNvPr id="4" name="Oval 3"/>
            <p:cNvSpPr/>
            <p:nvPr/>
          </p:nvSpPr>
          <p:spPr>
            <a:xfrm>
              <a:off x="372868" y="2202017"/>
              <a:ext cx="454432" cy="45438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42780" y="2159783"/>
              <a:ext cx="710780" cy="461665"/>
            </a:xfrm>
            <a:prstGeom prst="rect">
              <a:avLst/>
            </a:prstGeom>
            <a:noFill/>
          </p:spPr>
          <p:txBody>
            <a:bodyPr wrap="square" rtlCol="0">
              <a:spAutoFit/>
            </a:bodyPr>
            <a:lstStyle/>
            <a:p>
              <a:r>
                <a:rPr lang="en-US" sz="2400" b="1" dirty="0" smtClean="0"/>
                <a:t>1</a:t>
              </a:r>
              <a:endParaRPr lang="en-US" sz="2400" b="1" dirty="0"/>
            </a:p>
          </p:txBody>
        </p:sp>
      </p:grpSp>
      <p:sp>
        <p:nvSpPr>
          <p:cNvPr id="6" name="Oval 5"/>
          <p:cNvSpPr/>
          <p:nvPr/>
        </p:nvSpPr>
        <p:spPr>
          <a:xfrm>
            <a:off x="349563" y="4346718"/>
            <a:ext cx="454432" cy="45438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5301" y="4316135"/>
            <a:ext cx="710780" cy="461665"/>
          </a:xfrm>
          <a:prstGeom prst="rect">
            <a:avLst/>
          </a:prstGeom>
          <a:noFill/>
        </p:spPr>
        <p:txBody>
          <a:bodyPr wrap="square" rtlCol="0">
            <a:spAutoFit/>
          </a:bodyPr>
          <a:lstStyle/>
          <a:p>
            <a:r>
              <a:rPr lang="en-US" sz="2400" b="1" dirty="0"/>
              <a:t>2</a:t>
            </a:r>
          </a:p>
        </p:txBody>
      </p:sp>
    </p:spTree>
    <p:extLst>
      <p:ext uri="{BB962C8B-B14F-4D97-AF65-F5344CB8AC3E}">
        <p14:creationId xmlns:p14="http://schemas.microsoft.com/office/powerpoint/2010/main" val="21643731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199" y="1600200"/>
            <a:ext cx="8503279" cy="4525963"/>
          </a:xfrm>
        </p:spPr>
        <p:txBody>
          <a:bodyPr>
            <a:normAutofit/>
          </a:bodyPr>
          <a:lstStyle/>
          <a:p>
            <a:r>
              <a:rPr lang="en-US" dirty="0" smtClean="0">
                <a:solidFill>
                  <a:schemeClr val="bg1">
                    <a:lumMod val="50000"/>
                  </a:schemeClr>
                </a:solidFill>
              </a:rPr>
              <a:t>Motivation</a:t>
            </a:r>
          </a:p>
          <a:p>
            <a:r>
              <a:rPr lang="en-US" dirty="0" err="1" smtClean="0">
                <a:solidFill>
                  <a:srgbClr val="7F7F7F"/>
                </a:solidFill>
              </a:rPr>
              <a:t>FreshCache</a:t>
            </a:r>
            <a:r>
              <a:rPr lang="en-US" dirty="0" smtClean="0">
                <a:solidFill>
                  <a:srgbClr val="7F7F7F"/>
                </a:solidFill>
              </a:rPr>
              <a:t>: Static + Dynamic </a:t>
            </a:r>
            <a:r>
              <a:rPr lang="en-US" dirty="0" err="1" smtClean="0">
                <a:solidFill>
                  <a:srgbClr val="7F7F7F"/>
                </a:solidFill>
              </a:rPr>
              <a:t>Dataless</a:t>
            </a:r>
            <a:r>
              <a:rPr lang="en-US" dirty="0" smtClean="0">
                <a:solidFill>
                  <a:srgbClr val="7F7F7F"/>
                </a:solidFill>
              </a:rPr>
              <a:t> Ways</a:t>
            </a:r>
          </a:p>
          <a:p>
            <a:r>
              <a:rPr lang="en-US" dirty="0" smtClean="0"/>
              <a:t>Mechanisms</a:t>
            </a:r>
          </a:p>
          <a:p>
            <a:pPr lvl="1"/>
            <a:r>
              <a:rPr lang="en-US" dirty="0" smtClean="0"/>
              <a:t>LLC Controller </a:t>
            </a:r>
            <a:r>
              <a:rPr lang="en-US" dirty="0" smtClean="0">
                <a:sym typeface="Wingdings"/>
              </a:rPr>
              <a:t>          Manage </a:t>
            </a:r>
            <a:r>
              <a:rPr lang="en-US" dirty="0" err="1" smtClean="0">
                <a:sym typeface="Wingdings"/>
              </a:rPr>
              <a:t>Dataless</a:t>
            </a:r>
            <a:r>
              <a:rPr lang="en-US" dirty="0" smtClean="0">
                <a:sym typeface="Wingdings"/>
              </a:rPr>
              <a:t> ways</a:t>
            </a:r>
            <a:endParaRPr lang="en-US" dirty="0" smtClean="0"/>
          </a:p>
          <a:p>
            <a:pPr lvl="1"/>
            <a:r>
              <a:rPr lang="en-US" dirty="0" smtClean="0"/>
              <a:t>DDW Controller </a:t>
            </a:r>
            <a:r>
              <a:rPr lang="en-US" dirty="0" smtClean="0">
                <a:sym typeface="Wingdings"/>
              </a:rPr>
              <a:t>	</a:t>
            </a:r>
            <a:r>
              <a:rPr lang="en-US" dirty="0" smtClean="0">
                <a:sym typeface="Wingdings"/>
              </a:rPr>
              <a:t>     Determine </a:t>
            </a:r>
            <a:r>
              <a:rPr lang="en-US" dirty="0" smtClean="0">
                <a:sym typeface="Wingdings"/>
              </a:rPr>
              <a:t>number of DDWs </a:t>
            </a:r>
            <a:endParaRPr lang="en-US" dirty="0" smtClean="0"/>
          </a:p>
          <a:p>
            <a:r>
              <a:rPr lang="en-US" dirty="0" smtClean="0"/>
              <a:t>Evaluation</a:t>
            </a:r>
          </a:p>
          <a:p>
            <a:r>
              <a:rPr lang="en-US" dirty="0" smtClean="0"/>
              <a:t>Summary</a:t>
            </a:r>
            <a:endParaRPr lang="en-US" dirty="0"/>
          </a:p>
        </p:txBody>
      </p:sp>
      <p:grpSp>
        <p:nvGrpSpPr>
          <p:cNvPr id="5" name="Group 4"/>
          <p:cNvGrpSpPr/>
          <p:nvPr/>
        </p:nvGrpSpPr>
        <p:grpSpPr>
          <a:xfrm>
            <a:off x="4031631" y="3355455"/>
            <a:ext cx="780692" cy="496618"/>
            <a:chOff x="372868" y="2159783"/>
            <a:chExt cx="780692" cy="496618"/>
          </a:xfrm>
        </p:grpSpPr>
        <p:sp>
          <p:nvSpPr>
            <p:cNvPr id="6" name="Oval 5"/>
            <p:cNvSpPr/>
            <p:nvPr/>
          </p:nvSpPr>
          <p:spPr>
            <a:xfrm>
              <a:off x="372868" y="2202017"/>
              <a:ext cx="454432" cy="45438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2780" y="2159783"/>
              <a:ext cx="710780" cy="461665"/>
            </a:xfrm>
            <a:prstGeom prst="rect">
              <a:avLst/>
            </a:prstGeom>
            <a:noFill/>
          </p:spPr>
          <p:txBody>
            <a:bodyPr wrap="square" rtlCol="0">
              <a:spAutoFit/>
            </a:bodyPr>
            <a:lstStyle/>
            <a:p>
              <a:r>
                <a:rPr lang="en-US" sz="2400" b="1" dirty="0" smtClean="0"/>
                <a:t>1</a:t>
              </a:r>
              <a:endParaRPr lang="en-US" sz="2400" b="1" dirty="0"/>
            </a:p>
          </p:txBody>
        </p:sp>
      </p:grpSp>
      <p:grpSp>
        <p:nvGrpSpPr>
          <p:cNvPr id="8" name="Group 7"/>
          <p:cNvGrpSpPr/>
          <p:nvPr/>
        </p:nvGrpSpPr>
        <p:grpSpPr>
          <a:xfrm>
            <a:off x="4054937" y="3860081"/>
            <a:ext cx="780692" cy="496618"/>
            <a:chOff x="372868" y="2159783"/>
            <a:chExt cx="780692" cy="496618"/>
          </a:xfrm>
        </p:grpSpPr>
        <p:sp>
          <p:nvSpPr>
            <p:cNvPr id="9" name="Oval 8"/>
            <p:cNvSpPr/>
            <p:nvPr/>
          </p:nvSpPr>
          <p:spPr>
            <a:xfrm>
              <a:off x="372868" y="2202017"/>
              <a:ext cx="454432" cy="45438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42780" y="2159783"/>
              <a:ext cx="710780" cy="461665"/>
            </a:xfrm>
            <a:prstGeom prst="rect">
              <a:avLst/>
            </a:prstGeom>
            <a:noFill/>
          </p:spPr>
          <p:txBody>
            <a:bodyPr wrap="square" rtlCol="0">
              <a:spAutoFit/>
            </a:bodyPr>
            <a:lstStyle/>
            <a:p>
              <a:r>
                <a:rPr lang="en-US" sz="2400" b="1" dirty="0"/>
                <a:t>2</a:t>
              </a:r>
            </a:p>
          </p:txBody>
        </p:sp>
      </p:grpSp>
    </p:spTree>
    <p:extLst>
      <p:ext uri="{BB962C8B-B14F-4D97-AF65-F5344CB8AC3E}">
        <p14:creationId xmlns:p14="http://schemas.microsoft.com/office/powerpoint/2010/main" val="16171966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Dataless</a:t>
            </a:r>
            <a:r>
              <a:rPr lang="en-US" dirty="0" smtClean="0"/>
              <a:t>-Way-Aware LLC Controller</a:t>
            </a:r>
            <a:endParaRPr lang="en-US" dirty="0"/>
          </a:p>
        </p:txBody>
      </p:sp>
      <p:sp>
        <p:nvSpPr>
          <p:cNvPr id="33" name="TextBox 32"/>
          <p:cNvSpPr txBox="1"/>
          <p:nvPr/>
        </p:nvSpPr>
        <p:spPr>
          <a:xfrm>
            <a:off x="963979" y="1910486"/>
            <a:ext cx="7711049" cy="461665"/>
          </a:xfrm>
          <a:prstGeom prst="rect">
            <a:avLst/>
          </a:prstGeom>
          <a:noFill/>
        </p:spPr>
        <p:txBody>
          <a:bodyPr wrap="square" rtlCol="0">
            <a:spAutoFit/>
          </a:bodyPr>
          <a:lstStyle/>
          <a:p>
            <a:r>
              <a:rPr lang="en-US" sz="2400" dirty="0" smtClean="0"/>
              <a:t>Coherence state decides if cache block put in </a:t>
            </a:r>
            <a:r>
              <a:rPr lang="en-US" sz="2400" dirty="0" err="1" smtClean="0"/>
              <a:t>dataless</a:t>
            </a:r>
            <a:r>
              <a:rPr lang="en-US" sz="2400" dirty="0" smtClean="0"/>
              <a:t> way  </a:t>
            </a:r>
            <a:endParaRPr lang="en-US" sz="2400" dirty="0"/>
          </a:p>
        </p:txBody>
      </p:sp>
      <p:sp>
        <p:nvSpPr>
          <p:cNvPr id="46" name="TextBox 45"/>
          <p:cNvSpPr txBox="1"/>
          <p:nvPr/>
        </p:nvSpPr>
        <p:spPr>
          <a:xfrm>
            <a:off x="4084450" y="6492843"/>
            <a:ext cx="3459951" cy="400110"/>
          </a:xfrm>
          <a:prstGeom prst="rect">
            <a:avLst/>
          </a:prstGeom>
          <a:noFill/>
        </p:spPr>
        <p:txBody>
          <a:bodyPr wrap="square" rtlCol="0">
            <a:spAutoFit/>
          </a:bodyPr>
          <a:lstStyle/>
          <a:p>
            <a:r>
              <a:rPr lang="en-US" sz="2000" dirty="0" smtClean="0"/>
              <a:t>From Memory/Other Socket</a:t>
            </a:r>
            <a:endParaRPr lang="en-US" sz="2000" dirty="0"/>
          </a:p>
        </p:txBody>
      </p:sp>
      <p:sp>
        <p:nvSpPr>
          <p:cNvPr id="53" name="Rectangle 52"/>
          <p:cNvSpPr/>
          <p:nvPr/>
        </p:nvSpPr>
        <p:spPr>
          <a:xfrm>
            <a:off x="861020" y="1272844"/>
            <a:ext cx="7840608" cy="584776"/>
          </a:xfrm>
          <a:prstGeom prst="rect">
            <a:avLst/>
          </a:prstGeom>
        </p:spPr>
        <p:txBody>
          <a:bodyPr wrap="none">
            <a:spAutoFit/>
          </a:bodyPr>
          <a:lstStyle/>
          <a:p>
            <a:pPr marL="342900" lvl="0" indent="-342900">
              <a:spcBef>
                <a:spcPct val="20000"/>
              </a:spcBef>
              <a:buFont typeface="Arial"/>
              <a:buChar char="•"/>
            </a:pPr>
            <a:r>
              <a:rPr lang="en-US" sz="3200" dirty="0">
                <a:solidFill>
                  <a:prstClr val="black"/>
                </a:solidFill>
              </a:rPr>
              <a:t>Keep blocks with stale data in </a:t>
            </a:r>
            <a:r>
              <a:rPr lang="en-US" sz="3200" dirty="0" err="1">
                <a:solidFill>
                  <a:prstClr val="black"/>
                </a:solidFill>
              </a:rPr>
              <a:t>dataless</a:t>
            </a:r>
            <a:r>
              <a:rPr lang="en-US" sz="3200" dirty="0">
                <a:solidFill>
                  <a:prstClr val="black"/>
                </a:solidFill>
              </a:rPr>
              <a:t> ways</a:t>
            </a:r>
          </a:p>
        </p:txBody>
      </p:sp>
      <p:grpSp>
        <p:nvGrpSpPr>
          <p:cNvPr id="54" name="Group 53"/>
          <p:cNvGrpSpPr/>
          <p:nvPr/>
        </p:nvGrpSpPr>
        <p:grpSpPr>
          <a:xfrm>
            <a:off x="664171" y="1336081"/>
            <a:ext cx="780692" cy="496618"/>
            <a:chOff x="372868" y="2159783"/>
            <a:chExt cx="780692" cy="496618"/>
          </a:xfrm>
        </p:grpSpPr>
        <p:sp>
          <p:nvSpPr>
            <p:cNvPr id="55" name="Oval 54"/>
            <p:cNvSpPr/>
            <p:nvPr/>
          </p:nvSpPr>
          <p:spPr>
            <a:xfrm>
              <a:off x="372868" y="2202017"/>
              <a:ext cx="454432" cy="45438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442780" y="2159783"/>
              <a:ext cx="710780" cy="461665"/>
            </a:xfrm>
            <a:prstGeom prst="rect">
              <a:avLst/>
            </a:prstGeom>
            <a:noFill/>
          </p:spPr>
          <p:txBody>
            <a:bodyPr wrap="square" rtlCol="0">
              <a:spAutoFit/>
            </a:bodyPr>
            <a:lstStyle/>
            <a:p>
              <a:r>
                <a:rPr lang="en-US" sz="2400" b="1" dirty="0" smtClean="0"/>
                <a:t>1</a:t>
              </a:r>
              <a:endParaRPr lang="en-US" sz="2400" b="1" dirty="0"/>
            </a:p>
          </p:txBody>
        </p:sp>
      </p:grpSp>
      <p:sp>
        <p:nvSpPr>
          <p:cNvPr id="57" name="Rectangle 56"/>
          <p:cNvSpPr/>
          <p:nvPr/>
        </p:nvSpPr>
        <p:spPr>
          <a:xfrm>
            <a:off x="6380375" y="2823983"/>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960541" y="2812332"/>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34781" y="2823170"/>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809006" y="2826259"/>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115199" y="2821508"/>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246351" y="2833159"/>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647820" y="2816271"/>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050699" y="2823983"/>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809007" y="281922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809007" y="326654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809006" y="3713862"/>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809007" y="4161179"/>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809007" y="4605722"/>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09006" y="5053040"/>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111111" y="2823980"/>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19042" y="2819228"/>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44802" y="2816736"/>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380375" y="2821508"/>
            <a:ext cx="995724" cy="2668666"/>
          </a:xfrm>
          <a:prstGeom prst="rect">
            <a:avLst/>
          </a:prstGeom>
          <a:pattFill prst="pct10">
            <a:fgClr>
              <a:schemeClr val="tx1"/>
            </a:fgClr>
            <a:bgClr>
              <a:prstClr val="white"/>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Arrow Connector 74"/>
          <p:cNvCxnSpPr/>
          <p:nvPr/>
        </p:nvCxnSpPr>
        <p:spPr>
          <a:xfrm flipH="1" flipV="1">
            <a:off x="7023717" y="5513476"/>
            <a:ext cx="520684" cy="150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383279" y="5874408"/>
            <a:ext cx="2283815" cy="461665"/>
          </a:xfrm>
          <a:prstGeom prst="rect">
            <a:avLst/>
          </a:prstGeom>
          <a:noFill/>
        </p:spPr>
        <p:txBody>
          <a:bodyPr wrap="square" rtlCol="0">
            <a:spAutoFit/>
          </a:bodyPr>
          <a:lstStyle/>
          <a:p>
            <a:r>
              <a:rPr lang="en-US" sz="2400" dirty="0" smtClean="0"/>
              <a:t>Exclusive state</a:t>
            </a:r>
            <a:endParaRPr lang="en-US" sz="2400" dirty="0"/>
          </a:p>
        </p:txBody>
      </p:sp>
      <p:cxnSp>
        <p:nvCxnSpPr>
          <p:cNvPr id="78" name="Straight Arrow Connector 77"/>
          <p:cNvCxnSpPr/>
          <p:nvPr/>
        </p:nvCxnSpPr>
        <p:spPr>
          <a:xfrm flipV="1">
            <a:off x="4789021" y="5312802"/>
            <a:ext cx="1503123" cy="561607"/>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7667093" y="5689743"/>
            <a:ext cx="1841035" cy="369332"/>
          </a:xfrm>
          <a:prstGeom prst="rect">
            <a:avLst/>
          </a:prstGeom>
          <a:noFill/>
        </p:spPr>
        <p:txBody>
          <a:bodyPr wrap="square" rtlCol="0">
            <a:spAutoFit/>
          </a:bodyPr>
          <a:lstStyle/>
          <a:p>
            <a:r>
              <a:rPr lang="en-US" dirty="0" smtClean="0"/>
              <a:t>SDW  or DDW</a:t>
            </a:r>
            <a:endParaRPr lang="en-US" dirty="0"/>
          </a:p>
        </p:txBody>
      </p:sp>
      <p:sp>
        <p:nvSpPr>
          <p:cNvPr id="34" name="Rectangle 33"/>
          <p:cNvSpPr/>
          <p:nvPr/>
        </p:nvSpPr>
        <p:spPr>
          <a:xfrm>
            <a:off x="3855455" y="7326474"/>
            <a:ext cx="1290454" cy="433521"/>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855455" y="7326474"/>
            <a:ext cx="302791" cy="433521"/>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93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0157 -0.19342 " pathEditMode="relative" ptsTypes="AA">
                                      <p:cBhvr>
                                        <p:cTn id="6" dur="1000" fill="hold"/>
                                        <p:tgtEl>
                                          <p:spTgt spid="3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139 -2.77739E-6 L 0.00295 -0.19342 " pathEditMode="relative" rAng="0" ptsTypes="AA">
                                      <p:cBhvr>
                                        <p:cTn id="8" dur="1000" fill="hold"/>
                                        <p:tgtEl>
                                          <p:spTgt spid="35"/>
                                        </p:tgtEl>
                                        <p:attrNameLst>
                                          <p:attrName>ppt_x</p:attrName>
                                          <p:attrName>ppt_y</p:attrName>
                                        </p:attrNameLst>
                                      </p:cBhvr>
                                      <p:rCtr x="69" y="-9683"/>
                                    </p:animMotion>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wipe(down)">
                                      <p:cBhvr>
                                        <p:cTn id="18" dur="500"/>
                                        <p:tgtEl>
                                          <p:spTgt spid="7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down)">
                                      <p:cBhvr>
                                        <p:cTn id="21" dur="500"/>
                                        <p:tgtEl>
                                          <p:spTgt spid="76"/>
                                        </p:tgtEl>
                                      </p:cBhvr>
                                    </p:animEffect>
                                  </p:childTnLst>
                                </p:cTn>
                              </p:par>
                              <p:par>
                                <p:cTn id="22" presetID="3" presetClass="exit" presetSubtype="10" fill="hold" grpId="1" nodeType="withEffect">
                                  <p:stCondLst>
                                    <p:cond delay="0"/>
                                  </p:stCondLst>
                                  <p:childTnLst>
                                    <p:animEffect transition="out" filter="blinds(horizontal)">
                                      <p:cBhvr>
                                        <p:cTn id="23" dur="500"/>
                                        <p:tgtEl>
                                          <p:spTgt spid="34"/>
                                        </p:tgtEl>
                                      </p:cBhvr>
                                    </p:animEffect>
                                    <p:set>
                                      <p:cBhvr>
                                        <p:cTn id="24"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76" grpId="0"/>
      <p:bldP spid="34" grpId="0" animBg="1"/>
      <p:bldP spid="34" grpId="1"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Dataless</a:t>
            </a:r>
            <a:r>
              <a:rPr lang="en-US" dirty="0" smtClean="0"/>
              <a:t>-Way-Aware LLC Controller</a:t>
            </a:r>
            <a:endParaRPr lang="en-US" dirty="0"/>
          </a:p>
        </p:txBody>
      </p:sp>
      <p:sp>
        <p:nvSpPr>
          <p:cNvPr id="33" name="TextBox 32"/>
          <p:cNvSpPr txBox="1"/>
          <p:nvPr/>
        </p:nvSpPr>
        <p:spPr>
          <a:xfrm>
            <a:off x="963979" y="1910486"/>
            <a:ext cx="7711049" cy="461665"/>
          </a:xfrm>
          <a:prstGeom prst="rect">
            <a:avLst/>
          </a:prstGeom>
          <a:noFill/>
        </p:spPr>
        <p:txBody>
          <a:bodyPr wrap="square" rtlCol="0">
            <a:spAutoFit/>
          </a:bodyPr>
          <a:lstStyle/>
          <a:p>
            <a:r>
              <a:rPr lang="en-US" sz="2400" dirty="0" smtClean="0"/>
              <a:t>Coherence state decides if cache block put in </a:t>
            </a:r>
            <a:r>
              <a:rPr lang="en-US" sz="2400" dirty="0" err="1" smtClean="0"/>
              <a:t>dataless</a:t>
            </a:r>
            <a:r>
              <a:rPr lang="en-US" sz="2400" dirty="0" smtClean="0"/>
              <a:t> way  </a:t>
            </a:r>
            <a:endParaRPr lang="en-US" sz="2400" dirty="0"/>
          </a:p>
        </p:txBody>
      </p:sp>
      <p:sp>
        <p:nvSpPr>
          <p:cNvPr id="46" name="TextBox 45"/>
          <p:cNvSpPr txBox="1"/>
          <p:nvPr/>
        </p:nvSpPr>
        <p:spPr>
          <a:xfrm>
            <a:off x="4084450" y="6492843"/>
            <a:ext cx="3459951" cy="400110"/>
          </a:xfrm>
          <a:prstGeom prst="rect">
            <a:avLst/>
          </a:prstGeom>
          <a:noFill/>
        </p:spPr>
        <p:txBody>
          <a:bodyPr wrap="square" rtlCol="0">
            <a:spAutoFit/>
          </a:bodyPr>
          <a:lstStyle/>
          <a:p>
            <a:r>
              <a:rPr lang="en-US" sz="2000" dirty="0" smtClean="0"/>
              <a:t>From Memory/Other Socket</a:t>
            </a:r>
            <a:endParaRPr lang="en-US" sz="2000" dirty="0"/>
          </a:p>
        </p:txBody>
      </p:sp>
      <p:sp>
        <p:nvSpPr>
          <p:cNvPr id="53" name="Rectangle 52"/>
          <p:cNvSpPr/>
          <p:nvPr/>
        </p:nvSpPr>
        <p:spPr>
          <a:xfrm>
            <a:off x="861020" y="1272844"/>
            <a:ext cx="7840608" cy="584776"/>
          </a:xfrm>
          <a:prstGeom prst="rect">
            <a:avLst/>
          </a:prstGeom>
        </p:spPr>
        <p:txBody>
          <a:bodyPr wrap="none">
            <a:spAutoFit/>
          </a:bodyPr>
          <a:lstStyle/>
          <a:p>
            <a:pPr marL="342900" lvl="0" indent="-342900">
              <a:spcBef>
                <a:spcPct val="20000"/>
              </a:spcBef>
              <a:buFont typeface="Arial"/>
              <a:buChar char="•"/>
            </a:pPr>
            <a:r>
              <a:rPr lang="en-US" sz="3200" dirty="0">
                <a:solidFill>
                  <a:prstClr val="black"/>
                </a:solidFill>
              </a:rPr>
              <a:t>Keep blocks with stale data in </a:t>
            </a:r>
            <a:r>
              <a:rPr lang="en-US" sz="3200" dirty="0" err="1">
                <a:solidFill>
                  <a:prstClr val="black"/>
                </a:solidFill>
              </a:rPr>
              <a:t>dataless</a:t>
            </a:r>
            <a:r>
              <a:rPr lang="en-US" sz="3200" dirty="0">
                <a:solidFill>
                  <a:prstClr val="black"/>
                </a:solidFill>
              </a:rPr>
              <a:t> ways</a:t>
            </a:r>
          </a:p>
        </p:txBody>
      </p:sp>
      <p:grpSp>
        <p:nvGrpSpPr>
          <p:cNvPr id="54" name="Group 53"/>
          <p:cNvGrpSpPr/>
          <p:nvPr/>
        </p:nvGrpSpPr>
        <p:grpSpPr>
          <a:xfrm>
            <a:off x="664171" y="1336081"/>
            <a:ext cx="780692" cy="496618"/>
            <a:chOff x="372868" y="2159783"/>
            <a:chExt cx="780692" cy="496618"/>
          </a:xfrm>
        </p:grpSpPr>
        <p:sp>
          <p:nvSpPr>
            <p:cNvPr id="55" name="Oval 54"/>
            <p:cNvSpPr/>
            <p:nvPr/>
          </p:nvSpPr>
          <p:spPr>
            <a:xfrm>
              <a:off x="372868" y="2202017"/>
              <a:ext cx="454432" cy="45438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442780" y="2159783"/>
              <a:ext cx="710780" cy="461665"/>
            </a:xfrm>
            <a:prstGeom prst="rect">
              <a:avLst/>
            </a:prstGeom>
            <a:noFill/>
          </p:spPr>
          <p:txBody>
            <a:bodyPr wrap="square" rtlCol="0">
              <a:spAutoFit/>
            </a:bodyPr>
            <a:lstStyle/>
            <a:p>
              <a:r>
                <a:rPr lang="en-US" sz="2400" b="1" dirty="0" smtClean="0"/>
                <a:t>1</a:t>
              </a:r>
              <a:endParaRPr lang="en-US" sz="2400" b="1" dirty="0"/>
            </a:p>
          </p:txBody>
        </p:sp>
      </p:grpSp>
      <p:sp>
        <p:nvSpPr>
          <p:cNvPr id="57" name="Rectangle 56"/>
          <p:cNvSpPr/>
          <p:nvPr/>
        </p:nvSpPr>
        <p:spPr>
          <a:xfrm>
            <a:off x="6380375" y="2823983"/>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960541" y="2812332"/>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34781" y="2823170"/>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809006" y="2826259"/>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115199" y="2821508"/>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246351" y="2833159"/>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647820" y="2816271"/>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050699" y="2823983"/>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809007" y="281922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809007" y="326654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809006" y="3713862"/>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809007" y="4161179"/>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809007" y="4605722"/>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809006" y="5053040"/>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111111" y="2823980"/>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19042" y="2819228"/>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44802" y="2816736"/>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380375" y="2821508"/>
            <a:ext cx="995724" cy="2668666"/>
          </a:xfrm>
          <a:prstGeom prst="rect">
            <a:avLst/>
          </a:prstGeom>
          <a:pattFill prst="pct10">
            <a:fgClr>
              <a:schemeClr val="tx1"/>
            </a:fgClr>
            <a:bgClr>
              <a:prstClr val="white"/>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Arrow Connector 74"/>
          <p:cNvCxnSpPr/>
          <p:nvPr/>
        </p:nvCxnSpPr>
        <p:spPr>
          <a:xfrm flipH="1" flipV="1">
            <a:off x="7023717" y="5513476"/>
            <a:ext cx="520684" cy="150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383279" y="5874408"/>
            <a:ext cx="2283815" cy="461665"/>
          </a:xfrm>
          <a:prstGeom prst="rect">
            <a:avLst/>
          </a:prstGeom>
          <a:noFill/>
        </p:spPr>
        <p:txBody>
          <a:bodyPr wrap="square" rtlCol="0">
            <a:spAutoFit/>
          </a:bodyPr>
          <a:lstStyle/>
          <a:p>
            <a:r>
              <a:rPr lang="en-US" sz="2400" dirty="0" smtClean="0"/>
              <a:t>Shared state</a:t>
            </a:r>
            <a:endParaRPr lang="en-US" sz="2400" dirty="0"/>
          </a:p>
        </p:txBody>
      </p:sp>
      <p:cxnSp>
        <p:nvCxnSpPr>
          <p:cNvPr id="78" name="Straight Arrow Connector 77"/>
          <p:cNvCxnSpPr/>
          <p:nvPr/>
        </p:nvCxnSpPr>
        <p:spPr>
          <a:xfrm flipH="1" flipV="1">
            <a:off x="2540162" y="5219595"/>
            <a:ext cx="2248859" cy="654815"/>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7667093" y="5689743"/>
            <a:ext cx="1841035" cy="369332"/>
          </a:xfrm>
          <a:prstGeom prst="rect">
            <a:avLst/>
          </a:prstGeom>
          <a:noFill/>
        </p:spPr>
        <p:txBody>
          <a:bodyPr wrap="square" rtlCol="0">
            <a:spAutoFit/>
          </a:bodyPr>
          <a:lstStyle/>
          <a:p>
            <a:r>
              <a:rPr lang="en-US" dirty="0" smtClean="0"/>
              <a:t>SDW  or DDW</a:t>
            </a:r>
            <a:endParaRPr lang="en-US" dirty="0"/>
          </a:p>
        </p:txBody>
      </p:sp>
      <p:sp>
        <p:nvSpPr>
          <p:cNvPr id="37" name="Rectangle 36"/>
          <p:cNvSpPr/>
          <p:nvPr/>
        </p:nvSpPr>
        <p:spPr>
          <a:xfrm>
            <a:off x="3855455" y="7326474"/>
            <a:ext cx="1290454" cy="433521"/>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855455" y="7326474"/>
            <a:ext cx="302791" cy="433521"/>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826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0157 -0.19342 " pathEditMode="relative" ptsTypes="AA">
                                      <p:cBhvr>
                                        <p:cTn id="6" dur="1000" fill="hold"/>
                                        <p:tgtEl>
                                          <p:spTgt spid="3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139 -2.77739E-6 L 0.00295 -0.19342 " pathEditMode="relative" rAng="0" ptsTypes="AA">
                                      <p:cBhvr>
                                        <p:cTn id="8" dur="1000" fill="hold"/>
                                        <p:tgtEl>
                                          <p:spTgt spid="38"/>
                                        </p:tgtEl>
                                        <p:attrNameLst>
                                          <p:attrName>ppt_x</p:attrName>
                                          <p:attrName>ppt_y</p:attrName>
                                        </p:attrNameLst>
                                      </p:cBhvr>
                                      <p:rCtr x="69" y="-9683"/>
                                    </p:animMotion>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down)">
                                      <p:cBhvr>
                                        <p:cTn id="15" dur="500"/>
                                        <p:tgtEl>
                                          <p:spTgt spid="7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down)">
                                      <p:cBhvr>
                                        <p:cTn id="1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6" grpId="0"/>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246"/>
            <a:ext cx="9144000" cy="1143000"/>
          </a:xfrm>
        </p:spPr>
        <p:txBody>
          <a:bodyPr>
            <a:normAutofit fontScale="90000"/>
          </a:bodyPr>
          <a:lstStyle/>
          <a:p>
            <a:r>
              <a:rPr lang="en-US" dirty="0" smtClean="0"/>
              <a:t>Last Level Caches: Area and Energy Hungry </a:t>
            </a:r>
            <a:endParaRPr lang="en-US" dirty="0"/>
          </a:p>
        </p:txBody>
      </p:sp>
      <p:pic>
        <p:nvPicPr>
          <p:cNvPr id="4" name="Picture 3" descr="sandy-bridge-die-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444" y="1606455"/>
            <a:ext cx="6380335" cy="2812260"/>
          </a:xfrm>
          <a:prstGeom prst="rect">
            <a:avLst/>
          </a:prstGeom>
        </p:spPr>
      </p:pic>
      <p:sp>
        <p:nvSpPr>
          <p:cNvPr id="5" name="Oval 4"/>
          <p:cNvSpPr/>
          <p:nvPr/>
        </p:nvSpPr>
        <p:spPr>
          <a:xfrm>
            <a:off x="2233883" y="2876307"/>
            <a:ext cx="4513666" cy="1542408"/>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2637491" y="4487617"/>
            <a:ext cx="5037747" cy="461665"/>
          </a:xfrm>
          <a:prstGeom prst="rect">
            <a:avLst/>
          </a:prstGeom>
          <a:noFill/>
        </p:spPr>
        <p:txBody>
          <a:bodyPr wrap="square" rtlCol="0">
            <a:spAutoFit/>
          </a:bodyPr>
          <a:lstStyle/>
          <a:p>
            <a:r>
              <a:rPr lang="en-US" sz="2400" dirty="0" smtClean="0"/>
              <a:t>Intel Ivy Bridge die picture</a:t>
            </a:r>
            <a:endParaRPr lang="en-US" sz="2400" dirty="0"/>
          </a:p>
        </p:txBody>
      </p:sp>
    </p:spTree>
    <p:extLst>
      <p:ext uri="{BB962C8B-B14F-4D97-AF65-F5344CB8AC3E}">
        <p14:creationId xmlns:p14="http://schemas.microsoft.com/office/powerpoint/2010/main" val="14241878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Dataless</a:t>
            </a:r>
            <a:r>
              <a:rPr lang="en-US" dirty="0" smtClean="0"/>
              <a:t>-Way-Aware LLC Controller</a:t>
            </a:r>
            <a:endParaRPr lang="en-US" dirty="0"/>
          </a:p>
        </p:txBody>
      </p:sp>
      <p:sp>
        <p:nvSpPr>
          <p:cNvPr id="33" name="TextBox 32"/>
          <p:cNvSpPr txBox="1"/>
          <p:nvPr/>
        </p:nvSpPr>
        <p:spPr>
          <a:xfrm>
            <a:off x="734083" y="1907954"/>
            <a:ext cx="8222340" cy="461665"/>
          </a:xfrm>
          <a:prstGeom prst="rect">
            <a:avLst/>
          </a:prstGeom>
          <a:noFill/>
        </p:spPr>
        <p:txBody>
          <a:bodyPr wrap="square" rtlCol="0">
            <a:spAutoFit/>
          </a:bodyPr>
          <a:lstStyle/>
          <a:p>
            <a:r>
              <a:rPr lang="en-US" sz="2400" dirty="0" err="1" smtClean="0"/>
              <a:t>Writeback</a:t>
            </a:r>
            <a:r>
              <a:rPr lang="en-US" sz="2400" dirty="0" smtClean="0"/>
              <a:t> to </a:t>
            </a:r>
            <a:r>
              <a:rPr lang="en-US" sz="2400" dirty="0" err="1" smtClean="0"/>
              <a:t>dataless</a:t>
            </a:r>
            <a:r>
              <a:rPr lang="en-US" sz="2400" dirty="0" smtClean="0"/>
              <a:t> way may move block  to conventional way</a:t>
            </a:r>
            <a:endParaRPr lang="en-US" sz="2400" dirty="0"/>
          </a:p>
        </p:txBody>
      </p:sp>
      <p:sp>
        <p:nvSpPr>
          <p:cNvPr id="35" name="TextBox 34"/>
          <p:cNvSpPr txBox="1"/>
          <p:nvPr/>
        </p:nvSpPr>
        <p:spPr>
          <a:xfrm>
            <a:off x="2321610" y="6034746"/>
            <a:ext cx="4210937" cy="523220"/>
          </a:xfrm>
          <a:prstGeom prst="rect">
            <a:avLst/>
          </a:prstGeom>
          <a:noFill/>
        </p:spPr>
        <p:txBody>
          <a:bodyPr wrap="square" rtlCol="0">
            <a:spAutoFit/>
          </a:bodyPr>
          <a:lstStyle/>
          <a:p>
            <a:r>
              <a:rPr lang="en-US" sz="2800" dirty="0" smtClean="0"/>
              <a:t>Intra-set block movement</a:t>
            </a:r>
            <a:endParaRPr lang="en-US" sz="2800" dirty="0"/>
          </a:p>
        </p:txBody>
      </p:sp>
      <p:sp>
        <p:nvSpPr>
          <p:cNvPr id="42" name="Rectangle 41"/>
          <p:cNvSpPr/>
          <p:nvPr/>
        </p:nvSpPr>
        <p:spPr>
          <a:xfrm>
            <a:off x="861020" y="1261193"/>
            <a:ext cx="7840608" cy="584776"/>
          </a:xfrm>
          <a:prstGeom prst="rect">
            <a:avLst/>
          </a:prstGeom>
        </p:spPr>
        <p:txBody>
          <a:bodyPr wrap="none">
            <a:spAutoFit/>
          </a:bodyPr>
          <a:lstStyle/>
          <a:p>
            <a:pPr marL="342900" lvl="0" indent="-342900">
              <a:spcBef>
                <a:spcPct val="20000"/>
              </a:spcBef>
              <a:buFont typeface="Arial"/>
              <a:buChar char="•"/>
            </a:pPr>
            <a:r>
              <a:rPr lang="en-US" sz="3200" dirty="0">
                <a:solidFill>
                  <a:prstClr val="black"/>
                </a:solidFill>
              </a:rPr>
              <a:t>Keep blocks with stale data in </a:t>
            </a:r>
            <a:r>
              <a:rPr lang="en-US" sz="3200" dirty="0" err="1">
                <a:solidFill>
                  <a:prstClr val="black"/>
                </a:solidFill>
              </a:rPr>
              <a:t>dataless</a:t>
            </a:r>
            <a:r>
              <a:rPr lang="en-US" sz="3200" dirty="0">
                <a:solidFill>
                  <a:prstClr val="black"/>
                </a:solidFill>
              </a:rPr>
              <a:t> ways</a:t>
            </a:r>
          </a:p>
        </p:txBody>
      </p:sp>
      <p:grpSp>
        <p:nvGrpSpPr>
          <p:cNvPr id="44" name="Group 43"/>
          <p:cNvGrpSpPr/>
          <p:nvPr/>
        </p:nvGrpSpPr>
        <p:grpSpPr>
          <a:xfrm>
            <a:off x="664171" y="1324430"/>
            <a:ext cx="780692" cy="496618"/>
            <a:chOff x="372868" y="2159783"/>
            <a:chExt cx="780692" cy="496618"/>
          </a:xfrm>
        </p:grpSpPr>
        <p:sp>
          <p:nvSpPr>
            <p:cNvPr id="45" name="Oval 44"/>
            <p:cNvSpPr/>
            <p:nvPr/>
          </p:nvSpPr>
          <p:spPr>
            <a:xfrm>
              <a:off x="372868" y="2202017"/>
              <a:ext cx="454432" cy="45438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442780" y="2159783"/>
              <a:ext cx="710780" cy="461665"/>
            </a:xfrm>
            <a:prstGeom prst="rect">
              <a:avLst/>
            </a:prstGeom>
            <a:noFill/>
          </p:spPr>
          <p:txBody>
            <a:bodyPr wrap="square" rtlCol="0">
              <a:spAutoFit/>
            </a:bodyPr>
            <a:lstStyle/>
            <a:p>
              <a:r>
                <a:rPr lang="en-US" sz="2400" b="1" dirty="0" smtClean="0"/>
                <a:t>1</a:t>
              </a:r>
              <a:endParaRPr lang="en-US" sz="2400" b="1" dirty="0"/>
            </a:p>
          </p:txBody>
        </p:sp>
      </p:grpSp>
      <p:sp>
        <p:nvSpPr>
          <p:cNvPr id="48" name="Rectangle 47"/>
          <p:cNvSpPr/>
          <p:nvPr/>
        </p:nvSpPr>
        <p:spPr>
          <a:xfrm>
            <a:off x="5599691" y="2823983"/>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179857" y="2812332"/>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754097" y="2823170"/>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28322" y="2826259"/>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34515" y="2821508"/>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465667" y="2833159"/>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867136" y="2816271"/>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270015" y="2823983"/>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28323" y="281922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28323" y="326654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028322" y="3713862"/>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028323" y="4161179"/>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28323" y="4605722"/>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028322" y="5053040"/>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330427" y="2823980"/>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738358" y="2819228"/>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164118" y="2816736"/>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599691" y="2821508"/>
            <a:ext cx="995724" cy="2668666"/>
          </a:xfrm>
          <a:prstGeom prst="rect">
            <a:avLst/>
          </a:prstGeom>
          <a:pattFill prst="pct10">
            <a:fgClr>
              <a:schemeClr val="tx1"/>
            </a:fgClr>
            <a:bgClr>
              <a:prstClr val="white"/>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1790382" y="3250597"/>
            <a:ext cx="4315336" cy="792259"/>
          </a:xfrm>
          <a:custGeom>
            <a:avLst/>
            <a:gdLst>
              <a:gd name="connsiteX0" fmla="*/ 3455099 w 3455099"/>
              <a:gd name="connsiteY0" fmla="*/ 789659 h 846869"/>
              <a:gd name="connsiteX1" fmla="*/ 1578820 w 3455099"/>
              <a:gd name="connsiteY1" fmla="*/ 167 h 846869"/>
              <a:gd name="connsiteX2" fmla="*/ 0 w 3455099"/>
              <a:gd name="connsiteY2" fmla="*/ 846869 h 846869"/>
            </a:gdLst>
            <a:ahLst/>
            <a:cxnLst>
              <a:cxn ang="0">
                <a:pos x="connsiteX0" y="connsiteY0"/>
              </a:cxn>
              <a:cxn ang="0">
                <a:pos x="connsiteX1" y="connsiteY1"/>
              </a:cxn>
              <a:cxn ang="0">
                <a:pos x="connsiteX2" y="connsiteY2"/>
              </a:cxn>
            </a:cxnLst>
            <a:rect l="l" t="t" r="r" b="b"/>
            <a:pathLst>
              <a:path w="3455099" h="846869">
                <a:moveTo>
                  <a:pt x="3455099" y="789659"/>
                </a:moveTo>
                <a:cubicBezTo>
                  <a:pt x="2804884" y="390145"/>
                  <a:pt x="2154670" y="-9368"/>
                  <a:pt x="1578820" y="167"/>
                </a:cubicBezTo>
                <a:cubicBezTo>
                  <a:pt x="1002970" y="9702"/>
                  <a:pt x="228815" y="734357"/>
                  <a:pt x="0" y="846869"/>
                </a:cubicBezTo>
              </a:path>
            </a:pathLst>
          </a:custGeom>
          <a:ln w="38100">
            <a:solidFill>
              <a:schemeClr val="tx1"/>
            </a:solidFill>
            <a:tailEnd type="arrow"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Rectangle 36"/>
          <p:cNvSpPr/>
          <p:nvPr/>
        </p:nvSpPr>
        <p:spPr>
          <a:xfrm>
            <a:off x="6933010" y="2394894"/>
            <a:ext cx="1272517" cy="438265"/>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933011" y="4357430"/>
            <a:ext cx="2120685" cy="707886"/>
          </a:xfrm>
          <a:prstGeom prst="rect">
            <a:avLst/>
          </a:prstGeom>
          <a:noFill/>
        </p:spPr>
        <p:txBody>
          <a:bodyPr wrap="square" rtlCol="0">
            <a:spAutoFit/>
          </a:bodyPr>
          <a:lstStyle/>
          <a:p>
            <a:r>
              <a:rPr lang="en-US" sz="2000" dirty="0" err="1" smtClean="0"/>
              <a:t>Writeback</a:t>
            </a:r>
            <a:r>
              <a:rPr lang="en-US" sz="2000" dirty="0" smtClean="0"/>
              <a:t> from Private $</a:t>
            </a:r>
            <a:endParaRPr lang="en-US" sz="2000" dirty="0"/>
          </a:p>
        </p:txBody>
      </p:sp>
      <p:sp>
        <p:nvSpPr>
          <p:cNvPr id="4" name="Rectangle 3"/>
          <p:cNvSpPr/>
          <p:nvPr/>
        </p:nvSpPr>
        <p:spPr>
          <a:xfrm>
            <a:off x="6933011" y="2394893"/>
            <a:ext cx="267758" cy="438265"/>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869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L 0.00157 0.17929 L -0.16794 0.18138 " pathEditMode="relative" ptsTypes="AAA">
                                      <p:cBhvr>
                                        <p:cTn id="12" dur="2000" fill="hold"/>
                                        <p:tgtEl>
                                          <p:spTgt spid="4"/>
                                        </p:tgtEl>
                                        <p:attrNameLst>
                                          <p:attrName>ppt_x</p:attrName>
                                          <p:attrName>ppt_y</p:attrName>
                                        </p:attrNameLst>
                                      </p:cBhvr>
                                    </p:animMotion>
                                  </p:childTnLst>
                                </p:cTn>
                              </p:par>
                              <p:par>
                                <p:cTn id="13" presetID="0" presetClass="path" presetSubtype="0" accel="50000" decel="50000" fill="hold" grpId="1" nodeType="withEffect">
                                  <p:stCondLst>
                                    <p:cond delay="0"/>
                                  </p:stCondLst>
                                  <p:childTnLst>
                                    <p:animMotion origin="layout" path="M 0 0 L 0.00157 0.17929 L -0.16794 0.18138 " pathEditMode="relative" ptsTypes="AAA">
                                      <p:cBhvr>
                                        <p:cTn id="14" dur="2000" fill="hold"/>
                                        <p:tgtEl>
                                          <p:spTgt spid="3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2" nodeType="clickEffect">
                                  <p:stCondLst>
                                    <p:cond delay="0"/>
                                  </p:stCondLst>
                                  <p:childTnLst>
                                    <p:animEffect transition="out" filter="blinds(horizontal)">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2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 grpId="0" animBg="1"/>
      <p:bldP spid="37" grpId="0" animBg="1"/>
      <p:bldP spid="37" grpId="1" animBg="1"/>
      <p:bldP spid="37" grpId="2" animBg="1"/>
      <p:bldP spid="40" grpId="0"/>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DDW Controller</a:t>
            </a:r>
            <a:endParaRPr lang="en-US" dirty="0"/>
          </a:p>
        </p:txBody>
      </p:sp>
      <p:sp>
        <p:nvSpPr>
          <p:cNvPr id="3" name="Content Placeholder 2"/>
          <p:cNvSpPr>
            <a:spLocks noGrp="1"/>
          </p:cNvSpPr>
          <p:nvPr>
            <p:ph idx="1"/>
          </p:nvPr>
        </p:nvSpPr>
        <p:spPr>
          <a:xfrm>
            <a:off x="466117" y="1387504"/>
            <a:ext cx="8229600" cy="4525963"/>
          </a:xfrm>
        </p:spPr>
        <p:txBody>
          <a:bodyPr/>
          <a:lstStyle/>
          <a:p>
            <a:r>
              <a:rPr lang="en-US" dirty="0" smtClean="0"/>
              <a:t>Determines number of DDWs at runtime</a:t>
            </a:r>
            <a:endParaRPr lang="en-US" dirty="0"/>
          </a:p>
        </p:txBody>
      </p:sp>
      <p:sp>
        <p:nvSpPr>
          <p:cNvPr id="47" name="Rectangle 46"/>
          <p:cNvSpPr/>
          <p:nvPr/>
        </p:nvSpPr>
        <p:spPr>
          <a:xfrm>
            <a:off x="5171035" y="3810157"/>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12420" y="3811108"/>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95897" y="3798715"/>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845052" y="3797938"/>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186143" y="4580425"/>
            <a:ext cx="220437"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727528" y="4581376"/>
            <a:ext cx="220437"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311005" y="4568983"/>
            <a:ext cx="220437"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60160" y="4568206"/>
            <a:ext cx="220437"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220466" y="5678857"/>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761851" y="5679808"/>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345328" y="5667415"/>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894483" y="5666638"/>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71035" y="3398253"/>
            <a:ext cx="273958" cy="263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727528" y="3384745"/>
            <a:ext cx="273958" cy="263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99564" y="3373303"/>
            <a:ext cx="273958" cy="263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856180" y="3373303"/>
            <a:ext cx="273958" cy="263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908071" y="2768947"/>
            <a:ext cx="2471197" cy="3437310"/>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5284710" y="3661417"/>
            <a:ext cx="3892" cy="2415329"/>
          </a:xfrm>
          <a:prstGeom prst="line">
            <a:avLst/>
          </a:prstGeom>
          <a:ln w="19050">
            <a:solidFill>
              <a:schemeClr val="tx1"/>
            </a:solidFill>
            <a:headEnd type="arrow" w="med" len="lg"/>
            <a:tailEnd type="none"/>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826096" y="3649198"/>
            <a:ext cx="3891" cy="2428499"/>
          </a:xfrm>
          <a:prstGeom prst="line">
            <a:avLst/>
          </a:prstGeom>
          <a:ln w="19050">
            <a:solidFill>
              <a:schemeClr val="tx1"/>
            </a:solidFill>
            <a:headEnd type="arrow" w="med" len="lg"/>
            <a:tailEnd type="none"/>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409574" y="3638533"/>
            <a:ext cx="3890" cy="2426771"/>
          </a:xfrm>
          <a:prstGeom prst="line">
            <a:avLst/>
          </a:prstGeom>
          <a:ln>
            <a:solidFill>
              <a:schemeClr val="tx1"/>
            </a:solidFill>
            <a:headEnd type="arrow" w="med" len="lg"/>
            <a:tailEnd type="none"/>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943095" y="3636467"/>
            <a:ext cx="7872" cy="2428060"/>
          </a:xfrm>
          <a:prstGeom prst="line">
            <a:avLst/>
          </a:prstGeom>
          <a:ln w="19050">
            <a:solidFill>
              <a:schemeClr val="tx1"/>
            </a:solidFill>
            <a:headEnd type="arrow" w="med" len="lg"/>
            <a:tailEnd type="none"/>
          </a:ln>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5406580" y="2917691"/>
            <a:ext cx="1483627" cy="2517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Arrow Connector 74"/>
          <p:cNvCxnSpPr>
            <a:stCxn id="62" idx="0"/>
            <a:endCxn id="73" idx="3"/>
          </p:cNvCxnSpPr>
          <p:nvPr/>
        </p:nvCxnSpPr>
        <p:spPr>
          <a:xfrm flipV="1">
            <a:off x="5308014" y="3132549"/>
            <a:ext cx="315838" cy="265704"/>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5" idx="0"/>
          </p:cNvCxnSpPr>
          <p:nvPr/>
        </p:nvCxnSpPr>
        <p:spPr>
          <a:xfrm flipH="1" flipV="1">
            <a:off x="6742882" y="3084717"/>
            <a:ext cx="250277" cy="288586"/>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864507" y="3157972"/>
            <a:ext cx="121872" cy="215331"/>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4" idx="0"/>
          </p:cNvCxnSpPr>
          <p:nvPr/>
        </p:nvCxnSpPr>
        <p:spPr>
          <a:xfrm flipH="1" flipV="1">
            <a:off x="6299565" y="3132549"/>
            <a:ext cx="136978" cy="240754"/>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1731649" y="2768947"/>
            <a:ext cx="1842818" cy="6043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a:stCxn id="73" idx="2"/>
            <a:endCxn id="83" idx="6"/>
          </p:cNvCxnSpPr>
          <p:nvPr/>
        </p:nvCxnSpPr>
        <p:spPr>
          <a:xfrm flipH="1">
            <a:off x="3574467" y="3043552"/>
            <a:ext cx="1832113" cy="275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1850059" y="2840292"/>
            <a:ext cx="1960955" cy="461665"/>
          </a:xfrm>
          <a:prstGeom prst="rect">
            <a:avLst/>
          </a:prstGeom>
          <a:noFill/>
        </p:spPr>
        <p:txBody>
          <a:bodyPr wrap="square" rtlCol="0">
            <a:spAutoFit/>
          </a:bodyPr>
          <a:lstStyle/>
          <a:p>
            <a:r>
              <a:rPr lang="en-US" sz="2400" dirty="0" smtClean="0"/>
              <a:t>DDW Cont. </a:t>
            </a:r>
            <a:endParaRPr lang="en-US" sz="2400" dirty="0"/>
          </a:p>
        </p:txBody>
      </p:sp>
      <p:sp>
        <p:nvSpPr>
          <p:cNvPr id="87" name="TextBox 86"/>
          <p:cNvSpPr txBox="1"/>
          <p:nvPr/>
        </p:nvSpPr>
        <p:spPr>
          <a:xfrm>
            <a:off x="5011035" y="6258730"/>
            <a:ext cx="2974589" cy="461665"/>
          </a:xfrm>
          <a:prstGeom prst="rect">
            <a:avLst/>
          </a:prstGeom>
          <a:noFill/>
        </p:spPr>
        <p:txBody>
          <a:bodyPr wrap="square" rtlCol="0">
            <a:spAutoFit/>
          </a:bodyPr>
          <a:lstStyle/>
          <a:p>
            <a:r>
              <a:rPr lang="en-US" sz="2400" dirty="0" smtClean="0"/>
              <a:t>LLC miss Estimator</a:t>
            </a:r>
            <a:endParaRPr lang="en-US" sz="2400" dirty="0"/>
          </a:p>
        </p:txBody>
      </p:sp>
      <p:cxnSp>
        <p:nvCxnSpPr>
          <p:cNvPr id="96" name="Straight Arrow Connector 95"/>
          <p:cNvCxnSpPr>
            <a:endCxn id="83" idx="2"/>
          </p:cNvCxnSpPr>
          <p:nvPr/>
        </p:nvCxnSpPr>
        <p:spPr>
          <a:xfrm>
            <a:off x="1155513" y="3071125"/>
            <a:ext cx="57613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endCxn id="83" idx="1"/>
          </p:cNvCxnSpPr>
          <p:nvPr/>
        </p:nvCxnSpPr>
        <p:spPr>
          <a:xfrm>
            <a:off x="1544498" y="2665968"/>
            <a:ext cx="457025" cy="1914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endCxn id="83" idx="7"/>
          </p:cNvCxnSpPr>
          <p:nvPr/>
        </p:nvCxnSpPr>
        <p:spPr>
          <a:xfrm flipH="1">
            <a:off x="3304593" y="2665968"/>
            <a:ext cx="506421" cy="1914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214295" y="2755929"/>
            <a:ext cx="1692895" cy="646331"/>
          </a:xfrm>
          <a:prstGeom prst="rect">
            <a:avLst/>
          </a:prstGeom>
          <a:noFill/>
        </p:spPr>
        <p:txBody>
          <a:bodyPr wrap="square" rtlCol="0">
            <a:spAutoFit/>
          </a:bodyPr>
          <a:lstStyle/>
          <a:p>
            <a:r>
              <a:rPr lang="en-US" dirty="0" smtClean="0"/>
              <a:t>Avg. </a:t>
            </a:r>
            <a:r>
              <a:rPr lang="en-US" dirty="0" err="1" smtClean="0"/>
              <a:t>Mem</a:t>
            </a:r>
            <a:r>
              <a:rPr lang="en-US" dirty="0" smtClean="0"/>
              <a:t>. Latency</a:t>
            </a:r>
            <a:endParaRPr lang="en-US" dirty="0"/>
          </a:p>
        </p:txBody>
      </p:sp>
      <p:sp>
        <p:nvSpPr>
          <p:cNvPr id="106" name="TextBox 105"/>
          <p:cNvSpPr txBox="1"/>
          <p:nvPr/>
        </p:nvSpPr>
        <p:spPr>
          <a:xfrm>
            <a:off x="7745371" y="3137147"/>
            <a:ext cx="1533057" cy="369332"/>
          </a:xfrm>
          <a:prstGeom prst="rect">
            <a:avLst/>
          </a:prstGeom>
          <a:noFill/>
        </p:spPr>
        <p:txBody>
          <a:bodyPr wrap="square" rtlCol="0">
            <a:spAutoFit/>
          </a:bodyPr>
          <a:lstStyle/>
          <a:p>
            <a:r>
              <a:rPr lang="en-US" dirty="0" smtClean="0"/>
              <a:t>Hit Counters</a:t>
            </a:r>
            <a:endParaRPr lang="en-US" dirty="0"/>
          </a:p>
        </p:txBody>
      </p:sp>
      <p:sp>
        <p:nvSpPr>
          <p:cNvPr id="107" name="TextBox 106"/>
          <p:cNvSpPr txBox="1"/>
          <p:nvPr/>
        </p:nvSpPr>
        <p:spPr>
          <a:xfrm>
            <a:off x="2771359" y="2265858"/>
            <a:ext cx="4974012" cy="400110"/>
          </a:xfrm>
          <a:prstGeom prst="rect">
            <a:avLst/>
          </a:prstGeom>
          <a:noFill/>
        </p:spPr>
        <p:txBody>
          <a:bodyPr wrap="square" rtlCol="0">
            <a:spAutoFit/>
          </a:bodyPr>
          <a:lstStyle/>
          <a:p>
            <a:r>
              <a:rPr lang="en-US" sz="2000" dirty="0" smtClean="0">
                <a:solidFill>
                  <a:srgbClr val="800000"/>
                </a:solidFill>
              </a:rPr>
              <a:t>Maximum Performance Degradation (MPD) </a:t>
            </a:r>
            <a:endParaRPr lang="en-US" sz="2000" dirty="0">
              <a:solidFill>
                <a:srgbClr val="800000"/>
              </a:solidFill>
            </a:endParaRPr>
          </a:p>
        </p:txBody>
      </p:sp>
      <p:sp>
        <p:nvSpPr>
          <p:cNvPr id="108" name="TextBox 107"/>
          <p:cNvSpPr txBox="1"/>
          <p:nvPr/>
        </p:nvSpPr>
        <p:spPr>
          <a:xfrm>
            <a:off x="349419" y="2389767"/>
            <a:ext cx="1888149" cy="369332"/>
          </a:xfrm>
          <a:prstGeom prst="rect">
            <a:avLst/>
          </a:prstGeom>
          <a:noFill/>
        </p:spPr>
        <p:txBody>
          <a:bodyPr wrap="square" rtlCol="0">
            <a:spAutoFit/>
          </a:bodyPr>
          <a:lstStyle/>
          <a:p>
            <a:r>
              <a:rPr lang="en-US" dirty="0" smtClean="0"/>
              <a:t>Energy savings</a:t>
            </a:r>
            <a:endParaRPr lang="en-US" dirty="0"/>
          </a:p>
        </p:txBody>
      </p:sp>
      <p:sp>
        <p:nvSpPr>
          <p:cNvPr id="111" name="TextBox 110"/>
          <p:cNvSpPr txBox="1"/>
          <p:nvPr/>
        </p:nvSpPr>
        <p:spPr>
          <a:xfrm>
            <a:off x="3574780" y="3087856"/>
            <a:ext cx="1375129" cy="369332"/>
          </a:xfrm>
          <a:prstGeom prst="rect">
            <a:avLst/>
          </a:prstGeom>
          <a:noFill/>
        </p:spPr>
        <p:txBody>
          <a:bodyPr wrap="square" rtlCol="0">
            <a:spAutoFit/>
          </a:bodyPr>
          <a:lstStyle/>
          <a:p>
            <a:r>
              <a:rPr lang="en-US" b="1" dirty="0" smtClean="0"/>
              <a:t>Est. LLC miss</a:t>
            </a:r>
            <a:endParaRPr lang="en-US" b="1" dirty="0"/>
          </a:p>
        </p:txBody>
      </p:sp>
      <p:sp>
        <p:nvSpPr>
          <p:cNvPr id="112" name="TextBox 111"/>
          <p:cNvSpPr txBox="1"/>
          <p:nvPr/>
        </p:nvSpPr>
        <p:spPr>
          <a:xfrm>
            <a:off x="5525076" y="2834406"/>
            <a:ext cx="1418650" cy="369332"/>
          </a:xfrm>
          <a:prstGeom prst="rect">
            <a:avLst/>
          </a:prstGeom>
          <a:noFill/>
        </p:spPr>
        <p:txBody>
          <a:bodyPr wrap="square" rtlCol="0">
            <a:spAutoFit/>
          </a:bodyPr>
          <a:lstStyle/>
          <a:p>
            <a:r>
              <a:rPr lang="en-US" dirty="0" smtClean="0"/>
              <a:t>Aggregator</a:t>
            </a:r>
            <a:endParaRPr lang="en-US" dirty="0"/>
          </a:p>
        </p:txBody>
      </p:sp>
      <p:cxnSp>
        <p:nvCxnSpPr>
          <p:cNvPr id="114" name="Straight Arrow Connector 113"/>
          <p:cNvCxnSpPr>
            <a:endCxn id="65" idx="6"/>
          </p:cNvCxnSpPr>
          <p:nvPr/>
        </p:nvCxnSpPr>
        <p:spPr>
          <a:xfrm flipH="1">
            <a:off x="7130138" y="3504885"/>
            <a:ext cx="61523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7610943" y="4541451"/>
            <a:ext cx="1533057" cy="369332"/>
          </a:xfrm>
          <a:prstGeom prst="rect">
            <a:avLst/>
          </a:prstGeom>
          <a:noFill/>
        </p:spPr>
        <p:txBody>
          <a:bodyPr wrap="square" rtlCol="0">
            <a:spAutoFit/>
          </a:bodyPr>
          <a:lstStyle/>
          <a:p>
            <a:r>
              <a:rPr lang="en-US" dirty="0" smtClean="0"/>
              <a:t>Aux. Tag Array</a:t>
            </a:r>
            <a:endParaRPr lang="en-US" dirty="0"/>
          </a:p>
        </p:txBody>
      </p:sp>
      <p:cxnSp>
        <p:nvCxnSpPr>
          <p:cNvPr id="117" name="Straight Arrow Connector 116"/>
          <p:cNvCxnSpPr/>
          <p:nvPr/>
        </p:nvCxnSpPr>
        <p:spPr>
          <a:xfrm flipH="1">
            <a:off x="7119011" y="4755710"/>
            <a:ext cx="491932"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398938" y="1438478"/>
            <a:ext cx="780692" cy="496618"/>
            <a:chOff x="372868" y="2159783"/>
            <a:chExt cx="780692" cy="496618"/>
          </a:xfrm>
        </p:grpSpPr>
        <p:sp>
          <p:nvSpPr>
            <p:cNvPr id="120" name="Oval 119"/>
            <p:cNvSpPr/>
            <p:nvPr/>
          </p:nvSpPr>
          <p:spPr>
            <a:xfrm>
              <a:off x="372868" y="2202017"/>
              <a:ext cx="454432" cy="45438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p:cNvSpPr txBox="1"/>
            <p:nvPr/>
          </p:nvSpPr>
          <p:spPr>
            <a:xfrm>
              <a:off x="442780" y="2159783"/>
              <a:ext cx="710780" cy="461665"/>
            </a:xfrm>
            <a:prstGeom prst="rect">
              <a:avLst/>
            </a:prstGeom>
            <a:noFill/>
          </p:spPr>
          <p:txBody>
            <a:bodyPr wrap="square" rtlCol="0">
              <a:spAutoFit/>
            </a:bodyPr>
            <a:lstStyle/>
            <a:p>
              <a:r>
                <a:rPr lang="en-US" sz="2400" b="1" dirty="0"/>
                <a:t>2</a:t>
              </a:r>
            </a:p>
          </p:txBody>
        </p:sp>
      </p:grpSp>
      <p:grpSp>
        <p:nvGrpSpPr>
          <p:cNvPr id="142" name="Group 141"/>
          <p:cNvGrpSpPr/>
          <p:nvPr/>
        </p:nvGrpSpPr>
        <p:grpSpPr>
          <a:xfrm>
            <a:off x="517952" y="3541792"/>
            <a:ext cx="4064596" cy="2733972"/>
            <a:chOff x="517951" y="3343725"/>
            <a:chExt cx="5555630" cy="2701144"/>
          </a:xfrm>
        </p:grpSpPr>
        <p:sp>
          <p:nvSpPr>
            <p:cNvPr id="124" name="Rectangle 123"/>
            <p:cNvSpPr/>
            <p:nvPr/>
          </p:nvSpPr>
          <p:spPr>
            <a:xfrm>
              <a:off x="5089320" y="3355376"/>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669486" y="3343725"/>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243726" y="3354563"/>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17951" y="3357652"/>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824144" y="3352901"/>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955296" y="3364552"/>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356765" y="3347664"/>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759644" y="3355376"/>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17952" y="3350621"/>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17952" y="379793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517951" y="4245255"/>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517952" y="4692572"/>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517952" y="513711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517951" y="5584433"/>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820056" y="3355373"/>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227987" y="3350621"/>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653747" y="3348129"/>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Rectangle 121"/>
          <p:cNvSpPr/>
          <p:nvPr/>
        </p:nvSpPr>
        <p:spPr>
          <a:xfrm>
            <a:off x="356844" y="4157799"/>
            <a:ext cx="8195917" cy="12217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750287" y="4190378"/>
            <a:ext cx="8284024" cy="1846659"/>
          </a:xfrm>
          <a:prstGeom prst="rect">
            <a:avLst/>
          </a:prstGeom>
          <a:noFill/>
        </p:spPr>
        <p:txBody>
          <a:bodyPr wrap="square" rtlCol="0">
            <a:spAutoFit/>
          </a:bodyPr>
          <a:lstStyle/>
          <a:p>
            <a:r>
              <a:rPr lang="en-US" sz="2400" dirty="0" smtClean="0"/>
              <a:t>S</a:t>
            </a:r>
            <a:r>
              <a:rPr lang="en-US" sz="2400" dirty="0" smtClean="0"/>
              <a:t>oftware</a:t>
            </a:r>
            <a:r>
              <a:rPr lang="en-US" sz="2400" dirty="0" smtClean="0"/>
              <a:t> </a:t>
            </a:r>
            <a:r>
              <a:rPr lang="en-US" sz="2400" dirty="0" smtClean="0"/>
              <a:t>specifies</a:t>
            </a:r>
            <a:r>
              <a:rPr lang="en-US" sz="2400" dirty="0" smtClean="0"/>
              <a:t> perf</a:t>
            </a:r>
            <a:r>
              <a:rPr lang="en-US" sz="2400" dirty="0" smtClean="0"/>
              <a:t>ormance</a:t>
            </a:r>
            <a:r>
              <a:rPr lang="en-US" sz="2400" dirty="0" smtClean="0"/>
              <a:t> </a:t>
            </a:r>
            <a:r>
              <a:rPr lang="en-US" sz="2400" dirty="0" smtClean="0"/>
              <a:t>vs. energy </a:t>
            </a:r>
            <a:r>
              <a:rPr lang="en-US" sz="2400" dirty="0" smtClean="0"/>
              <a:t>savings tradeoff</a:t>
            </a:r>
            <a:endParaRPr lang="en-US" sz="2400" dirty="0" smtClean="0"/>
          </a:p>
          <a:p>
            <a:pPr marL="285750" indent="-285750">
              <a:buFont typeface="Arial"/>
              <a:buChar char="•"/>
            </a:pPr>
            <a:r>
              <a:rPr lang="en-US" sz="2400" dirty="0" smtClean="0"/>
              <a:t>MPD value specified </a:t>
            </a:r>
            <a:r>
              <a:rPr lang="en-US" sz="2400" dirty="0" smtClean="0"/>
              <a:t>in a register</a:t>
            </a:r>
          </a:p>
          <a:p>
            <a:pPr marL="285750" indent="-285750">
              <a:buFont typeface="Arial"/>
              <a:buChar char="•"/>
            </a:pPr>
            <a:r>
              <a:rPr lang="en-US" sz="2400" dirty="0" smtClean="0"/>
              <a:t>Energy savings subjected to MPD</a:t>
            </a:r>
          </a:p>
          <a:p>
            <a:pPr marL="285750" indent="-285750">
              <a:buFont typeface="Arial"/>
              <a:buChar char="•"/>
            </a:pPr>
            <a:endParaRPr lang="en-US" sz="2400" dirty="0" smtClean="0"/>
          </a:p>
          <a:p>
            <a:r>
              <a:rPr lang="en-US" dirty="0"/>
              <a:t>	</a:t>
            </a:r>
            <a:r>
              <a:rPr lang="en-US" dirty="0" smtClean="0"/>
              <a:t>  </a:t>
            </a:r>
            <a:endParaRPr lang="en-US" dirty="0"/>
          </a:p>
        </p:txBody>
      </p:sp>
      <p:sp>
        <p:nvSpPr>
          <p:cNvPr id="153" name="TextBox 152"/>
          <p:cNvSpPr txBox="1"/>
          <p:nvPr/>
        </p:nvSpPr>
        <p:spPr>
          <a:xfrm>
            <a:off x="7452419" y="5495142"/>
            <a:ext cx="1533057" cy="369332"/>
          </a:xfrm>
          <a:prstGeom prst="rect">
            <a:avLst/>
          </a:prstGeom>
          <a:noFill/>
        </p:spPr>
        <p:txBody>
          <a:bodyPr wrap="square" rtlCol="0">
            <a:spAutoFit/>
          </a:bodyPr>
          <a:lstStyle/>
          <a:p>
            <a:r>
              <a:rPr lang="en-US" dirty="0" smtClean="0">
                <a:solidFill>
                  <a:srgbClr val="C0504D"/>
                </a:solidFill>
              </a:rPr>
              <a:t>Qureshi’</a:t>
            </a:r>
            <a:r>
              <a:rPr lang="en-US" dirty="0" smtClean="0">
                <a:solidFill>
                  <a:srgbClr val="C0504D"/>
                </a:solidFill>
              </a:rPr>
              <a:t>06</a:t>
            </a:r>
            <a:endParaRPr lang="en-US" dirty="0">
              <a:solidFill>
                <a:srgbClr val="C0504D"/>
              </a:solidFill>
            </a:endParaRPr>
          </a:p>
        </p:txBody>
      </p:sp>
      <p:sp>
        <p:nvSpPr>
          <p:cNvPr id="4" name="TextBox 3"/>
          <p:cNvSpPr txBox="1"/>
          <p:nvPr/>
        </p:nvSpPr>
        <p:spPr>
          <a:xfrm>
            <a:off x="7368689" y="5927424"/>
            <a:ext cx="2204426" cy="430887"/>
          </a:xfrm>
          <a:prstGeom prst="rect">
            <a:avLst/>
          </a:prstGeom>
          <a:noFill/>
        </p:spPr>
        <p:txBody>
          <a:bodyPr wrap="square" rtlCol="0">
            <a:spAutoFit/>
          </a:bodyPr>
          <a:lstStyle/>
          <a:p>
            <a:r>
              <a:rPr lang="en-US" sz="2200" dirty="0" smtClean="0"/>
              <a:t>0.3% overhead </a:t>
            </a:r>
            <a:endParaRPr lang="en-US" sz="2200" dirty="0"/>
          </a:p>
        </p:txBody>
      </p:sp>
    </p:spTree>
    <p:extLst>
      <p:ext uri="{BB962C8B-B14F-4D97-AF65-F5344CB8AC3E}">
        <p14:creationId xmlns:p14="http://schemas.microsoft.com/office/powerpoint/2010/main" val="4018913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right)">
                                      <p:cBhvr>
                                        <p:cTn id="13" dur="500"/>
                                        <p:tgtEl>
                                          <p:spTgt spid="5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right)">
                                      <p:cBhvr>
                                        <p:cTn id="16" dur="500"/>
                                        <p:tgtEl>
                                          <p:spTgt spid="5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500"/>
                                        <p:tgtEl>
                                          <p:spTgt spid="5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right)">
                                      <p:cBhvr>
                                        <p:cTn id="22" dur="500"/>
                                        <p:tgtEl>
                                          <p:spTgt spid="5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right)">
                                      <p:cBhvr>
                                        <p:cTn id="25" dur="500"/>
                                        <p:tgtEl>
                                          <p:spTgt spid="5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right)">
                                      <p:cBhvr>
                                        <p:cTn id="28" dur="500"/>
                                        <p:tgtEl>
                                          <p:spTgt spid="57"/>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right)">
                                      <p:cBhvr>
                                        <p:cTn id="31" dur="500"/>
                                        <p:tgtEl>
                                          <p:spTgt spid="5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right)">
                                      <p:cBhvr>
                                        <p:cTn id="34" dur="500"/>
                                        <p:tgtEl>
                                          <p:spTgt spid="59"/>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right)">
                                      <p:cBhvr>
                                        <p:cTn id="37" dur="500"/>
                                        <p:tgtEl>
                                          <p:spTgt spid="60"/>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right)">
                                      <p:cBhvr>
                                        <p:cTn id="40" dur="500"/>
                                        <p:tgtEl>
                                          <p:spTgt spid="61"/>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right)">
                                      <p:cBhvr>
                                        <p:cTn id="43" dur="500"/>
                                        <p:tgtEl>
                                          <p:spTgt spid="6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right)">
                                      <p:cBhvr>
                                        <p:cTn id="46" dur="500"/>
                                        <p:tgtEl>
                                          <p:spTgt spid="6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right)">
                                      <p:cBhvr>
                                        <p:cTn id="49" dur="500"/>
                                        <p:tgtEl>
                                          <p:spTgt spid="6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right)">
                                      <p:cBhvr>
                                        <p:cTn id="52" dur="500"/>
                                        <p:tgtEl>
                                          <p:spTgt spid="65"/>
                                        </p:tgtEl>
                                      </p:cBhvr>
                                    </p:animEffect>
                                  </p:childTnLst>
                                </p:cTn>
                              </p:par>
                              <p:par>
                                <p:cTn id="53" presetID="22" presetClass="entr" presetSubtype="2"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right)">
                                      <p:cBhvr>
                                        <p:cTn id="55" dur="500"/>
                                        <p:tgtEl>
                                          <p:spTgt spid="68"/>
                                        </p:tgtEl>
                                      </p:cBhvr>
                                    </p:animEffect>
                                  </p:childTnLst>
                                </p:cTn>
                              </p:par>
                              <p:par>
                                <p:cTn id="56" presetID="22" presetClass="entr" presetSubtype="2" fill="hold"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right)">
                                      <p:cBhvr>
                                        <p:cTn id="58" dur="500"/>
                                        <p:tgtEl>
                                          <p:spTgt spid="70"/>
                                        </p:tgtEl>
                                      </p:cBhvr>
                                    </p:animEffect>
                                  </p:childTnLst>
                                </p:cTn>
                              </p:par>
                              <p:par>
                                <p:cTn id="59" presetID="22" presetClass="entr" presetSubtype="2"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right)">
                                      <p:cBhvr>
                                        <p:cTn id="61" dur="500"/>
                                        <p:tgtEl>
                                          <p:spTgt spid="71"/>
                                        </p:tgtEl>
                                      </p:cBhvr>
                                    </p:animEffect>
                                  </p:childTnLst>
                                </p:cTn>
                              </p:par>
                              <p:par>
                                <p:cTn id="62" presetID="22" presetClass="entr" presetSubtype="2"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right)">
                                      <p:cBhvr>
                                        <p:cTn id="64" dur="500"/>
                                        <p:tgtEl>
                                          <p:spTgt spid="72"/>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right)">
                                      <p:cBhvr>
                                        <p:cTn id="67" dur="500"/>
                                        <p:tgtEl>
                                          <p:spTgt spid="73"/>
                                        </p:tgtEl>
                                      </p:cBhvr>
                                    </p:animEffect>
                                  </p:childTnLst>
                                </p:cTn>
                              </p:par>
                              <p:par>
                                <p:cTn id="68" presetID="22" presetClass="entr" presetSubtype="2"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right)">
                                      <p:cBhvr>
                                        <p:cTn id="70" dur="500"/>
                                        <p:tgtEl>
                                          <p:spTgt spid="75"/>
                                        </p:tgtEl>
                                      </p:cBhvr>
                                    </p:animEffect>
                                  </p:childTnLst>
                                </p:cTn>
                              </p:par>
                              <p:par>
                                <p:cTn id="71" presetID="22" presetClass="entr" presetSubtype="2"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right)">
                                      <p:cBhvr>
                                        <p:cTn id="73" dur="500"/>
                                        <p:tgtEl>
                                          <p:spTgt spid="76"/>
                                        </p:tgtEl>
                                      </p:cBhvr>
                                    </p:animEffect>
                                  </p:childTnLst>
                                </p:cTn>
                              </p:par>
                              <p:par>
                                <p:cTn id="74" presetID="22" presetClass="entr" presetSubtype="2" fill="hold"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right)">
                                      <p:cBhvr>
                                        <p:cTn id="76" dur="500"/>
                                        <p:tgtEl>
                                          <p:spTgt spid="78"/>
                                        </p:tgtEl>
                                      </p:cBhvr>
                                    </p:animEffect>
                                  </p:childTnLst>
                                </p:cTn>
                              </p:par>
                              <p:par>
                                <p:cTn id="77" presetID="22" presetClass="entr" presetSubtype="2"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ipe(right)">
                                      <p:cBhvr>
                                        <p:cTn id="79" dur="500"/>
                                        <p:tgtEl>
                                          <p:spTgt spid="81"/>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wipe(right)">
                                      <p:cBhvr>
                                        <p:cTn id="82" dur="500"/>
                                        <p:tgtEl>
                                          <p:spTgt spid="87"/>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wipe(right)">
                                      <p:cBhvr>
                                        <p:cTn id="85" dur="500"/>
                                        <p:tgtEl>
                                          <p:spTgt spid="106"/>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wipe(right)">
                                      <p:cBhvr>
                                        <p:cTn id="88" dur="500"/>
                                        <p:tgtEl>
                                          <p:spTgt spid="112"/>
                                        </p:tgtEl>
                                      </p:cBhvr>
                                    </p:animEffect>
                                  </p:childTnLst>
                                </p:cTn>
                              </p:par>
                              <p:par>
                                <p:cTn id="89" presetID="22" presetClass="entr" presetSubtype="2"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animEffect transition="in" filter="wipe(right)">
                                      <p:cBhvr>
                                        <p:cTn id="91" dur="500"/>
                                        <p:tgtEl>
                                          <p:spTgt spid="114"/>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16"/>
                                        </p:tgtEl>
                                        <p:attrNameLst>
                                          <p:attrName>style.visibility</p:attrName>
                                        </p:attrNameLst>
                                      </p:cBhvr>
                                      <p:to>
                                        <p:strVal val="visible"/>
                                      </p:to>
                                    </p:set>
                                    <p:animEffect transition="in" filter="wipe(right)">
                                      <p:cBhvr>
                                        <p:cTn id="94" dur="500"/>
                                        <p:tgtEl>
                                          <p:spTgt spid="116"/>
                                        </p:tgtEl>
                                      </p:cBhvr>
                                    </p:animEffect>
                                  </p:childTnLst>
                                </p:cTn>
                              </p:par>
                              <p:par>
                                <p:cTn id="95" presetID="22" presetClass="entr" presetSubtype="2" fill="hold" nodeType="withEffect">
                                  <p:stCondLst>
                                    <p:cond delay="0"/>
                                  </p:stCondLst>
                                  <p:childTnLst>
                                    <p:set>
                                      <p:cBhvr>
                                        <p:cTn id="96" dur="1" fill="hold">
                                          <p:stCondLst>
                                            <p:cond delay="0"/>
                                          </p:stCondLst>
                                        </p:cTn>
                                        <p:tgtEl>
                                          <p:spTgt spid="117"/>
                                        </p:tgtEl>
                                        <p:attrNameLst>
                                          <p:attrName>style.visibility</p:attrName>
                                        </p:attrNameLst>
                                      </p:cBhvr>
                                      <p:to>
                                        <p:strVal val="visible"/>
                                      </p:to>
                                    </p:set>
                                    <p:animEffect transition="in" filter="wipe(right)">
                                      <p:cBhvr>
                                        <p:cTn id="97" dur="500"/>
                                        <p:tgtEl>
                                          <p:spTgt spid="117"/>
                                        </p:tgtEl>
                                      </p:cBhvr>
                                    </p:animEffect>
                                  </p:childTnLst>
                                </p:cTn>
                              </p:par>
                              <p:par>
                                <p:cTn id="98" presetID="22" presetClass="entr" presetSubtype="2" fill="hold"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wipe(right)">
                                      <p:cBhvr>
                                        <p:cTn id="100" dur="500"/>
                                        <p:tgtEl>
                                          <p:spTgt spid="8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left)">
                                      <p:cBhvr>
                                        <p:cTn id="103" dur="500"/>
                                        <p:tgtEl>
                                          <p:spTgt spid="66"/>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111"/>
                                        </p:tgtEl>
                                        <p:attrNameLst>
                                          <p:attrName>style.visibility</p:attrName>
                                        </p:attrNameLst>
                                      </p:cBhvr>
                                      <p:to>
                                        <p:strVal val="visible"/>
                                      </p:to>
                                    </p:set>
                                    <p:animEffect transition="in" filter="wipe(right)">
                                      <p:cBhvr>
                                        <p:cTn id="106" dur="500"/>
                                        <p:tgtEl>
                                          <p:spTgt spid="111"/>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wipe(down)">
                                      <p:cBhvr>
                                        <p:cTn id="109" dur="500"/>
                                        <p:tgtEl>
                                          <p:spTgt spid="4"/>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153"/>
                                        </p:tgtEl>
                                        <p:attrNameLst>
                                          <p:attrName>style.visibility</p:attrName>
                                        </p:attrNameLst>
                                      </p:cBhvr>
                                      <p:to>
                                        <p:strVal val="visible"/>
                                      </p:to>
                                    </p:set>
                                    <p:animEffect transition="in" filter="wipe(left)">
                                      <p:cBhvr>
                                        <p:cTn id="112" dur="500"/>
                                        <p:tgtEl>
                                          <p:spTgt spid="15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wipe(left)">
                                      <p:cBhvr>
                                        <p:cTn id="117" dur="500"/>
                                        <p:tgtEl>
                                          <p:spTgt spid="104"/>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Effect transition="in" filter="wipe(left)">
                                      <p:cBhvr>
                                        <p:cTn id="120" dur="500"/>
                                        <p:tgtEl>
                                          <p:spTgt spid="108"/>
                                        </p:tgtEl>
                                      </p:cBhvr>
                                    </p:animEffect>
                                  </p:childTnLst>
                                </p:cTn>
                              </p:par>
                              <p:par>
                                <p:cTn id="121" presetID="22" presetClass="entr" presetSubtype="8" fill="hold" nodeType="withEffect">
                                  <p:stCondLst>
                                    <p:cond delay="0"/>
                                  </p:stCondLst>
                                  <p:childTnLst>
                                    <p:set>
                                      <p:cBhvr>
                                        <p:cTn id="122" dur="1" fill="hold">
                                          <p:stCondLst>
                                            <p:cond delay="0"/>
                                          </p:stCondLst>
                                        </p:cTn>
                                        <p:tgtEl>
                                          <p:spTgt spid="96"/>
                                        </p:tgtEl>
                                        <p:attrNameLst>
                                          <p:attrName>style.visibility</p:attrName>
                                        </p:attrNameLst>
                                      </p:cBhvr>
                                      <p:to>
                                        <p:strVal val="visible"/>
                                      </p:to>
                                    </p:set>
                                    <p:animEffect transition="in" filter="wipe(left)">
                                      <p:cBhvr>
                                        <p:cTn id="123" dur="500"/>
                                        <p:tgtEl>
                                          <p:spTgt spid="96"/>
                                        </p:tgtEl>
                                      </p:cBhvr>
                                    </p:animEffect>
                                  </p:childTnLst>
                                </p:cTn>
                              </p:par>
                              <p:par>
                                <p:cTn id="124" presetID="22" presetClass="entr" presetSubtype="8" fill="hold" nodeType="withEffect">
                                  <p:stCondLst>
                                    <p:cond delay="0"/>
                                  </p:stCondLst>
                                  <p:childTnLst>
                                    <p:set>
                                      <p:cBhvr>
                                        <p:cTn id="125" dur="1" fill="hold">
                                          <p:stCondLst>
                                            <p:cond delay="0"/>
                                          </p:stCondLst>
                                        </p:cTn>
                                        <p:tgtEl>
                                          <p:spTgt spid="101"/>
                                        </p:tgtEl>
                                        <p:attrNameLst>
                                          <p:attrName>style.visibility</p:attrName>
                                        </p:attrNameLst>
                                      </p:cBhvr>
                                      <p:to>
                                        <p:strVal val="visible"/>
                                      </p:to>
                                    </p:set>
                                    <p:animEffect transition="in" filter="wipe(left)">
                                      <p:cBhvr>
                                        <p:cTn id="126" dur="500"/>
                                        <p:tgtEl>
                                          <p:spTgt spid="10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07"/>
                                        </p:tgtEl>
                                        <p:attrNameLst>
                                          <p:attrName>style.visibility</p:attrName>
                                        </p:attrNameLst>
                                      </p:cBhvr>
                                      <p:to>
                                        <p:strVal val="visible"/>
                                      </p:to>
                                    </p:set>
                                    <p:animEffect transition="in" filter="wipe(left)">
                                      <p:cBhvr>
                                        <p:cTn id="131" dur="500"/>
                                        <p:tgtEl>
                                          <p:spTgt spid="107"/>
                                        </p:tgtEl>
                                      </p:cBhvr>
                                    </p:animEffect>
                                  </p:childTnLst>
                                </p:cTn>
                              </p:par>
                              <p:par>
                                <p:cTn id="132" presetID="22" presetClass="entr" presetSubtype="8" fill="hold" nodeType="withEffect">
                                  <p:stCondLst>
                                    <p:cond delay="0"/>
                                  </p:stCondLst>
                                  <p:childTnLst>
                                    <p:set>
                                      <p:cBhvr>
                                        <p:cTn id="133" dur="1" fill="hold">
                                          <p:stCondLst>
                                            <p:cond delay="0"/>
                                          </p:stCondLst>
                                        </p:cTn>
                                        <p:tgtEl>
                                          <p:spTgt spid="103"/>
                                        </p:tgtEl>
                                        <p:attrNameLst>
                                          <p:attrName>style.visibility</p:attrName>
                                        </p:attrNameLst>
                                      </p:cBhvr>
                                      <p:to>
                                        <p:strVal val="visible"/>
                                      </p:to>
                                    </p:set>
                                    <p:animEffect transition="in" filter="wipe(left)">
                                      <p:cBhvr>
                                        <p:cTn id="134" dur="500"/>
                                        <p:tgtEl>
                                          <p:spTgt spid="103"/>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122"/>
                                        </p:tgtEl>
                                        <p:attrNameLst>
                                          <p:attrName>style.visibility</p:attrName>
                                        </p:attrNameLst>
                                      </p:cBhvr>
                                      <p:to>
                                        <p:strVal val="visible"/>
                                      </p:to>
                                    </p:set>
                                    <p:animEffect transition="in" filter="wipe(left)">
                                      <p:cBhvr>
                                        <p:cTn id="137" dur="500"/>
                                        <p:tgtEl>
                                          <p:spTgt spid="122"/>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wipe(left)">
                                      <p:cBhvr>
                                        <p:cTn id="14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3" grpId="0" animBg="1"/>
      <p:bldP spid="87" grpId="0"/>
      <p:bldP spid="104" grpId="0"/>
      <p:bldP spid="106" grpId="0"/>
      <p:bldP spid="107" grpId="0"/>
      <p:bldP spid="108" grpId="0"/>
      <p:bldP spid="111" grpId="0"/>
      <p:bldP spid="112" grpId="0"/>
      <p:bldP spid="116" grpId="0"/>
      <p:bldP spid="122" grpId="0" animBg="1"/>
      <p:bldP spid="123" grpId="0"/>
      <p:bldP spid="15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DDW Controller</a:t>
            </a:r>
            <a:endParaRPr lang="en-US" dirty="0"/>
          </a:p>
        </p:txBody>
      </p:sp>
      <p:sp>
        <p:nvSpPr>
          <p:cNvPr id="3" name="Content Placeholder 2"/>
          <p:cNvSpPr>
            <a:spLocks noGrp="1"/>
          </p:cNvSpPr>
          <p:nvPr>
            <p:ph idx="1"/>
          </p:nvPr>
        </p:nvSpPr>
        <p:spPr>
          <a:xfrm>
            <a:off x="466117" y="1387504"/>
            <a:ext cx="8229600" cy="4525963"/>
          </a:xfrm>
        </p:spPr>
        <p:txBody>
          <a:bodyPr/>
          <a:lstStyle/>
          <a:p>
            <a:r>
              <a:rPr lang="en-US" dirty="0" smtClean="0"/>
              <a:t>Determines number of DDWs at runtime</a:t>
            </a:r>
            <a:endParaRPr lang="en-US" dirty="0"/>
          </a:p>
        </p:txBody>
      </p:sp>
      <p:sp>
        <p:nvSpPr>
          <p:cNvPr id="47" name="Rectangle 46"/>
          <p:cNvSpPr/>
          <p:nvPr/>
        </p:nvSpPr>
        <p:spPr>
          <a:xfrm>
            <a:off x="5171035" y="3810157"/>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12420" y="3811108"/>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95897" y="3798715"/>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845052" y="3797938"/>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186143" y="4580425"/>
            <a:ext cx="220437"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727528" y="4581376"/>
            <a:ext cx="220437"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311005" y="4568983"/>
            <a:ext cx="220437"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60160" y="4568206"/>
            <a:ext cx="220437"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220466" y="5678857"/>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761851" y="5679808"/>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345328" y="5667415"/>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894483" y="5666638"/>
            <a:ext cx="182880" cy="397889"/>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71035" y="3398253"/>
            <a:ext cx="273958" cy="263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727528" y="3384745"/>
            <a:ext cx="273958" cy="263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99564" y="3373303"/>
            <a:ext cx="273958" cy="263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856180" y="3373303"/>
            <a:ext cx="273958" cy="263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908071" y="2768947"/>
            <a:ext cx="2471197" cy="3437310"/>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5284710" y="3661417"/>
            <a:ext cx="3892" cy="2415329"/>
          </a:xfrm>
          <a:prstGeom prst="line">
            <a:avLst/>
          </a:prstGeom>
          <a:ln w="19050">
            <a:solidFill>
              <a:schemeClr val="tx1"/>
            </a:solidFill>
            <a:headEnd type="arrow" w="med" len="lg"/>
            <a:tailEnd type="none"/>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826096" y="3649198"/>
            <a:ext cx="3891" cy="2428499"/>
          </a:xfrm>
          <a:prstGeom prst="line">
            <a:avLst/>
          </a:prstGeom>
          <a:ln w="19050">
            <a:solidFill>
              <a:schemeClr val="tx1"/>
            </a:solidFill>
            <a:headEnd type="arrow" w="med" len="lg"/>
            <a:tailEnd type="none"/>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409574" y="3638533"/>
            <a:ext cx="3890" cy="2426771"/>
          </a:xfrm>
          <a:prstGeom prst="line">
            <a:avLst/>
          </a:prstGeom>
          <a:ln>
            <a:solidFill>
              <a:schemeClr val="tx1"/>
            </a:solidFill>
            <a:headEnd type="arrow" w="med" len="lg"/>
            <a:tailEnd type="none"/>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943095" y="3636467"/>
            <a:ext cx="7872" cy="2428060"/>
          </a:xfrm>
          <a:prstGeom prst="line">
            <a:avLst/>
          </a:prstGeom>
          <a:ln w="19050">
            <a:solidFill>
              <a:schemeClr val="tx1"/>
            </a:solidFill>
            <a:headEnd type="arrow" w="med" len="lg"/>
            <a:tailEnd type="none"/>
          </a:ln>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5406580" y="2917691"/>
            <a:ext cx="1483627" cy="2517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Arrow Connector 74"/>
          <p:cNvCxnSpPr>
            <a:stCxn id="62" idx="0"/>
            <a:endCxn id="73" idx="3"/>
          </p:cNvCxnSpPr>
          <p:nvPr/>
        </p:nvCxnSpPr>
        <p:spPr>
          <a:xfrm flipV="1">
            <a:off x="5308014" y="3132549"/>
            <a:ext cx="315838" cy="265704"/>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5" idx="0"/>
          </p:cNvCxnSpPr>
          <p:nvPr/>
        </p:nvCxnSpPr>
        <p:spPr>
          <a:xfrm flipH="1" flipV="1">
            <a:off x="6742882" y="3084717"/>
            <a:ext cx="250277" cy="288586"/>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864507" y="3157972"/>
            <a:ext cx="121872" cy="215331"/>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4" idx="0"/>
          </p:cNvCxnSpPr>
          <p:nvPr/>
        </p:nvCxnSpPr>
        <p:spPr>
          <a:xfrm flipH="1" flipV="1">
            <a:off x="6299565" y="3132549"/>
            <a:ext cx="136978" cy="240754"/>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1731649" y="2768947"/>
            <a:ext cx="1842818" cy="6043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a:stCxn id="73" idx="2"/>
            <a:endCxn id="83" idx="6"/>
          </p:cNvCxnSpPr>
          <p:nvPr/>
        </p:nvCxnSpPr>
        <p:spPr>
          <a:xfrm flipH="1">
            <a:off x="3574467" y="3043552"/>
            <a:ext cx="1832113" cy="275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1850059" y="2840292"/>
            <a:ext cx="1960955" cy="461665"/>
          </a:xfrm>
          <a:prstGeom prst="rect">
            <a:avLst/>
          </a:prstGeom>
          <a:noFill/>
        </p:spPr>
        <p:txBody>
          <a:bodyPr wrap="square" rtlCol="0">
            <a:spAutoFit/>
          </a:bodyPr>
          <a:lstStyle/>
          <a:p>
            <a:r>
              <a:rPr lang="en-US" sz="2400" dirty="0" smtClean="0"/>
              <a:t>DDW Cont. </a:t>
            </a:r>
            <a:endParaRPr lang="en-US" sz="2400" dirty="0"/>
          </a:p>
        </p:txBody>
      </p:sp>
      <p:sp>
        <p:nvSpPr>
          <p:cNvPr id="87" name="TextBox 86"/>
          <p:cNvSpPr txBox="1"/>
          <p:nvPr/>
        </p:nvSpPr>
        <p:spPr>
          <a:xfrm>
            <a:off x="5011035" y="6258730"/>
            <a:ext cx="2974589" cy="461665"/>
          </a:xfrm>
          <a:prstGeom prst="rect">
            <a:avLst/>
          </a:prstGeom>
          <a:noFill/>
        </p:spPr>
        <p:txBody>
          <a:bodyPr wrap="square" rtlCol="0">
            <a:spAutoFit/>
          </a:bodyPr>
          <a:lstStyle/>
          <a:p>
            <a:r>
              <a:rPr lang="en-US" sz="2400" dirty="0" smtClean="0"/>
              <a:t>LLC miss Estimator</a:t>
            </a:r>
            <a:endParaRPr lang="en-US" sz="2400" dirty="0"/>
          </a:p>
        </p:txBody>
      </p:sp>
      <p:cxnSp>
        <p:nvCxnSpPr>
          <p:cNvPr id="96" name="Straight Arrow Connector 95"/>
          <p:cNvCxnSpPr>
            <a:endCxn id="83" idx="2"/>
          </p:cNvCxnSpPr>
          <p:nvPr/>
        </p:nvCxnSpPr>
        <p:spPr>
          <a:xfrm>
            <a:off x="1155513" y="3071125"/>
            <a:ext cx="57613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endCxn id="83" idx="1"/>
          </p:cNvCxnSpPr>
          <p:nvPr/>
        </p:nvCxnSpPr>
        <p:spPr>
          <a:xfrm>
            <a:off x="1544498" y="2665968"/>
            <a:ext cx="457025" cy="1914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endCxn id="83" idx="7"/>
          </p:cNvCxnSpPr>
          <p:nvPr/>
        </p:nvCxnSpPr>
        <p:spPr>
          <a:xfrm flipH="1">
            <a:off x="3304593" y="2665968"/>
            <a:ext cx="506421" cy="1914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190991" y="2709325"/>
            <a:ext cx="1692895" cy="707886"/>
          </a:xfrm>
          <a:prstGeom prst="rect">
            <a:avLst/>
          </a:prstGeom>
          <a:noFill/>
        </p:spPr>
        <p:txBody>
          <a:bodyPr wrap="square" rtlCol="0">
            <a:spAutoFit/>
          </a:bodyPr>
          <a:lstStyle/>
          <a:p>
            <a:r>
              <a:rPr lang="en-US" sz="2000" dirty="0" smtClean="0"/>
              <a:t>Avg. </a:t>
            </a:r>
            <a:r>
              <a:rPr lang="en-US" sz="2000" dirty="0" err="1" smtClean="0"/>
              <a:t>Mem</a:t>
            </a:r>
            <a:r>
              <a:rPr lang="en-US" sz="2000" dirty="0" smtClean="0"/>
              <a:t>. Latency</a:t>
            </a:r>
            <a:endParaRPr lang="en-US" sz="2000" dirty="0"/>
          </a:p>
        </p:txBody>
      </p:sp>
      <p:sp>
        <p:nvSpPr>
          <p:cNvPr id="106" name="TextBox 105"/>
          <p:cNvSpPr txBox="1"/>
          <p:nvPr/>
        </p:nvSpPr>
        <p:spPr>
          <a:xfrm>
            <a:off x="7745371" y="3137147"/>
            <a:ext cx="1533057" cy="369332"/>
          </a:xfrm>
          <a:prstGeom prst="rect">
            <a:avLst/>
          </a:prstGeom>
          <a:noFill/>
        </p:spPr>
        <p:txBody>
          <a:bodyPr wrap="square" rtlCol="0">
            <a:spAutoFit/>
          </a:bodyPr>
          <a:lstStyle/>
          <a:p>
            <a:r>
              <a:rPr lang="en-US" dirty="0" smtClean="0"/>
              <a:t>Hit Counters</a:t>
            </a:r>
            <a:endParaRPr lang="en-US" dirty="0"/>
          </a:p>
        </p:txBody>
      </p:sp>
      <p:sp>
        <p:nvSpPr>
          <p:cNvPr id="107" name="TextBox 106"/>
          <p:cNvSpPr txBox="1"/>
          <p:nvPr/>
        </p:nvSpPr>
        <p:spPr>
          <a:xfrm>
            <a:off x="2771359" y="2265858"/>
            <a:ext cx="4974012" cy="400110"/>
          </a:xfrm>
          <a:prstGeom prst="rect">
            <a:avLst/>
          </a:prstGeom>
          <a:noFill/>
        </p:spPr>
        <p:txBody>
          <a:bodyPr wrap="square" rtlCol="0">
            <a:spAutoFit/>
          </a:bodyPr>
          <a:lstStyle/>
          <a:p>
            <a:r>
              <a:rPr lang="en-US" sz="2000" dirty="0" smtClean="0">
                <a:solidFill>
                  <a:srgbClr val="800000"/>
                </a:solidFill>
              </a:rPr>
              <a:t>Maximum Performance Degradation (MPD) </a:t>
            </a:r>
            <a:endParaRPr lang="en-US" sz="2000" dirty="0">
              <a:solidFill>
                <a:srgbClr val="800000"/>
              </a:solidFill>
            </a:endParaRPr>
          </a:p>
        </p:txBody>
      </p:sp>
      <p:sp>
        <p:nvSpPr>
          <p:cNvPr id="108" name="TextBox 107"/>
          <p:cNvSpPr txBox="1"/>
          <p:nvPr/>
        </p:nvSpPr>
        <p:spPr>
          <a:xfrm>
            <a:off x="349419" y="2284908"/>
            <a:ext cx="1888149" cy="400110"/>
          </a:xfrm>
          <a:prstGeom prst="rect">
            <a:avLst/>
          </a:prstGeom>
          <a:noFill/>
        </p:spPr>
        <p:txBody>
          <a:bodyPr wrap="square" rtlCol="0">
            <a:spAutoFit/>
          </a:bodyPr>
          <a:lstStyle/>
          <a:p>
            <a:r>
              <a:rPr lang="en-US" sz="2000" dirty="0" smtClean="0"/>
              <a:t>Energy savings</a:t>
            </a:r>
            <a:endParaRPr lang="en-US" sz="2000" dirty="0"/>
          </a:p>
        </p:txBody>
      </p:sp>
      <p:sp>
        <p:nvSpPr>
          <p:cNvPr id="111" name="TextBox 110"/>
          <p:cNvSpPr txBox="1"/>
          <p:nvPr/>
        </p:nvSpPr>
        <p:spPr>
          <a:xfrm>
            <a:off x="3574780" y="3087856"/>
            <a:ext cx="1375129" cy="369332"/>
          </a:xfrm>
          <a:prstGeom prst="rect">
            <a:avLst/>
          </a:prstGeom>
          <a:noFill/>
        </p:spPr>
        <p:txBody>
          <a:bodyPr wrap="square" rtlCol="0">
            <a:spAutoFit/>
          </a:bodyPr>
          <a:lstStyle/>
          <a:p>
            <a:r>
              <a:rPr lang="en-US" b="1" dirty="0" smtClean="0"/>
              <a:t>Est. LLC miss</a:t>
            </a:r>
            <a:endParaRPr lang="en-US" b="1" dirty="0"/>
          </a:p>
        </p:txBody>
      </p:sp>
      <p:sp>
        <p:nvSpPr>
          <p:cNvPr id="112" name="TextBox 111"/>
          <p:cNvSpPr txBox="1"/>
          <p:nvPr/>
        </p:nvSpPr>
        <p:spPr>
          <a:xfrm>
            <a:off x="5525076" y="2834406"/>
            <a:ext cx="1418650" cy="369332"/>
          </a:xfrm>
          <a:prstGeom prst="rect">
            <a:avLst/>
          </a:prstGeom>
          <a:noFill/>
        </p:spPr>
        <p:txBody>
          <a:bodyPr wrap="square" rtlCol="0">
            <a:spAutoFit/>
          </a:bodyPr>
          <a:lstStyle/>
          <a:p>
            <a:r>
              <a:rPr lang="en-US" dirty="0" smtClean="0"/>
              <a:t>Aggregator</a:t>
            </a:r>
            <a:endParaRPr lang="en-US" dirty="0"/>
          </a:p>
        </p:txBody>
      </p:sp>
      <p:cxnSp>
        <p:nvCxnSpPr>
          <p:cNvPr id="114" name="Straight Arrow Connector 113"/>
          <p:cNvCxnSpPr>
            <a:endCxn id="65" idx="6"/>
          </p:cNvCxnSpPr>
          <p:nvPr/>
        </p:nvCxnSpPr>
        <p:spPr>
          <a:xfrm flipH="1">
            <a:off x="7130138" y="3504885"/>
            <a:ext cx="615233"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7610943" y="4541451"/>
            <a:ext cx="1533057" cy="369332"/>
          </a:xfrm>
          <a:prstGeom prst="rect">
            <a:avLst/>
          </a:prstGeom>
          <a:noFill/>
        </p:spPr>
        <p:txBody>
          <a:bodyPr wrap="square" rtlCol="0">
            <a:spAutoFit/>
          </a:bodyPr>
          <a:lstStyle/>
          <a:p>
            <a:r>
              <a:rPr lang="en-US" dirty="0" smtClean="0"/>
              <a:t>Aux. Tag Array</a:t>
            </a:r>
            <a:endParaRPr lang="en-US" dirty="0"/>
          </a:p>
        </p:txBody>
      </p:sp>
      <p:cxnSp>
        <p:nvCxnSpPr>
          <p:cNvPr id="117" name="Straight Arrow Connector 116"/>
          <p:cNvCxnSpPr/>
          <p:nvPr/>
        </p:nvCxnSpPr>
        <p:spPr>
          <a:xfrm flipH="1">
            <a:off x="7119011" y="4755710"/>
            <a:ext cx="491932"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398938" y="1438478"/>
            <a:ext cx="780692" cy="496618"/>
            <a:chOff x="372868" y="2159783"/>
            <a:chExt cx="780692" cy="496618"/>
          </a:xfrm>
        </p:grpSpPr>
        <p:sp>
          <p:nvSpPr>
            <p:cNvPr id="120" name="Oval 119"/>
            <p:cNvSpPr/>
            <p:nvPr/>
          </p:nvSpPr>
          <p:spPr>
            <a:xfrm>
              <a:off x="372868" y="2202017"/>
              <a:ext cx="454432" cy="454384"/>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p:cNvSpPr txBox="1"/>
            <p:nvPr/>
          </p:nvSpPr>
          <p:spPr>
            <a:xfrm>
              <a:off x="442780" y="2159783"/>
              <a:ext cx="710780" cy="461665"/>
            </a:xfrm>
            <a:prstGeom prst="rect">
              <a:avLst/>
            </a:prstGeom>
            <a:noFill/>
          </p:spPr>
          <p:txBody>
            <a:bodyPr wrap="square" rtlCol="0">
              <a:spAutoFit/>
            </a:bodyPr>
            <a:lstStyle/>
            <a:p>
              <a:r>
                <a:rPr lang="en-US" sz="2400" b="1" dirty="0"/>
                <a:t>2</a:t>
              </a:r>
            </a:p>
          </p:txBody>
        </p:sp>
      </p:grpSp>
      <p:grpSp>
        <p:nvGrpSpPr>
          <p:cNvPr id="142" name="Group 141"/>
          <p:cNvGrpSpPr/>
          <p:nvPr/>
        </p:nvGrpSpPr>
        <p:grpSpPr>
          <a:xfrm>
            <a:off x="517952" y="3541792"/>
            <a:ext cx="4072983" cy="2733972"/>
            <a:chOff x="517951" y="3343725"/>
            <a:chExt cx="5567093" cy="2701144"/>
          </a:xfrm>
        </p:grpSpPr>
        <p:sp>
          <p:nvSpPr>
            <p:cNvPr id="124" name="Rectangle 123"/>
            <p:cNvSpPr/>
            <p:nvPr/>
          </p:nvSpPr>
          <p:spPr>
            <a:xfrm>
              <a:off x="5089320" y="3355376"/>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669486" y="3343725"/>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243726" y="3354563"/>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17951" y="3357652"/>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824144" y="3352901"/>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955296" y="3364552"/>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356765" y="3347664"/>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759644" y="3355376"/>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17952" y="3350621"/>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17952" y="379793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517951" y="4245255"/>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517952" y="4692572"/>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517952" y="513711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517951" y="5584433"/>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820056" y="3355373"/>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227987" y="3350621"/>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653747" y="3348129"/>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089320" y="3352901"/>
              <a:ext cx="995724" cy="2668666"/>
            </a:xfrm>
            <a:prstGeom prst="rect">
              <a:avLst/>
            </a:prstGeom>
            <a:pattFill prst="pct10">
              <a:fgClr>
                <a:schemeClr val="tx1"/>
              </a:fgClr>
              <a:bgClr>
                <a:prstClr val="white"/>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3" name="TextBox 152"/>
          <p:cNvSpPr txBox="1"/>
          <p:nvPr/>
        </p:nvSpPr>
        <p:spPr>
          <a:xfrm>
            <a:off x="7610943" y="5913467"/>
            <a:ext cx="1533057" cy="369332"/>
          </a:xfrm>
          <a:prstGeom prst="rect">
            <a:avLst/>
          </a:prstGeom>
          <a:noFill/>
        </p:spPr>
        <p:txBody>
          <a:bodyPr wrap="square" rtlCol="0">
            <a:spAutoFit/>
          </a:bodyPr>
          <a:lstStyle/>
          <a:p>
            <a:r>
              <a:rPr lang="en-US" dirty="0" smtClean="0"/>
              <a:t>Qureshi’07</a:t>
            </a:r>
            <a:endParaRPr lang="en-US" dirty="0"/>
          </a:p>
        </p:txBody>
      </p:sp>
      <p:cxnSp>
        <p:nvCxnSpPr>
          <p:cNvPr id="5" name="Straight Arrow Connector 4"/>
          <p:cNvCxnSpPr>
            <a:stCxn id="83" idx="4"/>
            <a:endCxn id="128" idx="0"/>
          </p:cNvCxnSpPr>
          <p:nvPr/>
        </p:nvCxnSpPr>
        <p:spPr>
          <a:xfrm flipH="1">
            <a:off x="1102020" y="3373303"/>
            <a:ext cx="1551038" cy="177777"/>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83" idx="4"/>
            <a:endCxn id="126" idx="0"/>
          </p:cNvCxnSpPr>
          <p:nvPr/>
        </p:nvCxnSpPr>
        <p:spPr>
          <a:xfrm flipH="1">
            <a:off x="2140611" y="3373303"/>
            <a:ext cx="512447" cy="179459"/>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83" idx="4"/>
            <a:endCxn id="125" idx="0"/>
          </p:cNvCxnSpPr>
          <p:nvPr/>
        </p:nvCxnSpPr>
        <p:spPr>
          <a:xfrm>
            <a:off x="2653058" y="3373303"/>
            <a:ext cx="530664" cy="168489"/>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3" idx="4"/>
            <a:endCxn id="141" idx="0"/>
          </p:cNvCxnSpPr>
          <p:nvPr/>
        </p:nvCxnSpPr>
        <p:spPr>
          <a:xfrm>
            <a:off x="2653058" y="3373303"/>
            <a:ext cx="1573633" cy="177777"/>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0651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199" y="1600200"/>
            <a:ext cx="8503279" cy="4525963"/>
          </a:xfrm>
        </p:spPr>
        <p:txBody>
          <a:bodyPr/>
          <a:lstStyle/>
          <a:p>
            <a:r>
              <a:rPr lang="en-US" dirty="0" smtClean="0">
                <a:solidFill>
                  <a:schemeClr val="bg1">
                    <a:lumMod val="50000"/>
                  </a:schemeClr>
                </a:solidFill>
              </a:rPr>
              <a:t>Motivation</a:t>
            </a:r>
          </a:p>
          <a:p>
            <a:r>
              <a:rPr lang="en-US" dirty="0" err="1" smtClean="0">
                <a:solidFill>
                  <a:srgbClr val="7F7F7F"/>
                </a:solidFill>
              </a:rPr>
              <a:t>FreshCache</a:t>
            </a:r>
            <a:r>
              <a:rPr lang="en-US" dirty="0" smtClean="0">
                <a:solidFill>
                  <a:srgbClr val="7F7F7F"/>
                </a:solidFill>
              </a:rPr>
              <a:t>: Static + Dynamic </a:t>
            </a:r>
            <a:r>
              <a:rPr lang="en-US" dirty="0" err="1" smtClean="0">
                <a:solidFill>
                  <a:srgbClr val="7F7F7F"/>
                </a:solidFill>
              </a:rPr>
              <a:t>Dataless</a:t>
            </a:r>
            <a:r>
              <a:rPr lang="en-US" dirty="0" smtClean="0">
                <a:solidFill>
                  <a:srgbClr val="7F7F7F"/>
                </a:solidFill>
              </a:rPr>
              <a:t> Ways</a:t>
            </a:r>
          </a:p>
          <a:p>
            <a:r>
              <a:rPr lang="en-US" dirty="0" smtClean="0">
                <a:solidFill>
                  <a:srgbClr val="7F7F7F"/>
                </a:solidFill>
              </a:rPr>
              <a:t>Mechanisms</a:t>
            </a:r>
          </a:p>
          <a:p>
            <a:r>
              <a:rPr lang="en-US" dirty="0" smtClean="0"/>
              <a:t>Evaluation</a:t>
            </a:r>
          </a:p>
          <a:p>
            <a:r>
              <a:rPr lang="en-US" dirty="0" smtClean="0"/>
              <a:t>Summary</a:t>
            </a:r>
            <a:endParaRPr lang="en-US" dirty="0"/>
          </a:p>
        </p:txBody>
      </p:sp>
    </p:spTree>
    <p:extLst>
      <p:ext uri="{BB962C8B-B14F-4D97-AF65-F5344CB8AC3E}">
        <p14:creationId xmlns:p14="http://schemas.microsoft.com/office/powerpoint/2010/main" val="16171966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lnSpcReduction="10000"/>
          </a:bodyPr>
          <a:lstStyle/>
          <a:p>
            <a:r>
              <a:rPr lang="en-US" dirty="0"/>
              <a:t>g</a:t>
            </a:r>
            <a:r>
              <a:rPr lang="en-US" dirty="0" smtClean="0"/>
              <a:t>em5 full system simulation</a:t>
            </a:r>
          </a:p>
          <a:p>
            <a:r>
              <a:rPr lang="en-US" dirty="0" smtClean="0"/>
              <a:t>8 in-order cores, 3-level cache hierarchy</a:t>
            </a:r>
          </a:p>
          <a:p>
            <a:r>
              <a:rPr lang="en-US" dirty="0" smtClean="0"/>
              <a:t>Parsec and commercial workloads</a:t>
            </a:r>
          </a:p>
          <a:p>
            <a:r>
              <a:rPr lang="en-US" dirty="0" smtClean="0"/>
              <a:t>CACTI 6.5 to evaluate area and energy savings </a:t>
            </a:r>
          </a:p>
          <a:p>
            <a:endParaRPr lang="en-US" dirty="0"/>
          </a:p>
          <a:p>
            <a:r>
              <a:rPr lang="en-US" dirty="0" smtClean="0"/>
              <a:t>Evaluation:</a:t>
            </a:r>
          </a:p>
          <a:p>
            <a:pPr lvl="1"/>
            <a:r>
              <a:rPr lang="en-US" dirty="0" smtClean="0"/>
              <a:t>Efficacy of </a:t>
            </a:r>
            <a:r>
              <a:rPr lang="en-US" dirty="0" err="1" smtClean="0"/>
              <a:t>FreshCache</a:t>
            </a:r>
            <a:r>
              <a:rPr lang="en-US" dirty="0" smtClean="0"/>
              <a:t> in saving energy</a:t>
            </a:r>
          </a:p>
          <a:p>
            <a:pPr lvl="1"/>
            <a:r>
              <a:rPr lang="en-US" dirty="0" smtClean="0"/>
              <a:t>Area savings due to </a:t>
            </a:r>
            <a:r>
              <a:rPr lang="en-US" dirty="0" err="1" smtClean="0"/>
              <a:t>FreshCache</a:t>
            </a:r>
            <a:endParaRPr lang="en-US" dirty="0" smtClean="0"/>
          </a:p>
          <a:p>
            <a:pPr lvl="1"/>
            <a:endParaRPr lang="en-US" dirty="0" smtClean="0"/>
          </a:p>
          <a:p>
            <a:endParaRPr lang="en-US" dirty="0"/>
          </a:p>
          <a:p>
            <a:endParaRPr lang="en-US" dirty="0"/>
          </a:p>
        </p:txBody>
      </p:sp>
    </p:spTree>
    <p:extLst>
      <p:ext uri="{BB962C8B-B14F-4D97-AF65-F5344CB8AC3E}">
        <p14:creationId xmlns:p14="http://schemas.microsoft.com/office/powerpoint/2010/main" val="3739091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left)">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25" y="274638"/>
            <a:ext cx="8546222" cy="1143000"/>
          </a:xfrm>
        </p:spPr>
        <p:txBody>
          <a:bodyPr>
            <a:normAutofit/>
          </a:bodyPr>
          <a:lstStyle/>
          <a:p>
            <a:r>
              <a:rPr lang="en-US" dirty="0" smtClean="0"/>
              <a:t>Energy Savings: MPD=1%</a:t>
            </a:r>
            <a:endParaRPr lang="en-US" dirty="0"/>
          </a:p>
        </p:txBody>
      </p:sp>
      <p:sp>
        <p:nvSpPr>
          <p:cNvPr id="6" name="Rectangle 5"/>
          <p:cNvSpPr/>
          <p:nvPr/>
        </p:nvSpPr>
        <p:spPr>
          <a:xfrm>
            <a:off x="7059314" y="2265929"/>
            <a:ext cx="949194" cy="3203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Box 36"/>
          <p:cNvSpPr txBox="1"/>
          <p:nvPr/>
        </p:nvSpPr>
        <p:spPr>
          <a:xfrm>
            <a:off x="1338565" y="2014931"/>
            <a:ext cx="6418247" cy="39848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200"/>
              </a:spcAft>
            </a:pPr>
            <a:r>
              <a:rPr lang="en-US" sz="2400" b="1" dirty="0" smtClean="0">
                <a:latin typeface="Times New Roman"/>
                <a:ea typeface="Calibri"/>
                <a:cs typeface="Times New Roman"/>
              </a:rPr>
              <a:t>Relative </a:t>
            </a:r>
            <a:r>
              <a:rPr lang="en-US" sz="2400" b="1" dirty="0" smtClean="0">
                <a:effectLst/>
                <a:latin typeface="Times New Roman"/>
                <a:ea typeface="Calibri"/>
                <a:cs typeface="Times New Roman"/>
              </a:rPr>
              <a:t>Energy </a:t>
            </a:r>
            <a:r>
              <a:rPr lang="en-US" sz="2400" b="1" dirty="0">
                <a:effectLst/>
                <a:latin typeface="Times New Roman"/>
                <a:ea typeface="Calibri"/>
                <a:cs typeface="Times New Roman"/>
              </a:rPr>
              <a:t>(LLC + DRAM access) Savings </a:t>
            </a:r>
            <a:endParaRPr lang="en-US" sz="2400" dirty="0">
              <a:effectLst/>
              <a:latin typeface="Times New Roman"/>
              <a:ea typeface="Calibri"/>
              <a:cs typeface="Times New Roman"/>
            </a:endParaRPr>
          </a:p>
        </p:txBody>
      </p:sp>
      <p:sp>
        <p:nvSpPr>
          <p:cNvPr id="8" name="Oval 7"/>
          <p:cNvSpPr/>
          <p:nvPr/>
        </p:nvSpPr>
        <p:spPr>
          <a:xfrm>
            <a:off x="7223739" y="4004672"/>
            <a:ext cx="377544" cy="1315821"/>
          </a:xfrm>
          <a:prstGeom prst="ellipse">
            <a:avLst/>
          </a:prstGeom>
          <a:noFill/>
          <a:ln w="476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013166" y="3461837"/>
            <a:ext cx="846613" cy="400110"/>
          </a:xfrm>
          <a:prstGeom prst="rect">
            <a:avLst/>
          </a:prstGeom>
          <a:noFill/>
        </p:spPr>
        <p:txBody>
          <a:bodyPr wrap="square" rtlCol="0">
            <a:spAutoFit/>
          </a:bodyPr>
          <a:lstStyle/>
          <a:p>
            <a:r>
              <a:rPr lang="en-US" sz="2000" dirty="0" smtClean="0"/>
              <a:t>28%</a:t>
            </a:r>
            <a:endParaRPr lang="en-US" sz="2000" dirty="0"/>
          </a:p>
        </p:txBody>
      </p:sp>
      <p:pic>
        <p:nvPicPr>
          <p:cNvPr id="10" name="Picture 9" descr="MPD_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79" y="2385351"/>
            <a:ext cx="6921500" cy="3987800"/>
          </a:xfrm>
          <a:prstGeom prst="rect">
            <a:avLst/>
          </a:prstGeom>
        </p:spPr>
      </p:pic>
      <p:sp>
        <p:nvSpPr>
          <p:cNvPr id="11" name="Rectangle 10"/>
          <p:cNvSpPr/>
          <p:nvPr/>
        </p:nvSpPr>
        <p:spPr>
          <a:xfrm>
            <a:off x="7757198" y="751481"/>
            <a:ext cx="445893" cy="314574"/>
          </a:xfrm>
          <a:prstGeom prst="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xtBox 12"/>
          <p:cNvSpPr txBox="1"/>
          <p:nvPr/>
        </p:nvSpPr>
        <p:spPr>
          <a:xfrm>
            <a:off x="1584688" y="1433057"/>
            <a:ext cx="7084488" cy="461665"/>
          </a:xfrm>
          <a:prstGeom prst="rect">
            <a:avLst/>
          </a:prstGeom>
          <a:noFill/>
        </p:spPr>
        <p:txBody>
          <a:bodyPr wrap="square" rtlCol="0">
            <a:spAutoFit/>
          </a:bodyPr>
          <a:lstStyle/>
          <a:p>
            <a:r>
              <a:rPr lang="en-US" sz="2400" dirty="0" smtClean="0"/>
              <a:t>2 SDWs (out 16 ways) + variable number of DDWs</a:t>
            </a:r>
            <a:endParaRPr lang="en-US" sz="2400" dirty="0"/>
          </a:p>
        </p:txBody>
      </p:sp>
      <p:sp>
        <p:nvSpPr>
          <p:cNvPr id="14" name="TextBox 13"/>
          <p:cNvSpPr txBox="1"/>
          <p:nvPr/>
        </p:nvSpPr>
        <p:spPr>
          <a:xfrm rot="16200000">
            <a:off x="-130180" y="3677281"/>
            <a:ext cx="1817732" cy="369332"/>
          </a:xfrm>
          <a:prstGeom prst="rect">
            <a:avLst/>
          </a:prstGeom>
          <a:noFill/>
        </p:spPr>
        <p:txBody>
          <a:bodyPr wrap="square" rtlCol="0">
            <a:spAutoFit/>
          </a:bodyPr>
          <a:lstStyle/>
          <a:p>
            <a:r>
              <a:rPr lang="en-US" b="1" dirty="0" smtClean="0"/>
              <a:t>Percentage (%)</a:t>
            </a:r>
            <a:endParaRPr lang="en-US" b="1" dirty="0"/>
          </a:p>
        </p:txBody>
      </p:sp>
      <p:sp>
        <p:nvSpPr>
          <p:cNvPr id="15" name="TextBox 14"/>
          <p:cNvSpPr txBox="1"/>
          <p:nvPr/>
        </p:nvSpPr>
        <p:spPr>
          <a:xfrm>
            <a:off x="734084" y="6268293"/>
            <a:ext cx="8409915" cy="461665"/>
          </a:xfrm>
          <a:prstGeom prst="rect">
            <a:avLst/>
          </a:prstGeom>
          <a:noFill/>
        </p:spPr>
        <p:txBody>
          <a:bodyPr wrap="square" rtlCol="0">
            <a:spAutoFit/>
          </a:bodyPr>
          <a:lstStyle/>
          <a:p>
            <a:r>
              <a:rPr lang="en-US" sz="2400" dirty="0" smtClean="0"/>
              <a:t>Avg. 28% energy savings with worst case </a:t>
            </a:r>
            <a:r>
              <a:rPr lang="en-US" sz="2400" dirty="0" err="1" smtClean="0"/>
              <a:t>perf</a:t>
            </a:r>
            <a:r>
              <a:rPr lang="en-US" sz="2400" dirty="0" smtClean="0"/>
              <a:t>. Degradation &lt; 1%</a:t>
            </a:r>
            <a:endParaRPr lang="en-US" sz="2400" dirty="0"/>
          </a:p>
        </p:txBody>
      </p:sp>
      <p:sp>
        <p:nvSpPr>
          <p:cNvPr id="4" name="Rectangle 3"/>
          <p:cNvSpPr/>
          <p:nvPr/>
        </p:nvSpPr>
        <p:spPr>
          <a:xfrm>
            <a:off x="5701839" y="2565677"/>
            <a:ext cx="1357475" cy="2591592"/>
          </a:xfrm>
          <a:prstGeom prst="rect">
            <a:avLst/>
          </a:prstGeom>
          <a:solidFill>
            <a:schemeClr val="accent2">
              <a:lumMod val="20000"/>
              <a:lumOff val="80000"/>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032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25" y="274638"/>
            <a:ext cx="8546222" cy="1143000"/>
          </a:xfrm>
        </p:spPr>
        <p:txBody>
          <a:bodyPr>
            <a:normAutofit/>
          </a:bodyPr>
          <a:lstStyle/>
          <a:p>
            <a:r>
              <a:rPr lang="en-US" dirty="0" smtClean="0"/>
              <a:t>Energy Savings: MPD= 3%</a:t>
            </a:r>
            <a:endParaRPr lang="en-US" dirty="0"/>
          </a:p>
        </p:txBody>
      </p:sp>
      <p:sp>
        <p:nvSpPr>
          <p:cNvPr id="6" name="Rectangle 5"/>
          <p:cNvSpPr/>
          <p:nvPr/>
        </p:nvSpPr>
        <p:spPr>
          <a:xfrm>
            <a:off x="7059314" y="2265929"/>
            <a:ext cx="949194" cy="3203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Box 36"/>
          <p:cNvSpPr txBox="1"/>
          <p:nvPr/>
        </p:nvSpPr>
        <p:spPr>
          <a:xfrm>
            <a:off x="1420515" y="2004514"/>
            <a:ext cx="6418247" cy="39848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200"/>
              </a:spcAft>
            </a:pPr>
            <a:r>
              <a:rPr lang="en-US" sz="2400" b="1" dirty="0" smtClean="0">
                <a:latin typeface="Times New Roman"/>
                <a:ea typeface="Calibri"/>
                <a:cs typeface="Times New Roman"/>
              </a:rPr>
              <a:t>Relative </a:t>
            </a:r>
            <a:r>
              <a:rPr lang="en-US" sz="2400" b="1" dirty="0" smtClean="0">
                <a:effectLst/>
                <a:latin typeface="Times New Roman"/>
                <a:ea typeface="Calibri"/>
                <a:cs typeface="Times New Roman"/>
              </a:rPr>
              <a:t>Energy </a:t>
            </a:r>
            <a:r>
              <a:rPr lang="en-US" sz="2400" b="1" dirty="0">
                <a:effectLst/>
                <a:latin typeface="Times New Roman"/>
                <a:ea typeface="Calibri"/>
                <a:cs typeface="Times New Roman"/>
              </a:rPr>
              <a:t>(LLC + DRAM access) Savings </a:t>
            </a:r>
            <a:endParaRPr lang="en-US" sz="2400" dirty="0">
              <a:effectLst/>
              <a:latin typeface="Times New Roman"/>
              <a:ea typeface="Calibri"/>
              <a:cs typeface="Times New Roman"/>
            </a:endParaRPr>
          </a:p>
        </p:txBody>
      </p:sp>
      <p:sp>
        <p:nvSpPr>
          <p:cNvPr id="8" name="Oval 7"/>
          <p:cNvSpPr/>
          <p:nvPr/>
        </p:nvSpPr>
        <p:spPr>
          <a:xfrm>
            <a:off x="7235390" y="3600123"/>
            <a:ext cx="377544" cy="1584520"/>
          </a:xfrm>
          <a:prstGeom prst="ellipse">
            <a:avLst/>
          </a:prstGeom>
          <a:noFill/>
          <a:ln w="476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017226" y="3077358"/>
            <a:ext cx="846613" cy="400110"/>
          </a:xfrm>
          <a:prstGeom prst="rect">
            <a:avLst/>
          </a:prstGeom>
          <a:noFill/>
        </p:spPr>
        <p:txBody>
          <a:bodyPr wrap="square" rtlCol="0">
            <a:spAutoFit/>
          </a:bodyPr>
          <a:lstStyle/>
          <a:p>
            <a:r>
              <a:rPr lang="en-US" sz="2000" dirty="0" smtClean="0"/>
              <a:t>28%</a:t>
            </a:r>
            <a:endParaRPr lang="en-US" sz="2000" dirty="0"/>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941832" y="2386585"/>
            <a:ext cx="6922007" cy="4078224"/>
          </a:xfrm>
          <a:prstGeom prst="rect">
            <a:avLst/>
          </a:prstGeom>
        </p:spPr>
      </p:pic>
      <p:sp>
        <p:nvSpPr>
          <p:cNvPr id="10" name="Rectangle 9"/>
          <p:cNvSpPr/>
          <p:nvPr/>
        </p:nvSpPr>
        <p:spPr>
          <a:xfrm>
            <a:off x="7757198" y="751481"/>
            <a:ext cx="445893" cy="314574"/>
          </a:xfrm>
          <a:prstGeom prst="rect">
            <a:avLst/>
          </a:prstGeom>
          <a:gradFill flip="none" rotWithShape="1">
            <a:gsLst>
              <a:gs pos="0">
                <a:schemeClr val="accent2"/>
              </a:gs>
              <a:gs pos="100000">
                <a:schemeClr val="accent2">
                  <a:lumMod val="60000"/>
                  <a:lumOff val="40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p:cNvSpPr txBox="1"/>
          <p:nvPr/>
        </p:nvSpPr>
        <p:spPr>
          <a:xfrm>
            <a:off x="7059313" y="3077358"/>
            <a:ext cx="697499" cy="369332"/>
          </a:xfrm>
          <a:prstGeom prst="rect">
            <a:avLst/>
          </a:prstGeom>
          <a:solidFill>
            <a:schemeClr val="bg1"/>
          </a:solidFill>
        </p:spPr>
        <p:txBody>
          <a:bodyPr wrap="square" rtlCol="0">
            <a:spAutoFit/>
          </a:bodyPr>
          <a:lstStyle/>
          <a:p>
            <a:r>
              <a:rPr lang="en-US" dirty="0" smtClean="0"/>
              <a:t>41%</a:t>
            </a:r>
            <a:endParaRPr lang="en-US" dirty="0"/>
          </a:p>
        </p:txBody>
      </p:sp>
      <p:sp>
        <p:nvSpPr>
          <p:cNvPr id="12" name="TextBox 11"/>
          <p:cNvSpPr txBox="1"/>
          <p:nvPr/>
        </p:nvSpPr>
        <p:spPr>
          <a:xfrm>
            <a:off x="1584688" y="1433057"/>
            <a:ext cx="7084488" cy="461665"/>
          </a:xfrm>
          <a:prstGeom prst="rect">
            <a:avLst/>
          </a:prstGeom>
          <a:noFill/>
        </p:spPr>
        <p:txBody>
          <a:bodyPr wrap="square" rtlCol="0">
            <a:spAutoFit/>
          </a:bodyPr>
          <a:lstStyle/>
          <a:p>
            <a:r>
              <a:rPr lang="en-US" sz="2400" dirty="0" smtClean="0"/>
              <a:t>2 SDWs (out 16 ways) + variable number of DDWs</a:t>
            </a:r>
            <a:endParaRPr lang="en-US" sz="2400" dirty="0"/>
          </a:p>
        </p:txBody>
      </p:sp>
      <p:sp>
        <p:nvSpPr>
          <p:cNvPr id="13" name="Rectangle 12"/>
          <p:cNvSpPr/>
          <p:nvPr/>
        </p:nvSpPr>
        <p:spPr>
          <a:xfrm>
            <a:off x="8626747" y="2610224"/>
            <a:ext cx="319900" cy="268637"/>
          </a:xfrm>
          <a:prstGeom prst="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p:cNvSpPr txBox="1"/>
          <p:nvPr/>
        </p:nvSpPr>
        <p:spPr>
          <a:xfrm>
            <a:off x="7520909" y="2530639"/>
            <a:ext cx="1159919" cy="369332"/>
          </a:xfrm>
          <a:prstGeom prst="rect">
            <a:avLst/>
          </a:prstGeom>
          <a:noFill/>
        </p:spPr>
        <p:txBody>
          <a:bodyPr wrap="square" rtlCol="0">
            <a:spAutoFit/>
          </a:bodyPr>
          <a:lstStyle/>
          <a:p>
            <a:r>
              <a:rPr lang="en-US" dirty="0" smtClean="0"/>
              <a:t>MPD = 1%</a:t>
            </a:r>
            <a:endParaRPr lang="en-US" dirty="0"/>
          </a:p>
        </p:txBody>
      </p:sp>
      <p:sp>
        <p:nvSpPr>
          <p:cNvPr id="14" name="TextBox 13"/>
          <p:cNvSpPr txBox="1"/>
          <p:nvPr/>
        </p:nvSpPr>
        <p:spPr>
          <a:xfrm rot="16200000">
            <a:off x="-130180" y="3677281"/>
            <a:ext cx="1817732" cy="369332"/>
          </a:xfrm>
          <a:prstGeom prst="rect">
            <a:avLst/>
          </a:prstGeom>
          <a:noFill/>
        </p:spPr>
        <p:txBody>
          <a:bodyPr wrap="square" rtlCol="0">
            <a:spAutoFit/>
          </a:bodyPr>
          <a:lstStyle/>
          <a:p>
            <a:r>
              <a:rPr lang="en-US" b="1" dirty="0" smtClean="0"/>
              <a:t>Percentage (%)</a:t>
            </a:r>
            <a:endParaRPr lang="en-US" b="1" dirty="0"/>
          </a:p>
        </p:txBody>
      </p:sp>
      <p:sp>
        <p:nvSpPr>
          <p:cNvPr id="15" name="TextBox 14"/>
          <p:cNvSpPr txBox="1"/>
          <p:nvPr/>
        </p:nvSpPr>
        <p:spPr>
          <a:xfrm>
            <a:off x="734084" y="6268293"/>
            <a:ext cx="8409915" cy="461665"/>
          </a:xfrm>
          <a:prstGeom prst="rect">
            <a:avLst/>
          </a:prstGeom>
          <a:noFill/>
        </p:spPr>
        <p:txBody>
          <a:bodyPr wrap="square" rtlCol="0">
            <a:spAutoFit/>
          </a:bodyPr>
          <a:lstStyle/>
          <a:p>
            <a:r>
              <a:rPr lang="en-US" sz="2400" dirty="0" smtClean="0"/>
              <a:t>Avg. 41% energy savings with worst case </a:t>
            </a:r>
            <a:r>
              <a:rPr lang="en-US" sz="2400" dirty="0" err="1" smtClean="0"/>
              <a:t>perf</a:t>
            </a:r>
            <a:r>
              <a:rPr lang="en-US" sz="2400" dirty="0" smtClean="0"/>
              <a:t>. Degradation &lt; 3%</a:t>
            </a:r>
            <a:endParaRPr lang="en-US" sz="2400" dirty="0"/>
          </a:p>
        </p:txBody>
      </p:sp>
      <p:sp>
        <p:nvSpPr>
          <p:cNvPr id="16" name="Rectangle 15"/>
          <p:cNvSpPr/>
          <p:nvPr/>
        </p:nvSpPr>
        <p:spPr>
          <a:xfrm>
            <a:off x="5701839" y="2565677"/>
            <a:ext cx="1357475" cy="2591592"/>
          </a:xfrm>
          <a:prstGeom prst="rect">
            <a:avLst/>
          </a:prstGeom>
          <a:solidFill>
            <a:schemeClr val="accent2">
              <a:lumMod val="20000"/>
              <a:lumOff val="80000"/>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781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25" y="274638"/>
            <a:ext cx="8546222" cy="1143000"/>
          </a:xfrm>
        </p:spPr>
        <p:txBody>
          <a:bodyPr>
            <a:normAutofit/>
          </a:bodyPr>
          <a:lstStyle/>
          <a:p>
            <a:r>
              <a:rPr lang="en-US" dirty="0" smtClean="0"/>
              <a:t>Area Savi</a:t>
            </a:r>
            <a:r>
              <a:rPr lang="en-US" dirty="0"/>
              <a:t>n</a:t>
            </a:r>
            <a:r>
              <a:rPr lang="en-US" dirty="0" smtClean="0"/>
              <a:t>gs</a:t>
            </a:r>
            <a:endParaRPr lang="en-US" dirty="0"/>
          </a:p>
        </p:txBody>
      </p:sp>
      <p:sp>
        <p:nvSpPr>
          <p:cNvPr id="6" name="Rectangle 5"/>
          <p:cNvSpPr/>
          <p:nvPr/>
        </p:nvSpPr>
        <p:spPr>
          <a:xfrm>
            <a:off x="7059314" y="2265929"/>
            <a:ext cx="949194" cy="3203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Box 36"/>
          <p:cNvSpPr txBox="1"/>
          <p:nvPr/>
        </p:nvSpPr>
        <p:spPr>
          <a:xfrm>
            <a:off x="1420515" y="2004514"/>
            <a:ext cx="6418247" cy="39848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200"/>
              </a:spcAft>
            </a:pPr>
            <a:r>
              <a:rPr lang="en-US" sz="2400" b="1" dirty="0" smtClean="0">
                <a:latin typeface="Times New Roman"/>
                <a:ea typeface="Calibri"/>
                <a:cs typeface="Times New Roman"/>
              </a:rPr>
              <a:t>Relative </a:t>
            </a:r>
            <a:r>
              <a:rPr lang="en-US" sz="2400" b="1" dirty="0" smtClean="0">
                <a:effectLst/>
                <a:latin typeface="Times New Roman"/>
                <a:ea typeface="Calibri"/>
                <a:cs typeface="Times New Roman"/>
              </a:rPr>
              <a:t>Energy </a:t>
            </a:r>
            <a:r>
              <a:rPr lang="en-US" sz="2400" b="1" dirty="0">
                <a:effectLst/>
                <a:latin typeface="Times New Roman"/>
                <a:ea typeface="Calibri"/>
                <a:cs typeface="Times New Roman"/>
              </a:rPr>
              <a:t>(LLC + DRAM access) Savings </a:t>
            </a:r>
            <a:endParaRPr lang="en-US" sz="2400" dirty="0">
              <a:effectLst/>
              <a:latin typeface="Times New Roman"/>
              <a:ea typeface="Calibri"/>
              <a:cs typeface="Times New Roman"/>
            </a:endParaRPr>
          </a:p>
        </p:txBody>
      </p:sp>
      <p:sp>
        <p:nvSpPr>
          <p:cNvPr id="8" name="Oval 7"/>
          <p:cNvSpPr/>
          <p:nvPr/>
        </p:nvSpPr>
        <p:spPr>
          <a:xfrm>
            <a:off x="7235390" y="3600123"/>
            <a:ext cx="377544" cy="1584520"/>
          </a:xfrm>
          <a:prstGeom prst="ellipse">
            <a:avLst/>
          </a:prstGeom>
          <a:noFill/>
          <a:ln w="476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017226" y="3077358"/>
            <a:ext cx="846613" cy="400110"/>
          </a:xfrm>
          <a:prstGeom prst="rect">
            <a:avLst/>
          </a:prstGeom>
          <a:noFill/>
        </p:spPr>
        <p:txBody>
          <a:bodyPr wrap="square" rtlCol="0">
            <a:spAutoFit/>
          </a:bodyPr>
          <a:lstStyle/>
          <a:p>
            <a:r>
              <a:rPr lang="en-US" sz="2000" dirty="0" smtClean="0"/>
              <a:t>28%</a:t>
            </a:r>
            <a:endParaRPr lang="en-US" sz="2000" dirty="0"/>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941832" y="2386585"/>
            <a:ext cx="6922007" cy="4078224"/>
          </a:xfrm>
          <a:prstGeom prst="rect">
            <a:avLst/>
          </a:prstGeom>
        </p:spPr>
      </p:pic>
      <p:sp>
        <p:nvSpPr>
          <p:cNvPr id="4" name="TextBox 3"/>
          <p:cNvSpPr txBox="1"/>
          <p:nvPr/>
        </p:nvSpPr>
        <p:spPr>
          <a:xfrm>
            <a:off x="7059313" y="3077358"/>
            <a:ext cx="697499" cy="369332"/>
          </a:xfrm>
          <a:prstGeom prst="rect">
            <a:avLst/>
          </a:prstGeom>
          <a:solidFill>
            <a:schemeClr val="bg1"/>
          </a:solidFill>
        </p:spPr>
        <p:txBody>
          <a:bodyPr wrap="square" rtlCol="0">
            <a:spAutoFit/>
          </a:bodyPr>
          <a:lstStyle/>
          <a:p>
            <a:r>
              <a:rPr lang="en-US" dirty="0" smtClean="0"/>
              <a:t>41%</a:t>
            </a:r>
            <a:endParaRPr lang="en-US" dirty="0"/>
          </a:p>
        </p:txBody>
      </p:sp>
      <p:sp>
        <p:nvSpPr>
          <p:cNvPr id="12" name="TextBox 11"/>
          <p:cNvSpPr txBox="1"/>
          <p:nvPr/>
        </p:nvSpPr>
        <p:spPr>
          <a:xfrm>
            <a:off x="1584688" y="1433057"/>
            <a:ext cx="7084488" cy="461665"/>
          </a:xfrm>
          <a:prstGeom prst="rect">
            <a:avLst/>
          </a:prstGeom>
          <a:noFill/>
        </p:spPr>
        <p:txBody>
          <a:bodyPr wrap="square" rtlCol="0">
            <a:spAutoFit/>
          </a:bodyPr>
          <a:lstStyle/>
          <a:p>
            <a:r>
              <a:rPr lang="en-US" sz="2400" dirty="0" smtClean="0"/>
              <a:t>2 SDWs (out 16 ways) + variable number of DDWs</a:t>
            </a:r>
            <a:endParaRPr lang="en-US" sz="2400" dirty="0"/>
          </a:p>
        </p:txBody>
      </p:sp>
      <p:sp>
        <p:nvSpPr>
          <p:cNvPr id="5" name="TextBox 4"/>
          <p:cNvSpPr txBox="1"/>
          <p:nvPr/>
        </p:nvSpPr>
        <p:spPr>
          <a:xfrm>
            <a:off x="7520909" y="2530639"/>
            <a:ext cx="1159919" cy="369332"/>
          </a:xfrm>
          <a:prstGeom prst="rect">
            <a:avLst/>
          </a:prstGeom>
          <a:noFill/>
        </p:spPr>
        <p:txBody>
          <a:bodyPr wrap="square" rtlCol="0">
            <a:spAutoFit/>
          </a:bodyPr>
          <a:lstStyle/>
          <a:p>
            <a:r>
              <a:rPr lang="en-US" dirty="0" smtClean="0"/>
              <a:t>MPD = 1%</a:t>
            </a:r>
            <a:endParaRPr lang="en-US" dirty="0"/>
          </a:p>
        </p:txBody>
      </p:sp>
      <p:sp>
        <p:nvSpPr>
          <p:cNvPr id="14" name="TextBox 13"/>
          <p:cNvSpPr txBox="1"/>
          <p:nvPr/>
        </p:nvSpPr>
        <p:spPr>
          <a:xfrm rot="16200000">
            <a:off x="-130180" y="3677281"/>
            <a:ext cx="1817732" cy="369332"/>
          </a:xfrm>
          <a:prstGeom prst="rect">
            <a:avLst/>
          </a:prstGeom>
          <a:noFill/>
        </p:spPr>
        <p:txBody>
          <a:bodyPr wrap="square" rtlCol="0">
            <a:spAutoFit/>
          </a:bodyPr>
          <a:lstStyle/>
          <a:p>
            <a:r>
              <a:rPr lang="en-US" b="1" dirty="0" smtClean="0"/>
              <a:t>Percentage (%)</a:t>
            </a:r>
            <a:endParaRPr lang="en-US" b="1" dirty="0"/>
          </a:p>
        </p:txBody>
      </p:sp>
      <p:sp>
        <p:nvSpPr>
          <p:cNvPr id="15" name="Rounded Rectangle 14"/>
          <p:cNvSpPr/>
          <p:nvPr/>
        </p:nvSpPr>
        <p:spPr>
          <a:xfrm>
            <a:off x="1106951" y="2290809"/>
            <a:ext cx="7410748" cy="2766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242991" y="3276957"/>
            <a:ext cx="4992399" cy="646331"/>
          </a:xfrm>
          <a:prstGeom prst="rect">
            <a:avLst/>
          </a:prstGeom>
          <a:noFill/>
        </p:spPr>
        <p:txBody>
          <a:bodyPr wrap="square" rtlCol="0">
            <a:spAutoFit/>
          </a:bodyPr>
          <a:lstStyle/>
          <a:p>
            <a:r>
              <a:rPr lang="en-US" sz="3600" dirty="0" smtClean="0"/>
              <a:t>8.23% of LLC area saved</a:t>
            </a:r>
            <a:endParaRPr lang="en-US" sz="3600" dirty="0"/>
          </a:p>
        </p:txBody>
      </p:sp>
      <p:cxnSp>
        <p:nvCxnSpPr>
          <p:cNvPr id="18" name="Straight Connector 17"/>
          <p:cNvCxnSpPr/>
          <p:nvPr/>
        </p:nvCxnSpPr>
        <p:spPr>
          <a:xfrm>
            <a:off x="1584688" y="1894722"/>
            <a:ext cx="27499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267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LLC can be energy and area hungry</a:t>
            </a:r>
          </a:p>
          <a:p>
            <a:r>
              <a:rPr lang="en-US" dirty="0" smtClean="0"/>
              <a:t>Inclusive LLCs holds substantial stale data</a:t>
            </a:r>
          </a:p>
          <a:p>
            <a:r>
              <a:rPr lang="en-US" dirty="0" err="1" smtClean="0"/>
              <a:t>FreshCache</a:t>
            </a:r>
            <a:r>
              <a:rPr lang="en-US" dirty="0" smtClean="0"/>
              <a:t>:</a:t>
            </a:r>
          </a:p>
          <a:p>
            <a:pPr lvl="1"/>
            <a:r>
              <a:rPr lang="en-US" dirty="0" smtClean="0"/>
              <a:t>Static </a:t>
            </a:r>
            <a:r>
              <a:rPr lang="en-US" dirty="0" err="1" smtClean="0"/>
              <a:t>Dataless</a:t>
            </a:r>
            <a:r>
              <a:rPr lang="en-US" dirty="0" smtClean="0"/>
              <a:t> Ways to save area and power</a:t>
            </a:r>
          </a:p>
          <a:p>
            <a:pPr lvl="1"/>
            <a:r>
              <a:rPr lang="en-US" dirty="0" smtClean="0"/>
              <a:t>Dynamic </a:t>
            </a:r>
            <a:r>
              <a:rPr lang="en-US" dirty="0" err="1" smtClean="0"/>
              <a:t>Dataless</a:t>
            </a:r>
            <a:r>
              <a:rPr lang="en-US" dirty="0" smtClean="0"/>
              <a:t> Ways to save further power</a:t>
            </a:r>
          </a:p>
          <a:p>
            <a:r>
              <a:rPr lang="en-US" dirty="0" smtClean="0"/>
              <a:t>28% Energy and 8.23% LLC area savings</a:t>
            </a:r>
          </a:p>
          <a:p>
            <a:pPr lvl="1"/>
            <a:r>
              <a:rPr lang="en-US" dirty="0" smtClean="0"/>
              <a:t>Worst case performance degradation &lt;1%</a:t>
            </a:r>
          </a:p>
          <a:p>
            <a:pPr lvl="1"/>
            <a:endParaRPr lang="en-US" dirty="0"/>
          </a:p>
        </p:txBody>
      </p:sp>
    </p:spTree>
    <p:extLst>
      <p:ext uri="{BB962C8B-B14F-4D97-AF65-F5344CB8AC3E}">
        <p14:creationId xmlns:p14="http://schemas.microsoft.com/office/powerpoint/2010/main" val="32322263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246"/>
            <a:ext cx="9144000" cy="1143000"/>
          </a:xfrm>
        </p:spPr>
        <p:txBody>
          <a:bodyPr>
            <a:normAutofit fontScale="90000"/>
          </a:bodyPr>
          <a:lstStyle/>
          <a:p>
            <a:r>
              <a:rPr lang="en-US" dirty="0" smtClean="0"/>
              <a:t>Last Level Caches: Area and Energy Hungry </a:t>
            </a:r>
            <a:endParaRPr lang="en-US" dirty="0"/>
          </a:p>
        </p:txBody>
      </p:sp>
      <p:pic>
        <p:nvPicPr>
          <p:cNvPr id="4" name="Picture 3" descr="sandy-bridge-die-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444" y="1606455"/>
            <a:ext cx="6380335" cy="2812260"/>
          </a:xfrm>
          <a:prstGeom prst="rect">
            <a:avLst/>
          </a:prstGeom>
        </p:spPr>
      </p:pic>
      <p:sp>
        <p:nvSpPr>
          <p:cNvPr id="5" name="Oval 4"/>
          <p:cNvSpPr/>
          <p:nvPr/>
        </p:nvSpPr>
        <p:spPr>
          <a:xfrm>
            <a:off x="2233883" y="2876307"/>
            <a:ext cx="4513666" cy="1542408"/>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550820" y="5079433"/>
            <a:ext cx="8185802" cy="1077218"/>
          </a:xfrm>
          <a:prstGeom prst="rect">
            <a:avLst/>
          </a:prstGeom>
          <a:noFill/>
        </p:spPr>
        <p:txBody>
          <a:bodyPr wrap="square" rtlCol="0">
            <a:spAutoFit/>
          </a:bodyPr>
          <a:lstStyle/>
          <a:p>
            <a:r>
              <a:rPr lang="en-US" sz="3200" dirty="0" smtClean="0"/>
              <a:t>LLC contributes up to 37% of on-chip power</a:t>
            </a:r>
            <a:br>
              <a:rPr lang="en-US" sz="3200" dirty="0" smtClean="0"/>
            </a:br>
            <a:r>
              <a:rPr lang="en-US" sz="3200" dirty="0" smtClean="0"/>
              <a:t>						       </a:t>
            </a:r>
            <a:r>
              <a:rPr lang="en-US" sz="2400" dirty="0" smtClean="0"/>
              <a:t>[</a:t>
            </a:r>
            <a:r>
              <a:rPr lang="en-US" sz="2400" dirty="0" err="1" smtClean="0"/>
              <a:t>Sen</a:t>
            </a:r>
            <a:r>
              <a:rPr lang="en-US" sz="2400" dirty="0" smtClean="0"/>
              <a:t> et al., 2013, UW-TR 1791]</a:t>
            </a:r>
            <a:endParaRPr lang="en-US" sz="2400" dirty="0"/>
          </a:p>
        </p:txBody>
      </p:sp>
      <p:sp>
        <p:nvSpPr>
          <p:cNvPr id="6" name="TextBox 5"/>
          <p:cNvSpPr txBox="1"/>
          <p:nvPr/>
        </p:nvSpPr>
        <p:spPr>
          <a:xfrm>
            <a:off x="2637491" y="4487617"/>
            <a:ext cx="5037747" cy="461665"/>
          </a:xfrm>
          <a:prstGeom prst="rect">
            <a:avLst/>
          </a:prstGeom>
          <a:noFill/>
        </p:spPr>
        <p:txBody>
          <a:bodyPr wrap="square" rtlCol="0">
            <a:spAutoFit/>
          </a:bodyPr>
          <a:lstStyle/>
          <a:p>
            <a:r>
              <a:rPr lang="en-US" sz="2400" dirty="0" smtClean="0"/>
              <a:t>Intel Ivy Bridge die picture</a:t>
            </a:r>
            <a:endParaRPr lang="en-US" sz="2400" dirty="0"/>
          </a:p>
        </p:txBody>
      </p:sp>
    </p:spTree>
    <p:extLst>
      <p:ext uri="{BB962C8B-B14F-4D97-AF65-F5344CB8AC3E}">
        <p14:creationId xmlns:p14="http://schemas.microsoft.com/office/powerpoint/2010/main" val="23508712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Inefficiencies in LLC</a:t>
            </a:r>
            <a:endParaRPr lang="en-US" dirty="0"/>
          </a:p>
        </p:txBody>
      </p:sp>
      <p:sp>
        <p:nvSpPr>
          <p:cNvPr id="3" name="Content Placeholder 2"/>
          <p:cNvSpPr>
            <a:spLocks noGrp="1"/>
          </p:cNvSpPr>
          <p:nvPr>
            <p:ph idx="1"/>
          </p:nvPr>
        </p:nvSpPr>
        <p:spPr/>
        <p:txBody>
          <a:bodyPr/>
          <a:lstStyle/>
          <a:p>
            <a:r>
              <a:rPr lang="en-US" dirty="0" smtClean="0"/>
              <a:t>Inclusive LLC wastes energy and area </a:t>
            </a:r>
          </a:p>
          <a:p>
            <a:pPr lvl="1"/>
            <a:r>
              <a:rPr lang="en-US" dirty="0" smtClean="0"/>
              <a:t>Transistors devoted to hold </a:t>
            </a:r>
            <a:r>
              <a:rPr lang="en-US" i="1" dirty="0" smtClean="0">
                <a:solidFill>
                  <a:srgbClr val="800000"/>
                </a:solidFill>
              </a:rPr>
              <a:t>stale</a:t>
            </a:r>
            <a:r>
              <a:rPr lang="en-US" dirty="0" smtClean="0">
                <a:solidFill>
                  <a:srgbClr val="800000"/>
                </a:solidFill>
              </a:rPr>
              <a:t> </a:t>
            </a:r>
            <a:r>
              <a:rPr lang="en-US" i="1" dirty="0" smtClean="0">
                <a:solidFill>
                  <a:schemeClr val="accent2">
                    <a:lumMod val="75000"/>
                  </a:schemeClr>
                </a:solidFill>
              </a:rPr>
              <a:t>data </a:t>
            </a:r>
          </a:p>
        </p:txBody>
      </p:sp>
    </p:spTree>
    <p:extLst>
      <p:ext uri="{BB962C8B-B14F-4D97-AF65-F5344CB8AC3E}">
        <p14:creationId xmlns:p14="http://schemas.microsoft.com/office/powerpoint/2010/main" val="34238843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Inefficiencies in LLC</a:t>
            </a:r>
            <a:endParaRPr lang="en-US" dirty="0"/>
          </a:p>
        </p:txBody>
      </p:sp>
      <p:sp>
        <p:nvSpPr>
          <p:cNvPr id="3" name="Content Placeholder 2"/>
          <p:cNvSpPr>
            <a:spLocks noGrp="1"/>
          </p:cNvSpPr>
          <p:nvPr>
            <p:ph idx="1"/>
          </p:nvPr>
        </p:nvSpPr>
        <p:spPr/>
        <p:txBody>
          <a:bodyPr/>
          <a:lstStyle/>
          <a:p>
            <a:r>
              <a:rPr lang="en-US" dirty="0" smtClean="0"/>
              <a:t>Inclusive LLC wastes energy and area </a:t>
            </a:r>
          </a:p>
          <a:p>
            <a:pPr lvl="1"/>
            <a:r>
              <a:rPr lang="en-US" dirty="0" smtClean="0"/>
              <a:t>Transistors devoted to hold </a:t>
            </a:r>
            <a:r>
              <a:rPr lang="en-US" i="1" dirty="0" smtClean="0">
                <a:solidFill>
                  <a:srgbClr val="800000"/>
                </a:solidFill>
              </a:rPr>
              <a:t>stale</a:t>
            </a:r>
            <a:r>
              <a:rPr lang="en-US" dirty="0" smtClean="0">
                <a:solidFill>
                  <a:srgbClr val="800000"/>
                </a:solidFill>
              </a:rPr>
              <a:t> </a:t>
            </a:r>
            <a:r>
              <a:rPr lang="en-US" dirty="0" smtClean="0"/>
              <a:t>data </a:t>
            </a:r>
          </a:p>
        </p:txBody>
      </p:sp>
      <p:sp>
        <p:nvSpPr>
          <p:cNvPr id="4" name="Rounded Rectangle 3"/>
          <p:cNvSpPr/>
          <p:nvPr/>
        </p:nvSpPr>
        <p:spPr>
          <a:xfrm>
            <a:off x="1328754" y="4879367"/>
            <a:ext cx="6185171" cy="1220518"/>
          </a:xfrm>
          <a:prstGeom prst="roundRect">
            <a:avLst/>
          </a:prstGeom>
          <a:solidFill>
            <a:schemeClr val="bg2">
              <a:lumMod val="5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1999010" y="3950768"/>
            <a:ext cx="1458101" cy="634945"/>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5055854" y="3914037"/>
            <a:ext cx="1458101" cy="634945"/>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398813" y="3139449"/>
            <a:ext cx="634980" cy="6217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43898" y="3068901"/>
            <a:ext cx="634980" cy="6217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3060371" y="4186172"/>
            <a:ext cx="690829" cy="1257897"/>
          </a:xfrm>
          <a:custGeom>
            <a:avLst/>
            <a:gdLst>
              <a:gd name="connsiteX0" fmla="*/ 329249 w 576302"/>
              <a:gd name="connsiteY0" fmla="*/ 1316924 h 1316924"/>
              <a:gd name="connsiteX1" fmla="*/ 564426 w 576302"/>
              <a:gd name="connsiteY1" fmla="*/ 423297 h 1316924"/>
              <a:gd name="connsiteX2" fmla="*/ 0 w 576302"/>
              <a:gd name="connsiteY2" fmla="*/ 0 h 1316924"/>
            </a:gdLst>
            <a:ahLst/>
            <a:cxnLst>
              <a:cxn ang="0">
                <a:pos x="connsiteX0" y="connsiteY0"/>
              </a:cxn>
              <a:cxn ang="0">
                <a:pos x="connsiteX1" y="connsiteY1"/>
              </a:cxn>
              <a:cxn ang="0">
                <a:pos x="connsiteX2" y="connsiteY2"/>
              </a:cxn>
            </a:cxnLst>
            <a:rect l="l" t="t" r="r" b="b"/>
            <a:pathLst>
              <a:path w="576302" h="1316924">
                <a:moveTo>
                  <a:pt x="329249" y="1316924"/>
                </a:moveTo>
                <a:cubicBezTo>
                  <a:pt x="474275" y="979854"/>
                  <a:pt x="619301" y="642784"/>
                  <a:pt x="564426" y="423297"/>
                </a:cubicBezTo>
                <a:cubicBezTo>
                  <a:pt x="509551" y="203810"/>
                  <a:pt x="0" y="0"/>
                  <a:pt x="0" y="0"/>
                </a:cubicBezTo>
              </a:path>
            </a:pathLst>
          </a:cu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3751200" y="3554001"/>
            <a:ext cx="2216042" cy="2061724"/>
          </a:xfrm>
          <a:custGeom>
            <a:avLst/>
            <a:gdLst>
              <a:gd name="connsiteX0" fmla="*/ 1775591 w 1992740"/>
              <a:gd name="connsiteY0" fmla="*/ 0 h 2057694"/>
              <a:gd name="connsiteX1" fmla="*/ 1834385 w 1992740"/>
              <a:gd name="connsiteY1" fmla="*/ 893627 h 2057694"/>
              <a:gd name="connsiteX2" fmla="*/ 0 w 1992740"/>
              <a:gd name="connsiteY2" fmla="*/ 2057694 h 2057694"/>
            </a:gdLst>
            <a:ahLst/>
            <a:cxnLst>
              <a:cxn ang="0">
                <a:pos x="connsiteX0" y="connsiteY0"/>
              </a:cxn>
              <a:cxn ang="0">
                <a:pos x="connsiteX1" y="connsiteY1"/>
              </a:cxn>
              <a:cxn ang="0">
                <a:pos x="connsiteX2" y="connsiteY2"/>
              </a:cxn>
            </a:cxnLst>
            <a:rect l="l" t="t" r="r" b="b"/>
            <a:pathLst>
              <a:path w="1992740" h="2057694">
                <a:moveTo>
                  <a:pt x="1775591" y="0"/>
                </a:moveTo>
                <a:cubicBezTo>
                  <a:pt x="1952954" y="275339"/>
                  <a:pt x="2130317" y="550678"/>
                  <a:pt x="1834385" y="893627"/>
                </a:cubicBezTo>
                <a:cubicBezTo>
                  <a:pt x="1538453" y="1236576"/>
                  <a:pt x="0" y="2057694"/>
                  <a:pt x="0" y="2057694"/>
                </a:cubicBezTo>
              </a:path>
            </a:pathLst>
          </a:cu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3033793" y="3715362"/>
            <a:ext cx="2351775" cy="470811"/>
          </a:xfrm>
          <a:custGeom>
            <a:avLst/>
            <a:gdLst>
              <a:gd name="connsiteX0" fmla="*/ 0 w 1951975"/>
              <a:gd name="connsiteY0" fmla="*/ 400261 h 470811"/>
              <a:gd name="connsiteX1" fmla="*/ 717292 w 1951975"/>
              <a:gd name="connsiteY1" fmla="*/ 481 h 470811"/>
              <a:gd name="connsiteX2" fmla="*/ 1951975 w 1951975"/>
              <a:gd name="connsiteY2" fmla="*/ 470811 h 470811"/>
            </a:gdLst>
            <a:ahLst/>
            <a:cxnLst>
              <a:cxn ang="0">
                <a:pos x="connsiteX0" y="connsiteY0"/>
              </a:cxn>
              <a:cxn ang="0">
                <a:pos x="connsiteX1" y="connsiteY1"/>
              </a:cxn>
              <a:cxn ang="0">
                <a:pos x="connsiteX2" y="connsiteY2"/>
              </a:cxn>
            </a:cxnLst>
            <a:rect l="l" t="t" r="r" b="b"/>
            <a:pathLst>
              <a:path w="1951975" h="470811">
                <a:moveTo>
                  <a:pt x="0" y="400261"/>
                </a:moveTo>
                <a:cubicBezTo>
                  <a:pt x="195981" y="194492"/>
                  <a:pt x="391963" y="-11277"/>
                  <a:pt x="717292" y="481"/>
                </a:cubicBezTo>
                <a:cubicBezTo>
                  <a:pt x="1042621" y="12239"/>
                  <a:pt x="1951975" y="470811"/>
                  <a:pt x="1951975" y="470811"/>
                </a:cubicBezTo>
              </a:path>
            </a:pathLst>
          </a:cu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4503187" y="5170008"/>
            <a:ext cx="2563900" cy="523220"/>
          </a:xfrm>
          <a:prstGeom prst="rect">
            <a:avLst/>
          </a:prstGeom>
          <a:noFill/>
        </p:spPr>
        <p:txBody>
          <a:bodyPr wrap="square" rtlCol="0">
            <a:spAutoFit/>
          </a:bodyPr>
          <a:lstStyle/>
          <a:p>
            <a:r>
              <a:rPr lang="en-US" sz="2800" dirty="0" smtClean="0"/>
              <a:t>LLC + Directory</a:t>
            </a:r>
            <a:endParaRPr lang="en-US" sz="2800" dirty="0"/>
          </a:p>
        </p:txBody>
      </p:sp>
      <p:sp>
        <p:nvSpPr>
          <p:cNvPr id="46" name="TextBox 45"/>
          <p:cNvSpPr txBox="1"/>
          <p:nvPr/>
        </p:nvSpPr>
        <p:spPr>
          <a:xfrm>
            <a:off x="6692192" y="3848034"/>
            <a:ext cx="2300331" cy="830997"/>
          </a:xfrm>
          <a:prstGeom prst="rect">
            <a:avLst/>
          </a:prstGeom>
          <a:noFill/>
        </p:spPr>
        <p:txBody>
          <a:bodyPr wrap="square" rtlCol="0">
            <a:spAutoFit/>
          </a:bodyPr>
          <a:lstStyle/>
          <a:p>
            <a:r>
              <a:rPr lang="en-US" sz="2400" b="1" dirty="0" smtClean="0"/>
              <a:t>Private Caches   </a:t>
            </a:r>
            <a:br>
              <a:rPr lang="en-US" sz="2400" b="1" dirty="0" smtClean="0"/>
            </a:br>
            <a:r>
              <a:rPr lang="en-US" sz="2400" b="1" dirty="0" smtClean="0"/>
              <a:t>     (L1/L2) </a:t>
            </a:r>
            <a:endParaRPr lang="en-US" sz="2400" b="1" dirty="0"/>
          </a:p>
        </p:txBody>
      </p:sp>
      <p:sp>
        <p:nvSpPr>
          <p:cNvPr id="47" name="Rectangle 46"/>
          <p:cNvSpPr/>
          <p:nvPr/>
        </p:nvSpPr>
        <p:spPr>
          <a:xfrm>
            <a:off x="3163140" y="5414696"/>
            <a:ext cx="588060" cy="2010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2498764" y="3216935"/>
            <a:ext cx="1070058" cy="369332"/>
          </a:xfrm>
          <a:prstGeom prst="rect">
            <a:avLst/>
          </a:prstGeom>
          <a:noFill/>
        </p:spPr>
        <p:txBody>
          <a:bodyPr wrap="square" rtlCol="0">
            <a:spAutoFit/>
          </a:bodyPr>
          <a:lstStyle/>
          <a:p>
            <a:r>
              <a:rPr lang="en-US" b="1" dirty="0" smtClean="0"/>
              <a:t>C1</a:t>
            </a:r>
            <a:endParaRPr lang="en-US" b="1" dirty="0"/>
          </a:p>
        </p:txBody>
      </p:sp>
      <p:sp>
        <p:nvSpPr>
          <p:cNvPr id="49" name="TextBox 48"/>
          <p:cNvSpPr txBox="1"/>
          <p:nvPr/>
        </p:nvSpPr>
        <p:spPr>
          <a:xfrm>
            <a:off x="5543849" y="3184669"/>
            <a:ext cx="1070058" cy="369332"/>
          </a:xfrm>
          <a:prstGeom prst="rect">
            <a:avLst/>
          </a:prstGeom>
          <a:noFill/>
        </p:spPr>
        <p:txBody>
          <a:bodyPr wrap="square" rtlCol="0">
            <a:spAutoFit/>
          </a:bodyPr>
          <a:lstStyle/>
          <a:p>
            <a:r>
              <a:rPr lang="en-US" b="1" dirty="0" smtClean="0"/>
              <a:t>C2</a:t>
            </a:r>
            <a:endParaRPr lang="en-US" b="1" dirty="0"/>
          </a:p>
        </p:txBody>
      </p:sp>
      <p:sp>
        <p:nvSpPr>
          <p:cNvPr id="50" name="Rectangle 49"/>
          <p:cNvSpPr/>
          <p:nvPr/>
        </p:nvSpPr>
        <p:spPr>
          <a:xfrm>
            <a:off x="129348" y="4327762"/>
            <a:ext cx="1316994" cy="5159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flipH="1" flipV="1">
            <a:off x="129348" y="4843665"/>
            <a:ext cx="3045550" cy="772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1411066" y="4339523"/>
            <a:ext cx="2340134" cy="1104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472311" y="4119071"/>
            <a:ext cx="588060" cy="2010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472311" y="4006407"/>
            <a:ext cx="828780" cy="369332"/>
          </a:xfrm>
          <a:prstGeom prst="rect">
            <a:avLst/>
          </a:prstGeom>
          <a:noFill/>
        </p:spPr>
        <p:txBody>
          <a:bodyPr wrap="square" rtlCol="0">
            <a:spAutoFit/>
          </a:bodyPr>
          <a:lstStyle/>
          <a:p>
            <a:r>
              <a:rPr lang="en-US" dirty="0" smtClean="0"/>
              <a:t>A :x</a:t>
            </a:r>
            <a:endParaRPr lang="en-US" dirty="0"/>
          </a:p>
        </p:txBody>
      </p:sp>
      <p:sp>
        <p:nvSpPr>
          <p:cNvPr id="41" name="TextBox 40"/>
          <p:cNvSpPr txBox="1"/>
          <p:nvPr/>
        </p:nvSpPr>
        <p:spPr>
          <a:xfrm>
            <a:off x="3131128" y="5300594"/>
            <a:ext cx="828780" cy="369332"/>
          </a:xfrm>
          <a:prstGeom prst="rect">
            <a:avLst/>
          </a:prstGeom>
          <a:noFill/>
        </p:spPr>
        <p:txBody>
          <a:bodyPr wrap="square" rtlCol="0">
            <a:spAutoFit/>
          </a:bodyPr>
          <a:lstStyle/>
          <a:p>
            <a:r>
              <a:rPr lang="en-US" dirty="0" smtClean="0"/>
              <a:t>A :x</a:t>
            </a:r>
            <a:endParaRPr lang="en-US" dirty="0"/>
          </a:p>
        </p:txBody>
      </p:sp>
      <p:sp>
        <p:nvSpPr>
          <p:cNvPr id="10" name="Rectangle 9"/>
          <p:cNvSpPr/>
          <p:nvPr/>
        </p:nvSpPr>
        <p:spPr>
          <a:xfrm>
            <a:off x="129348" y="4320099"/>
            <a:ext cx="327852" cy="52356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1088" y="3913830"/>
            <a:ext cx="826126" cy="369332"/>
          </a:xfrm>
          <a:prstGeom prst="rect">
            <a:avLst/>
          </a:prstGeom>
          <a:noFill/>
        </p:spPr>
        <p:txBody>
          <a:bodyPr wrap="square" rtlCol="0">
            <a:spAutoFit/>
          </a:bodyPr>
          <a:lstStyle/>
          <a:p>
            <a:r>
              <a:rPr lang="en-US" dirty="0" smtClean="0"/>
              <a:t>TAG</a:t>
            </a:r>
            <a:endParaRPr lang="en-US" dirty="0"/>
          </a:p>
        </p:txBody>
      </p:sp>
      <p:sp>
        <p:nvSpPr>
          <p:cNvPr id="43" name="TextBox 42"/>
          <p:cNvSpPr txBox="1"/>
          <p:nvPr/>
        </p:nvSpPr>
        <p:spPr>
          <a:xfrm>
            <a:off x="666825" y="3891647"/>
            <a:ext cx="826126" cy="369332"/>
          </a:xfrm>
          <a:prstGeom prst="rect">
            <a:avLst/>
          </a:prstGeom>
          <a:noFill/>
        </p:spPr>
        <p:txBody>
          <a:bodyPr wrap="square" rtlCol="0">
            <a:spAutoFit/>
          </a:bodyPr>
          <a:lstStyle/>
          <a:p>
            <a:r>
              <a:rPr lang="en-US" dirty="0" smtClean="0"/>
              <a:t>DATA</a:t>
            </a:r>
            <a:endParaRPr lang="en-US" dirty="0"/>
          </a:p>
        </p:txBody>
      </p:sp>
      <p:sp>
        <p:nvSpPr>
          <p:cNvPr id="12" name="TextBox 11"/>
          <p:cNvSpPr txBox="1"/>
          <p:nvPr/>
        </p:nvSpPr>
        <p:spPr>
          <a:xfrm>
            <a:off x="457199" y="6234970"/>
            <a:ext cx="8535323" cy="461665"/>
          </a:xfrm>
          <a:prstGeom prst="rect">
            <a:avLst/>
          </a:prstGeom>
          <a:noFill/>
        </p:spPr>
        <p:txBody>
          <a:bodyPr wrap="square" rtlCol="0">
            <a:spAutoFit/>
          </a:bodyPr>
          <a:lstStyle/>
          <a:p>
            <a:r>
              <a:rPr lang="en-US" sz="2400" dirty="0" smtClean="0"/>
              <a:t>Block A is cached with exclusive permission in C1’s private cache</a:t>
            </a:r>
            <a:endParaRPr lang="en-US" sz="2400" dirty="0"/>
          </a:p>
        </p:txBody>
      </p:sp>
      <p:cxnSp>
        <p:nvCxnSpPr>
          <p:cNvPr id="14" name="Straight Connector 13"/>
          <p:cNvCxnSpPr/>
          <p:nvPr/>
        </p:nvCxnSpPr>
        <p:spPr>
          <a:xfrm>
            <a:off x="666825" y="4320099"/>
            <a:ext cx="568300" cy="52356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666825" y="4320099"/>
            <a:ext cx="568300" cy="52356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0" idx="4"/>
          </p:cNvCxnSpPr>
          <p:nvPr/>
        </p:nvCxnSpPr>
        <p:spPr>
          <a:xfrm flipH="1">
            <a:off x="2714944" y="3761180"/>
            <a:ext cx="1359" cy="35789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468726" y="4006407"/>
            <a:ext cx="828780" cy="369332"/>
          </a:xfrm>
          <a:prstGeom prst="rect">
            <a:avLst/>
          </a:prstGeom>
          <a:noFill/>
        </p:spPr>
        <p:txBody>
          <a:bodyPr wrap="square" rtlCol="0">
            <a:spAutoFit/>
          </a:bodyPr>
          <a:lstStyle/>
          <a:p>
            <a:r>
              <a:rPr lang="en-US" dirty="0" smtClean="0"/>
              <a:t>A :y</a:t>
            </a:r>
            <a:endParaRPr lang="en-US" dirty="0"/>
          </a:p>
        </p:txBody>
      </p:sp>
    </p:spTree>
    <p:extLst>
      <p:ext uri="{BB962C8B-B14F-4D97-AF65-F5344CB8AC3E}">
        <p14:creationId xmlns:p14="http://schemas.microsoft.com/office/powerpoint/2010/main" val="1605676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childTnLst>
                          </p:cTn>
                        </p:par>
                        <p:par>
                          <p:cTn id="26" fill="hold">
                            <p:stCondLst>
                              <p:cond delay="500"/>
                            </p:stCondLst>
                            <p:childTnLst>
                              <p:par>
                                <p:cTn id="27" presetID="22" presetClass="entr" presetSubtype="8" fill="hold" grpId="0" nodeType="afterEffect">
                                  <p:stCondLst>
                                    <p:cond delay="5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down)">
                                      <p:cBhvr>
                                        <p:cTn id="34" dur="500"/>
                                        <p:tgtEl>
                                          <p:spTgt spid="53"/>
                                        </p:tgtEl>
                                      </p:cBhvr>
                                    </p:animEffect>
                                  </p:childTnLst>
                                </p:cTn>
                              </p:par>
                              <p:par>
                                <p:cTn id="35" presetID="22" presetClass="entr" presetSubtype="4"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down)">
                                      <p:cBhvr>
                                        <p:cTn id="37" dur="500"/>
                                        <p:tgtEl>
                                          <p:spTgt spid="5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par>
                                <p:cTn id="50" presetID="22"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40" grpId="0" animBg="1"/>
      <p:bldP spid="50" grpId="0" animBg="1"/>
      <p:bldP spid="9" grpId="0"/>
      <p:bldP spid="10" grpId="0" animBg="1"/>
      <p:bldP spid="11" grpId="0"/>
      <p:bldP spid="43"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Inefficiencies in LLC</a:t>
            </a:r>
            <a:endParaRPr lang="en-US" dirty="0"/>
          </a:p>
        </p:txBody>
      </p:sp>
      <p:sp>
        <p:nvSpPr>
          <p:cNvPr id="3" name="Content Placeholder 2"/>
          <p:cNvSpPr>
            <a:spLocks noGrp="1"/>
          </p:cNvSpPr>
          <p:nvPr>
            <p:ph idx="1"/>
          </p:nvPr>
        </p:nvSpPr>
        <p:spPr/>
        <p:txBody>
          <a:bodyPr/>
          <a:lstStyle/>
          <a:p>
            <a:r>
              <a:rPr lang="en-US" dirty="0" smtClean="0"/>
              <a:t>Inclusive LLC wastes energy and area </a:t>
            </a:r>
          </a:p>
          <a:p>
            <a:pPr lvl="1"/>
            <a:r>
              <a:rPr lang="en-US" dirty="0" smtClean="0"/>
              <a:t>Transistors devoted to hold </a:t>
            </a:r>
            <a:r>
              <a:rPr lang="en-US" i="1" dirty="0" smtClean="0">
                <a:solidFill>
                  <a:srgbClr val="800000"/>
                </a:solidFill>
              </a:rPr>
              <a:t>stale</a:t>
            </a:r>
            <a:r>
              <a:rPr lang="en-US" dirty="0" smtClean="0">
                <a:solidFill>
                  <a:srgbClr val="800000"/>
                </a:solidFill>
              </a:rPr>
              <a:t> </a:t>
            </a:r>
            <a:r>
              <a:rPr lang="en-US" dirty="0" smtClean="0"/>
              <a:t>data </a:t>
            </a:r>
          </a:p>
          <a:p>
            <a:r>
              <a:rPr lang="en-US" dirty="0" smtClean="0"/>
              <a:t>Amount of </a:t>
            </a:r>
            <a:r>
              <a:rPr lang="en-US" i="1" dirty="0" smtClean="0">
                <a:solidFill>
                  <a:srgbClr val="800000"/>
                </a:solidFill>
              </a:rPr>
              <a:t>stale</a:t>
            </a:r>
            <a:r>
              <a:rPr lang="en-US" dirty="0" smtClean="0"/>
              <a:t> data varies across workloads</a:t>
            </a:r>
            <a:endParaRPr lang="en-US" dirty="0"/>
          </a:p>
        </p:txBody>
      </p:sp>
      <p:sp>
        <p:nvSpPr>
          <p:cNvPr id="5" name="TextBox 4"/>
          <p:cNvSpPr txBox="1"/>
          <p:nvPr/>
        </p:nvSpPr>
        <p:spPr>
          <a:xfrm rot="16200000">
            <a:off x="-1010987" y="4387635"/>
            <a:ext cx="3582706" cy="646331"/>
          </a:xfrm>
          <a:prstGeom prst="rect">
            <a:avLst/>
          </a:prstGeom>
          <a:noFill/>
        </p:spPr>
        <p:txBody>
          <a:bodyPr wrap="square" rtlCol="0">
            <a:spAutoFit/>
          </a:bodyPr>
          <a:lstStyle/>
          <a:p>
            <a:pPr algn="ctr"/>
            <a:r>
              <a:rPr lang="en-US" b="1" dirty="0" smtClean="0"/>
              <a:t>Fraction of stale data in</a:t>
            </a:r>
            <a:br>
              <a:rPr lang="en-US" b="1" dirty="0" smtClean="0"/>
            </a:br>
            <a:r>
              <a:rPr lang="en-US" b="1" dirty="0" smtClean="0"/>
              <a:t> LLC blocks</a:t>
            </a:r>
            <a:endParaRPr lang="en-US" b="1" dirty="0"/>
          </a:p>
        </p:txBody>
      </p:sp>
      <p:graphicFrame>
        <p:nvGraphicFramePr>
          <p:cNvPr id="10" name="Chart 9"/>
          <p:cNvGraphicFramePr>
            <a:graphicFrameLocks/>
          </p:cNvGraphicFramePr>
          <p:nvPr>
            <p:extLst>
              <p:ext uri="{D42A27DB-BD31-4B8C-83A1-F6EECF244321}">
                <p14:modId xmlns:p14="http://schemas.microsoft.com/office/powerpoint/2010/main" val="4190953031"/>
              </p:ext>
            </p:extLst>
          </p:nvPr>
        </p:nvGraphicFramePr>
        <p:xfrm>
          <a:off x="1103532" y="3436783"/>
          <a:ext cx="7168113" cy="31880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930952" y="3252117"/>
            <a:ext cx="903817" cy="369332"/>
          </a:xfrm>
          <a:prstGeom prst="rect">
            <a:avLst/>
          </a:prstGeom>
          <a:noFill/>
        </p:spPr>
        <p:txBody>
          <a:bodyPr wrap="square" rtlCol="0">
            <a:spAutoFit/>
          </a:bodyPr>
          <a:lstStyle/>
          <a:p>
            <a:r>
              <a:rPr lang="en-US" dirty="0" smtClean="0"/>
              <a:t>0.7</a:t>
            </a:r>
            <a:endParaRPr lang="en-US" dirty="0"/>
          </a:p>
        </p:txBody>
      </p:sp>
      <p:sp>
        <p:nvSpPr>
          <p:cNvPr id="11" name="TextBox 10"/>
          <p:cNvSpPr txBox="1"/>
          <p:nvPr/>
        </p:nvSpPr>
        <p:spPr>
          <a:xfrm>
            <a:off x="3320854" y="6502154"/>
            <a:ext cx="3775286" cy="369332"/>
          </a:xfrm>
          <a:prstGeom prst="rect">
            <a:avLst/>
          </a:prstGeom>
          <a:noFill/>
        </p:spPr>
        <p:txBody>
          <a:bodyPr wrap="square" rtlCol="0">
            <a:spAutoFit/>
          </a:bodyPr>
          <a:lstStyle/>
          <a:p>
            <a:r>
              <a:rPr lang="en-US" dirty="0" smtClean="0"/>
              <a:t>Private Cache: LLC ratio ~ 1:4</a:t>
            </a:r>
            <a:endParaRPr lang="en-US" dirty="0"/>
          </a:p>
        </p:txBody>
      </p:sp>
    </p:spTree>
    <p:extLst>
      <p:ext uri="{BB962C8B-B14F-4D97-AF65-F5344CB8AC3E}">
        <p14:creationId xmlns:p14="http://schemas.microsoft.com/office/powerpoint/2010/main" val="32026320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a:t>
            </a:r>
            <a:r>
              <a:rPr lang="en-US" dirty="0" err="1" smtClean="0"/>
              <a:t>FreshCache</a:t>
            </a:r>
            <a:endParaRPr lang="en-US" dirty="0"/>
          </a:p>
        </p:txBody>
      </p:sp>
      <p:sp>
        <p:nvSpPr>
          <p:cNvPr id="3" name="Content Placeholder 2"/>
          <p:cNvSpPr>
            <a:spLocks noGrp="1"/>
          </p:cNvSpPr>
          <p:nvPr>
            <p:ph idx="1"/>
          </p:nvPr>
        </p:nvSpPr>
        <p:spPr>
          <a:xfrm>
            <a:off x="457199" y="1600200"/>
            <a:ext cx="8445019" cy="4525963"/>
          </a:xfrm>
        </p:spPr>
        <p:txBody>
          <a:bodyPr/>
          <a:lstStyle/>
          <a:p>
            <a:r>
              <a:rPr lang="en-US" dirty="0" smtClean="0">
                <a:solidFill>
                  <a:srgbClr val="C0504D"/>
                </a:solidFill>
              </a:rPr>
              <a:t>Static:  </a:t>
            </a:r>
          </a:p>
          <a:p>
            <a:pPr lvl="1"/>
            <a:r>
              <a:rPr lang="en-US" dirty="0" smtClean="0"/>
              <a:t>Omit </a:t>
            </a:r>
            <a:r>
              <a:rPr lang="en-US" dirty="0" smtClean="0"/>
              <a:t>data portion of a fixed number of ways</a:t>
            </a:r>
          </a:p>
          <a:p>
            <a:pPr lvl="1">
              <a:buFont typeface="Wingdings" charset="2"/>
              <a:buChar char="Ø"/>
            </a:pPr>
            <a:r>
              <a:rPr lang="en-US" dirty="0" smtClean="0"/>
              <a:t>Reduce area and energy overhead</a:t>
            </a:r>
            <a:endParaRPr lang="en-US" dirty="0"/>
          </a:p>
          <a:p>
            <a:pPr marL="0" indent="0">
              <a:buNone/>
            </a:pPr>
            <a:endParaRPr lang="en-US" dirty="0"/>
          </a:p>
          <a:p>
            <a:r>
              <a:rPr lang="en-US" dirty="0" smtClean="0">
                <a:solidFill>
                  <a:srgbClr val="C0504D"/>
                </a:solidFill>
              </a:rPr>
              <a:t>Dynamic </a:t>
            </a:r>
            <a:r>
              <a:rPr lang="en-US" dirty="0" smtClean="0">
                <a:solidFill>
                  <a:srgbClr val="C0504D"/>
                </a:solidFill>
              </a:rPr>
              <a:t>:</a:t>
            </a:r>
          </a:p>
          <a:p>
            <a:pPr lvl="1"/>
            <a:r>
              <a:rPr lang="en-US" dirty="0" smtClean="0"/>
              <a:t>Disable </a:t>
            </a:r>
            <a:r>
              <a:rPr lang="en-US" dirty="0" smtClean="0"/>
              <a:t>data </a:t>
            </a:r>
            <a:r>
              <a:rPr lang="en-US" dirty="0" smtClean="0"/>
              <a:t>ways at runtime</a:t>
            </a:r>
            <a:endParaRPr lang="en-US" dirty="0" smtClean="0"/>
          </a:p>
          <a:p>
            <a:pPr lvl="1">
              <a:buFont typeface="Wingdings" charset="2"/>
              <a:buChar char="Ø"/>
            </a:pPr>
            <a:r>
              <a:rPr lang="en-US" dirty="0" smtClean="0"/>
              <a:t>Reduce more energy for when possible</a:t>
            </a:r>
            <a:endParaRPr lang="en-US" dirty="0"/>
          </a:p>
        </p:txBody>
      </p:sp>
    </p:spTree>
    <p:extLst>
      <p:ext uri="{BB962C8B-B14F-4D97-AF65-F5344CB8AC3E}">
        <p14:creationId xmlns:p14="http://schemas.microsoft.com/office/powerpoint/2010/main" val="4046848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left)">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199" y="1600200"/>
            <a:ext cx="8503279" cy="4525963"/>
          </a:xfrm>
        </p:spPr>
        <p:txBody>
          <a:bodyPr/>
          <a:lstStyle/>
          <a:p>
            <a:r>
              <a:rPr lang="en-US" dirty="0" smtClean="0">
                <a:solidFill>
                  <a:schemeClr val="bg1">
                    <a:lumMod val="50000"/>
                  </a:schemeClr>
                </a:solidFill>
              </a:rPr>
              <a:t>Motivation and key idea</a:t>
            </a:r>
          </a:p>
          <a:p>
            <a:r>
              <a:rPr lang="en-US" dirty="0" err="1" smtClean="0"/>
              <a:t>FreshCache</a:t>
            </a:r>
            <a:r>
              <a:rPr lang="en-US" dirty="0" smtClean="0"/>
              <a:t>: Static + Dynamic </a:t>
            </a:r>
            <a:r>
              <a:rPr lang="en-US" dirty="0" err="1" smtClean="0"/>
              <a:t>Dataless</a:t>
            </a:r>
            <a:r>
              <a:rPr lang="en-US" dirty="0" smtClean="0"/>
              <a:t> Ways</a:t>
            </a:r>
          </a:p>
          <a:p>
            <a:r>
              <a:rPr lang="en-US" dirty="0" smtClean="0"/>
              <a:t>Design and Mechanisms</a:t>
            </a:r>
          </a:p>
          <a:p>
            <a:r>
              <a:rPr lang="en-US" dirty="0" smtClean="0"/>
              <a:t>Evaluation</a:t>
            </a:r>
          </a:p>
          <a:p>
            <a:r>
              <a:rPr lang="en-US" dirty="0" smtClean="0"/>
              <a:t>Summary</a:t>
            </a:r>
            <a:endParaRPr lang="en-US" dirty="0"/>
          </a:p>
        </p:txBody>
      </p:sp>
    </p:spTree>
    <p:extLst>
      <p:ext uri="{BB962C8B-B14F-4D97-AF65-F5344CB8AC3E}">
        <p14:creationId xmlns:p14="http://schemas.microsoft.com/office/powerpoint/2010/main" val="32833633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6531851" y="2660869"/>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12017" y="2649218"/>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86257" y="2660056"/>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951"/>
            <a:ext cx="8229600" cy="1143000"/>
          </a:xfrm>
        </p:spPr>
        <p:txBody>
          <a:bodyPr/>
          <a:lstStyle/>
          <a:p>
            <a:r>
              <a:rPr lang="en-US" dirty="0" smtClean="0"/>
              <a:t>Static </a:t>
            </a:r>
            <a:r>
              <a:rPr lang="en-US" dirty="0" err="1" smtClean="0"/>
              <a:t>Dataless</a:t>
            </a:r>
            <a:r>
              <a:rPr lang="en-US" dirty="0" smtClean="0"/>
              <a:t> Ways (SDWs)</a:t>
            </a:r>
            <a:endParaRPr lang="en-US" dirty="0"/>
          </a:p>
        </p:txBody>
      </p:sp>
      <p:sp>
        <p:nvSpPr>
          <p:cNvPr id="43" name="Rectangle 42"/>
          <p:cNvSpPr/>
          <p:nvPr/>
        </p:nvSpPr>
        <p:spPr>
          <a:xfrm>
            <a:off x="1960482" y="2663145"/>
            <a:ext cx="306194" cy="266719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66675" y="2658394"/>
            <a:ext cx="984261" cy="2681125"/>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61212" y="3966596"/>
            <a:ext cx="2247202" cy="830997"/>
          </a:xfrm>
          <a:prstGeom prst="rect">
            <a:avLst/>
          </a:prstGeom>
          <a:noFill/>
        </p:spPr>
        <p:txBody>
          <a:bodyPr wrap="square" rtlCol="0">
            <a:spAutoFit/>
          </a:bodyPr>
          <a:lstStyle/>
          <a:p>
            <a:r>
              <a:rPr lang="en-US" sz="2400" dirty="0" smtClean="0"/>
              <a:t>TAG + </a:t>
            </a:r>
            <a:br>
              <a:rPr lang="en-US" sz="2400" dirty="0" smtClean="0"/>
            </a:br>
            <a:r>
              <a:rPr lang="en-US" sz="2400" dirty="0" smtClean="0"/>
              <a:t>Metadata</a:t>
            </a:r>
            <a:endParaRPr lang="en-US" sz="2400" dirty="0"/>
          </a:p>
        </p:txBody>
      </p:sp>
      <p:sp>
        <p:nvSpPr>
          <p:cNvPr id="46" name="TextBox 45"/>
          <p:cNvSpPr txBox="1"/>
          <p:nvPr/>
        </p:nvSpPr>
        <p:spPr>
          <a:xfrm>
            <a:off x="2266676" y="4865781"/>
            <a:ext cx="1447800" cy="461665"/>
          </a:xfrm>
          <a:prstGeom prst="rect">
            <a:avLst/>
          </a:prstGeom>
          <a:noFill/>
        </p:spPr>
        <p:txBody>
          <a:bodyPr wrap="square" rtlCol="0">
            <a:spAutoFit/>
          </a:bodyPr>
          <a:lstStyle/>
          <a:p>
            <a:r>
              <a:rPr lang="en-US" sz="2400" dirty="0" smtClean="0"/>
              <a:t>Data</a:t>
            </a:r>
            <a:endParaRPr lang="en-US" sz="2400" dirty="0"/>
          </a:p>
        </p:txBody>
      </p:sp>
      <p:cxnSp>
        <p:nvCxnSpPr>
          <p:cNvPr id="47" name="Straight Arrow Connector 46"/>
          <p:cNvCxnSpPr/>
          <p:nvPr/>
        </p:nvCxnSpPr>
        <p:spPr>
          <a:xfrm flipV="1">
            <a:off x="1430748" y="4217619"/>
            <a:ext cx="737318" cy="1165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397827" y="2670045"/>
            <a:ext cx="284906" cy="2680317"/>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799296" y="2653157"/>
            <a:ext cx="312721" cy="2677186"/>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02175" y="2660869"/>
            <a:ext cx="329676" cy="2662578"/>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37215" y="2439212"/>
            <a:ext cx="1787066" cy="461665"/>
          </a:xfrm>
          <a:prstGeom prst="rect">
            <a:avLst/>
          </a:prstGeom>
          <a:noFill/>
        </p:spPr>
        <p:txBody>
          <a:bodyPr wrap="square" rtlCol="0">
            <a:spAutoFit/>
          </a:bodyPr>
          <a:lstStyle/>
          <a:p>
            <a:r>
              <a:rPr lang="en-US" sz="2400" dirty="0" smtClean="0"/>
              <a:t>Set</a:t>
            </a:r>
            <a:endParaRPr lang="en-US" sz="2400" dirty="0"/>
          </a:p>
        </p:txBody>
      </p:sp>
      <p:cxnSp>
        <p:nvCxnSpPr>
          <p:cNvPr id="56" name="Straight Arrow Connector 55"/>
          <p:cNvCxnSpPr>
            <a:endCxn id="70" idx="1"/>
          </p:cNvCxnSpPr>
          <p:nvPr/>
        </p:nvCxnSpPr>
        <p:spPr>
          <a:xfrm>
            <a:off x="1113608" y="2826917"/>
            <a:ext cx="685799" cy="571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ight Brace 56"/>
          <p:cNvSpPr/>
          <p:nvPr/>
        </p:nvSpPr>
        <p:spPr>
          <a:xfrm rot="5400000">
            <a:off x="2479279" y="4815955"/>
            <a:ext cx="264511" cy="1302104"/>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p:cNvSpPr txBox="1"/>
          <p:nvPr/>
        </p:nvSpPr>
        <p:spPr>
          <a:xfrm>
            <a:off x="2206145" y="5587443"/>
            <a:ext cx="1447800" cy="461665"/>
          </a:xfrm>
          <a:prstGeom prst="rect">
            <a:avLst/>
          </a:prstGeom>
          <a:noFill/>
        </p:spPr>
        <p:txBody>
          <a:bodyPr wrap="square" rtlCol="0">
            <a:spAutoFit/>
          </a:bodyPr>
          <a:lstStyle/>
          <a:p>
            <a:r>
              <a:rPr lang="en-US" sz="2400" dirty="0" smtClean="0"/>
              <a:t>Way</a:t>
            </a:r>
            <a:endParaRPr lang="en-US" sz="2400" dirty="0"/>
          </a:p>
        </p:txBody>
      </p:sp>
      <p:sp>
        <p:nvSpPr>
          <p:cNvPr id="59" name="TextBox 58"/>
          <p:cNvSpPr txBox="1"/>
          <p:nvPr/>
        </p:nvSpPr>
        <p:spPr>
          <a:xfrm>
            <a:off x="3397827" y="5927789"/>
            <a:ext cx="3686219" cy="523220"/>
          </a:xfrm>
          <a:prstGeom prst="rect">
            <a:avLst/>
          </a:prstGeom>
          <a:noFill/>
        </p:spPr>
        <p:txBody>
          <a:bodyPr wrap="square" rtlCol="0">
            <a:spAutoFit/>
          </a:bodyPr>
          <a:lstStyle/>
          <a:p>
            <a:r>
              <a:rPr lang="en-US" sz="2800" dirty="0" smtClean="0"/>
              <a:t>Set-associative LLC</a:t>
            </a:r>
            <a:endParaRPr lang="en-US" sz="2800" dirty="0"/>
          </a:p>
        </p:txBody>
      </p:sp>
      <p:sp>
        <p:nvSpPr>
          <p:cNvPr id="61" name="Rectangle 60"/>
          <p:cNvSpPr/>
          <p:nvPr/>
        </p:nvSpPr>
        <p:spPr>
          <a:xfrm>
            <a:off x="1960483" y="2656114"/>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960483" y="3103431"/>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60482" y="3550748"/>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960483" y="3998065"/>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960483" y="4442608"/>
            <a:ext cx="5555628"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960482" y="4889926"/>
            <a:ext cx="5555629" cy="447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62587" y="2660866"/>
            <a:ext cx="135239"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70518" y="2656114"/>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096278" y="2653622"/>
            <a:ext cx="128778" cy="2681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799407" y="2579312"/>
            <a:ext cx="5902639" cy="609600"/>
          </a:xfrm>
          <a:prstGeom prst="rect">
            <a:avLst/>
          </a:prstGeom>
          <a:noFill/>
          <a:ln w="349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1098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19154</TotalTime>
  <Words>1262</Words>
  <Application>Microsoft Macintosh PowerPoint</Application>
  <PresentationFormat>On-screen Show (4:3)</PresentationFormat>
  <Paragraphs>244</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FreshCache:  Statically and Dynamically  Exploiting Dataless Ways</vt:lpstr>
      <vt:lpstr>Last Level Caches: Area and Energy Hungry </vt:lpstr>
      <vt:lpstr>Last Level Caches: Area and Energy Hungry </vt:lpstr>
      <vt:lpstr>Inefficiencies in LLC</vt:lpstr>
      <vt:lpstr>Inefficiencies in LLC</vt:lpstr>
      <vt:lpstr>Inefficiencies in LLC</vt:lpstr>
      <vt:lpstr>Idea: FreshCache</vt:lpstr>
      <vt:lpstr>Roadmap</vt:lpstr>
      <vt:lpstr>Static Dataless Ways (SDWs)</vt:lpstr>
      <vt:lpstr>Static Dataless Ways (SDWs)</vt:lpstr>
      <vt:lpstr>Dynamic Dataless Ways (DDWs)</vt:lpstr>
      <vt:lpstr>Dynamic Dataless Ways (DDWs)</vt:lpstr>
      <vt:lpstr>Dynamic Dataless Ways (DDWs)</vt:lpstr>
      <vt:lpstr>FreshCache Goals: Best of Both Worlds</vt:lpstr>
      <vt:lpstr>FreshCache: Static + Dynamic Dataless Ways</vt:lpstr>
      <vt:lpstr>FreshCache: Challenges</vt:lpstr>
      <vt:lpstr>Roadmap</vt:lpstr>
      <vt:lpstr>Dataless-Way-Aware LLC Controller</vt:lpstr>
      <vt:lpstr>Dataless-Way-Aware LLC Controller</vt:lpstr>
      <vt:lpstr>Dataless-Way-Aware LLC Controller</vt:lpstr>
      <vt:lpstr>DDW Controller</vt:lpstr>
      <vt:lpstr>DDW Controller</vt:lpstr>
      <vt:lpstr>Roadmap</vt:lpstr>
      <vt:lpstr>Methodology</vt:lpstr>
      <vt:lpstr>Energy Savings: MPD=1%</vt:lpstr>
      <vt:lpstr>Energy Savings: MPD= 3%</vt:lpstr>
      <vt:lpstr>Area Savings</vt:lpstr>
      <vt:lpstr>Summary</vt:lpstr>
    </vt:vector>
  </TitlesOfParts>
  <Company>University of Wisconsin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FreshCache: Statically and Dynamically Exploiting Dataless Ways</dc:title>
  <dc:creator>Arkaprava Basu</dc:creator>
  <cp:lastModifiedBy>Arkaprava Basu</cp:lastModifiedBy>
  <cp:revision>192</cp:revision>
  <cp:lastPrinted>2013-10-04T20:31:17Z</cp:lastPrinted>
  <dcterms:created xsi:type="dcterms:W3CDTF">2013-09-25T03:40:45Z</dcterms:created>
  <dcterms:modified xsi:type="dcterms:W3CDTF">2013-10-08T20:58:11Z</dcterms:modified>
</cp:coreProperties>
</file>