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52" r:id="rId5"/>
    <p:sldId id="354" r:id="rId6"/>
    <p:sldId id="315" r:id="rId7"/>
    <p:sldId id="316" r:id="rId8"/>
    <p:sldId id="317" r:id="rId9"/>
    <p:sldId id="318" r:id="rId10"/>
    <p:sldId id="319" r:id="rId11"/>
    <p:sldId id="320" r:id="rId12"/>
    <p:sldId id="321" r:id="rId13"/>
    <p:sldId id="323" r:id="rId14"/>
    <p:sldId id="326" r:id="rId15"/>
    <p:sldId id="327" r:id="rId16"/>
    <p:sldId id="329" r:id="rId17"/>
    <p:sldId id="330" r:id="rId18"/>
    <p:sldId id="363" r:id="rId19"/>
    <p:sldId id="340" r:id="rId20"/>
    <p:sldId id="364" r:id="rId21"/>
    <p:sldId id="365" r:id="rId22"/>
    <p:sldId id="342" r:id="rId23"/>
    <p:sldId id="331" r:id="rId24"/>
    <p:sldId id="332" r:id="rId25"/>
    <p:sldId id="333" r:id="rId26"/>
    <p:sldId id="334" r:id="rId27"/>
    <p:sldId id="335" r:id="rId28"/>
    <p:sldId id="360" r:id="rId29"/>
    <p:sldId id="361" r:id="rId30"/>
    <p:sldId id="362" r:id="rId31"/>
    <p:sldId id="355" r:id="rId32"/>
    <p:sldId id="358" r:id="rId33"/>
    <p:sldId id="339" r:id="rId34"/>
    <p:sldId id="338" r:id="rId35"/>
    <p:sldId id="343" r:id="rId36"/>
    <p:sldId id="344" r:id="rId37"/>
    <p:sldId id="351" r:id="rId38"/>
    <p:sldId id="356" r:id="rId39"/>
    <p:sldId id="357" r:id="rId40"/>
    <p:sldId id="359" r:id="rId4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a:srgbClr val="00AAB5"/>
    <a:srgbClr val="767DC5"/>
    <a:srgbClr val="ED1C24"/>
    <a:srgbClr val="F26522"/>
    <a:srgbClr val="F1FCFD"/>
    <a:srgbClr val="D6F6F8"/>
    <a:srgbClr val="73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5" autoAdjust="0"/>
    <p:restoredTop sz="95000" autoAdjust="0"/>
  </p:normalViewPr>
  <p:slideViewPr>
    <p:cSldViewPr snapToGrid="0" snapToObjects="1" showGuides="1">
      <p:cViewPr>
        <p:scale>
          <a:sx n="90" d="100"/>
          <a:sy n="90" d="100"/>
        </p:scale>
        <p:origin x="-1758" y="-900"/>
      </p:cViewPr>
      <p:guideLst>
        <p:guide orient="horz" pos="432"/>
        <p:guide pos="2789"/>
      </p:guideLst>
    </p:cSldViewPr>
  </p:slideViewPr>
  <p:outlineViewPr>
    <p:cViewPr>
      <p:scale>
        <a:sx n="33" d="100"/>
        <a:sy n="33" d="100"/>
      </p:scale>
      <p:origin x="0" y="17848"/>
    </p:cViewPr>
  </p:outlin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j3\QuickRelease\MICRO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j3\QuickRelease\MICRO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j3\QuickRelease\MICRO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j3\QuickRelease\MICROResul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nj3\QuickRelease\MICROResult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anj3\QuickRelease\MICRO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j3\QuickRelease\fig1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j3\QuickRelease\fig1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nj3\QuickRelease\MICRORes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j3\QuickRelease\MICRO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5274527964846"/>
          <c:y val="5.3458897522758099E-2"/>
          <c:w val="0.86709822732152098"/>
          <c:h val="0.73881440677502697"/>
        </c:manualLayout>
      </c:layout>
      <c:barChart>
        <c:barDir val="col"/>
        <c:grouping val="clustered"/>
        <c:varyColors val="0"/>
        <c:ser>
          <c:idx val="0"/>
          <c:order val="0"/>
          <c:tx>
            <c:strRef>
              <c:f>RelPerf!$A$25</c:f>
              <c:strCache>
                <c:ptCount val="1"/>
                <c:pt idx="0">
                  <c:v>RAR reuse</c:v>
                </c:pt>
              </c:strCache>
            </c:strRef>
          </c:tx>
          <c:spPr>
            <a:solidFill>
              <a:schemeClr val="accent2"/>
            </a:solidFill>
            <a:ln>
              <a:noFill/>
            </a:ln>
            <a:effectLst/>
          </c:spPr>
          <c:invertIfNegative val="0"/>
          <c:cat>
            <c:strRef>
              <c:f>RelPerf!$B$24:$R$24</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RelPerf!$B$25:$R$25</c:f>
              <c:numCache>
                <c:formatCode>General</c:formatCode>
                <c:ptCount val="17"/>
                <c:pt idx="0">
                  <c:v>0.96325987082406195</c:v>
                </c:pt>
                <c:pt idx="1">
                  <c:v>0.71701963062246798</c:v>
                </c:pt>
                <c:pt idx="2">
                  <c:v>0.59385485476088995</c:v>
                </c:pt>
                <c:pt idx="3">
                  <c:v>0.40217002702140903</c:v>
                </c:pt>
                <c:pt idx="4">
                  <c:v>0.39727316243830801</c:v>
                </c:pt>
                <c:pt idx="5">
                  <c:v>0.37245795498003398</c:v>
                </c:pt>
                <c:pt idx="6">
                  <c:v>0.350638859918527</c:v>
                </c:pt>
                <c:pt idx="7">
                  <c:v>0.29714647618557</c:v>
                </c:pt>
                <c:pt idx="8">
                  <c:v>0.24938791202268601</c:v>
                </c:pt>
                <c:pt idx="9">
                  <c:v>0.22158198977688801</c:v>
                </c:pt>
                <c:pt idx="10">
                  <c:v>0.196591972305389</c:v>
                </c:pt>
                <c:pt idx="11">
                  <c:v>9.3904866159504205E-2</c:v>
                </c:pt>
                <c:pt idx="12">
                  <c:v>9.2937831900253703E-2</c:v>
                </c:pt>
                <c:pt idx="13">
                  <c:v>7.07461980031516E-2</c:v>
                </c:pt>
                <c:pt idx="14">
                  <c:v>6.1950197159931303E-2</c:v>
                </c:pt>
                <c:pt idx="15">
                  <c:v>8.2812499999999998E-4</c:v>
                </c:pt>
                <c:pt idx="16">
                  <c:v>0.31760937056744198</c:v>
                </c:pt>
              </c:numCache>
            </c:numRef>
          </c:val>
        </c:ser>
        <c:dLbls>
          <c:showLegendKey val="0"/>
          <c:showVal val="0"/>
          <c:showCatName val="0"/>
          <c:showSerName val="0"/>
          <c:showPercent val="0"/>
          <c:showBubbleSize val="0"/>
        </c:dLbls>
        <c:gapWidth val="150"/>
        <c:axId val="422133120"/>
        <c:axId val="429151360"/>
      </c:barChart>
      <c:catAx>
        <c:axId val="42213312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29151360"/>
        <c:crosses val="autoZero"/>
        <c:auto val="1"/>
        <c:lblAlgn val="ctr"/>
        <c:lblOffset val="100"/>
        <c:noMultiLvlLbl val="0"/>
      </c:catAx>
      <c:valAx>
        <c:axId val="429151360"/>
        <c:scaling>
          <c:orientation val="minMax"/>
          <c:max val="1"/>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Read</a:t>
                </a:r>
                <a:r>
                  <a:rPr lang="en-US" sz="1800" baseline="0"/>
                  <a:t> hit in L1 per read issued</a:t>
                </a:r>
                <a:endParaRPr lang="en-US" sz="1800"/>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2133120"/>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9810197336444"/>
          <c:y val="6.37160383646449E-2"/>
          <c:w val="0.84932560513269195"/>
          <c:h val="0.69460115907319397"/>
        </c:manualLayout>
      </c:layout>
      <c:barChart>
        <c:barDir val="col"/>
        <c:grouping val="clustered"/>
        <c:varyColors val="0"/>
        <c:ser>
          <c:idx val="0"/>
          <c:order val="0"/>
          <c:tx>
            <c:strRef>
              <c:f>RelPerf!$A$27</c:f>
              <c:strCache>
                <c:ptCount val="1"/>
                <c:pt idx="0">
                  <c:v>RAW reuse</c:v>
                </c:pt>
              </c:strCache>
            </c:strRef>
          </c:tx>
          <c:spPr>
            <a:solidFill>
              <a:schemeClr val="accent2"/>
            </a:solidFill>
            <a:ln>
              <a:noFill/>
            </a:ln>
            <a:effectLst/>
          </c:spPr>
          <c:invertIfNegative val="0"/>
          <c:cat>
            <c:strRef>
              <c:f>RelPerf!$B$26:$R$26</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RelPerf!$B$27:$R$27</c:f>
              <c:numCache>
                <c:formatCode>General</c:formatCode>
                <c:ptCount val="17"/>
                <c:pt idx="0">
                  <c:v>3.5031079573797899E-5</c:v>
                </c:pt>
                <c:pt idx="1">
                  <c:v>0</c:v>
                </c:pt>
                <c:pt idx="2">
                  <c:v>0</c:v>
                </c:pt>
                <c:pt idx="3">
                  <c:v>0</c:v>
                </c:pt>
                <c:pt idx="4">
                  <c:v>4.4335869798458301E-3</c:v>
                </c:pt>
                <c:pt idx="5">
                  <c:v>0</c:v>
                </c:pt>
                <c:pt idx="6">
                  <c:v>1.30530435860358E-3</c:v>
                </c:pt>
                <c:pt idx="7">
                  <c:v>6.9174278137497996E-3</c:v>
                </c:pt>
                <c:pt idx="8">
                  <c:v>9.70533830200517E-3</c:v>
                </c:pt>
                <c:pt idx="9">
                  <c:v>0</c:v>
                </c:pt>
                <c:pt idx="10">
                  <c:v>5.9880239520958096E-3</c:v>
                </c:pt>
                <c:pt idx="11">
                  <c:v>8.1396844314020108E-3</c:v>
                </c:pt>
                <c:pt idx="12">
                  <c:v>4.4074477298980301E-3</c:v>
                </c:pt>
                <c:pt idx="13">
                  <c:v>2.96644627840388E-3</c:v>
                </c:pt>
                <c:pt idx="14">
                  <c:v>0</c:v>
                </c:pt>
                <c:pt idx="15">
                  <c:v>6.8359374999999996E-4</c:v>
                </c:pt>
                <c:pt idx="16">
                  <c:v>2.7863677922236201E-3</c:v>
                </c:pt>
              </c:numCache>
            </c:numRef>
          </c:val>
        </c:ser>
        <c:dLbls>
          <c:showLegendKey val="0"/>
          <c:showVal val="0"/>
          <c:showCatName val="0"/>
          <c:showSerName val="0"/>
          <c:showPercent val="0"/>
          <c:showBubbleSize val="0"/>
        </c:dLbls>
        <c:gapWidth val="150"/>
        <c:axId val="378716928"/>
        <c:axId val="378718464"/>
      </c:barChart>
      <c:catAx>
        <c:axId val="37871692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8718464"/>
        <c:crosses val="autoZero"/>
        <c:auto val="1"/>
        <c:lblAlgn val="ctr"/>
        <c:lblOffset val="100"/>
        <c:noMultiLvlLbl val="0"/>
      </c:catAx>
      <c:valAx>
        <c:axId val="37871846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dirty="0"/>
                  <a:t>Fraction</a:t>
                </a:r>
                <a:r>
                  <a:rPr lang="en-US" sz="1600" baseline="0" dirty="0"/>
                  <a:t> of loads hitting </a:t>
                </a:r>
                <a:r>
                  <a:rPr lang="en-US" sz="1600" baseline="0" dirty="0" smtClean="0"/>
                  <a:t> written </a:t>
                </a:r>
                <a:r>
                  <a:rPr lang="en-US" sz="1600" baseline="0" dirty="0"/>
                  <a:t>data</a:t>
                </a:r>
                <a:endParaRPr lang="en-US" sz="1600" dirty="0"/>
              </a:p>
            </c:rich>
          </c:tx>
          <c:layout>
            <c:manualLayout>
              <c:xMode val="edge"/>
              <c:yMode val="edge"/>
              <c:x val="2.2684223976145401E-2"/>
              <c:y val="5.77834345713878E-2"/>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78716928"/>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RelPerf!$A$2</c:f>
              <c:strCache>
                <c:ptCount val="1"/>
                <c:pt idx="0">
                  <c:v>noL1</c:v>
                </c:pt>
              </c:strCache>
            </c:strRef>
          </c:tx>
          <c:spPr>
            <a:solidFill>
              <a:srgbClr val="800000"/>
            </a:solidFill>
            <a:ln>
              <a:noFill/>
            </a:ln>
            <a:effectLst/>
          </c:spPr>
          <c:invertIfNegative val="0"/>
          <c:errBars>
            <c:errBarType val="both"/>
            <c:errValType val="cust"/>
            <c:noEndCap val="0"/>
            <c:pl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plus>
            <c:min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RelPerf!$B$2:$R$2</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er>
        <c:ser>
          <c:idx val="1"/>
          <c:order val="1"/>
          <c:tx>
            <c:strRef>
              <c:f>RelPerf!$A$3</c:f>
              <c:strCache>
                <c:ptCount val="1"/>
                <c:pt idx="0">
                  <c:v>WT</c:v>
                </c:pt>
              </c:strCache>
            </c:strRef>
          </c:tx>
          <c:spPr>
            <a:solidFill>
              <a:schemeClr val="accent2">
                <a:shade val="86000"/>
              </a:schemeClr>
            </a:solidFill>
            <a:ln>
              <a:noFill/>
            </a:ln>
            <a:effectLst/>
          </c:spPr>
          <c:invertIfNegative val="0"/>
          <c:errBars>
            <c:errBarType val="both"/>
            <c:errValType val="cust"/>
            <c:noEndCap val="0"/>
            <c:plus>
              <c:numRef>
                <c:f>RelPerf!$B$21:$Q$21</c:f>
                <c:numCache>
                  <c:formatCode>General</c:formatCode>
                  <c:ptCount val="16"/>
                  <c:pt idx="0">
                    <c:v>1.1908666942396199E-2</c:v>
                  </c:pt>
                  <c:pt idx="1">
                    <c:v>6.0155256395793E-3</c:v>
                  </c:pt>
                  <c:pt idx="2">
                    <c:v>3.37235381004897E-3</c:v>
                  </c:pt>
                  <c:pt idx="3">
                    <c:v>2.8358525215425801E-2</c:v>
                  </c:pt>
                  <c:pt idx="4">
                    <c:v>2.8800826053917402E-3</c:v>
                  </c:pt>
                  <c:pt idx="5">
                    <c:v>8.0751268971158696E-3</c:v>
                  </c:pt>
                  <c:pt idx="6">
                    <c:v>3.08127681097425E-3</c:v>
                  </c:pt>
                  <c:pt idx="7">
                    <c:v>0.19174598818887301</c:v>
                  </c:pt>
                  <c:pt idx="8">
                    <c:v>6.21605602932229E-4</c:v>
                  </c:pt>
                  <c:pt idx="9">
                    <c:v>3.1856898315085798E-5</c:v>
                  </c:pt>
                  <c:pt idx="10">
                    <c:v>2.0490371643777601E-4</c:v>
                  </c:pt>
                  <c:pt idx="11">
                    <c:v>9.0784235219724101E-3</c:v>
                  </c:pt>
                  <c:pt idx="12">
                    <c:v>6.1349257953713398E-4</c:v>
                  </c:pt>
                  <c:pt idx="13">
                    <c:v>1.80217424439189E-6</c:v>
                  </c:pt>
                  <c:pt idx="14">
                    <c:v>6.7528103497860298E-6</c:v>
                  </c:pt>
                  <c:pt idx="15">
                    <c:v>3.3812220868179E-4</c:v>
                  </c:pt>
                </c:numCache>
              </c:numRef>
            </c:plus>
            <c:minus>
              <c:numRef>
                <c:f>RelPerf!$B$16:$Q$16</c:f>
                <c:numCache>
                  <c:formatCode>General</c:formatCode>
                  <c:ptCount val="16"/>
                  <c:pt idx="0">
                    <c:v>8.6117221929061794E-3</c:v>
                  </c:pt>
                  <c:pt idx="1">
                    <c:v>3.1732793274952299E-3</c:v>
                  </c:pt>
                  <c:pt idx="2">
                    <c:v>5.10399240001047E-3</c:v>
                  </c:pt>
                  <c:pt idx="3">
                    <c:v>2.5255530202724301E-2</c:v>
                  </c:pt>
                  <c:pt idx="4">
                    <c:v>2.19604005734486E-3</c:v>
                  </c:pt>
                  <c:pt idx="5">
                    <c:v>1.37312032161008E-2</c:v>
                  </c:pt>
                  <c:pt idx="6">
                    <c:v>3.5636559119623899E-3</c:v>
                  </c:pt>
                  <c:pt idx="7">
                    <c:v>5.4085861442988901E-2</c:v>
                  </c:pt>
                  <c:pt idx="8">
                    <c:v>6.1568705269476897E-4</c:v>
                  </c:pt>
                  <c:pt idx="9">
                    <c:v>4.99232931986393E-5</c:v>
                  </c:pt>
                  <c:pt idx="10">
                    <c:v>3.5490802094828599E-4</c:v>
                  </c:pt>
                  <c:pt idx="11">
                    <c:v>9.6985436928070899E-3</c:v>
                  </c:pt>
                  <c:pt idx="12">
                    <c:v>8.4223765355862E-4</c:v>
                  </c:pt>
                  <c:pt idx="13">
                    <c:v>4.1329712849869099E-6</c:v>
                  </c:pt>
                  <c:pt idx="14">
                    <c:v>1.0494489838142101E-5</c:v>
                  </c:pt>
                  <c:pt idx="15">
                    <c:v>6.3892408527932399E-4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RelPerf!$B$3:$R$3</c:f>
              <c:numCache>
                <c:formatCode>General</c:formatCode>
                <c:ptCount val="17"/>
                <c:pt idx="0">
                  <c:v>0.97433909572571498</c:v>
                </c:pt>
                <c:pt idx="1">
                  <c:v>1.0118420142232829</c:v>
                </c:pt>
                <c:pt idx="2">
                  <c:v>0.69411090236537198</c:v>
                </c:pt>
                <c:pt idx="3">
                  <c:v>0.78922140204615698</c:v>
                </c:pt>
                <c:pt idx="4">
                  <c:v>0.98641353423706302</c:v>
                </c:pt>
                <c:pt idx="5">
                  <c:v>0.68245443275958795</c:v>
                </c:pt>
                <c:pt idx="6">
                  <c:v>0.96567097244830102</c:v>
                </c:pt>
                <c:pt idx="7">
                  <c:v>1.32648085204169</c:v>
                </c:pt>
                <c:pt idx="8">
                  <c:v>1.0478625897609299</c:v>
                </c:pt>
                <c:pt idx="9">
                  <c:v>0.99970653730675096</c:v>
                </c:pt>
                <c:pt idx="10">
                  <c:v>1.0000808616954</c:v>
                </c:pt>
                <c:pt idx="11">
                  <c:v>0.92532799314083303</c:v>
                </c:pt>
                <c:pt idx="12">
                  <c:v>0.92953173139810696</c:v>
                </c:pt>
                <c:pt idx="13">
                  <c:v>0.99995906687909897</c:v>
                </c:pt>
                <c:pt idx="14">
                  <c:v>0.99994154721622497</c:v>
                </c:pt>
                <c:pt idx="15">
                  <c:v>1.00391558952973</c:v>
                </c:pt>
                <c:pt idx="16">
                  <c:v>0.94740071632262501</c:v>
                </c:pt>
              </c:numCache>
            </c:numRef>
          </c:val>
        </c:ser>
        <c:ser>
          <c:idx val="2"/>
          <c:order val="2"/>
          <c:tx>
            <c:strRef>
              <c:f>RelPerf!$A$4</c:f>
              <c:strCache>
                <c:ptCount val="1"/>
                <c:pt idx="0">
                  <c:v>RFO</c:v>
                </c:pt>
              </c:strCache>
            </c:strRef>
          </c:tx>
          <c:spPr>
            <a:solidFill>
              <a:schemeClr val="accent2">
                <a:tint val="86000"/>
              </a:schemeClr>
            </a:solidFill>
            <a:ln>
              <a:noFill/>
            </a:ln>
            <a:effectLst/>
          </c:spPr>
          <c:invertIfNegative val="0"/>
          <c:errBars>
            <c:errBarType val="both"/>
            <c:errValType val="cust"/>
            <c:noEndCap val="0"/>
            <c:plus>
              <c:numRef>
                <c:f>RelPerf!$B$22:$Q$22</c:f>
                <c:numCache>
                  <c:formatCode>General</c:formatCode>
                  <c:ptCount val="16"/>
                  <c:pt idx="0">
                    <c:v>2.1186463339846199E-2</c:v>
                  </c:pt>
                  <c:pt idx="1">
                    <c:v>5.4400617684502396E-3</c:v>
                  </c:pt>
                  <c:pt idx="2">
                    <c:v>4.9785061067537696E-3</c:v>
                  </c:pt>
                  <c:pt idx="3">
                    <c:v>2.34406612060978E-2</c:v>
                  </c:pt>
                  <c:pt idx="4">
                    <c:v>1.8983764912152701E-3</c:v>
                  </c:pt>
                  <c:pt idx="5">
                    <c:v>1.3857386981513099E-2</c:v>
                  </c:pt>
                  <c:pt idx="6">
                    <c:v>1.08772192786075E-2</c:v>
                  </c:pt>
                  <c:pt idx="7">
                    <c:v>1.5435278581817399E-3</c:v>
                  </c:pt>
                  <c:pt idx="8">
                    <c:v>1.42405053551742E-3</c:v>
                  </c:pt>
                  <c:pt idx="9">
                    <c:v>1.53581217818832E-5</c:v>
                  </c:pt>
                  <c:pt idx="10">
                    <c:v>1.63192783927535E-3</c:v>
                  </c:pt>
                  <c:pt idx="11">
                    <c:v>1.26812568256398E-2</c:v>
                  </c:pt>
                  <c:pt idx="12">
                    <c:v>3.2548603655202502E-4</c:v>
                  </c:pt>
                  <c:pt idx="13">
                    <c:v>7.7945019278935507E-6</c:v>
                  </c:pt>
                  <c:pt idx="14">
                    <c:v>5.3895430862649397E-6</c:v>
                  </c:pt>
                  <c:pt idx="15">
                    <c:v>1.40748407608626E-3</c:v>
                  </c:pt>
                </c:numCache>
              </c:numRef>
            </c:plus>
            <c:minus>
              <c:numRef>
                <c:f>RelPerf!$B$17:$Q$17</c:f>
                <c:numCache>
                  <c:formatCode>General</c:formatCode>
                  <c:ptCount val="16"/>
                  <c:pt idx="0">
                    <c:v>1.63623835874325E-2</c:v>
                  </c:pt>
                  <c:pt idx="1">
                    <c:v>2.6385816361449402E-3</c:v>
                  </c:pt>
                  <c:pt idx="2">
                    <c:v>3.97774689661534E-3</c:v>
                  </c:pt>
                  <c:pt idx="3">
                    <c:v>2.1571920768278699E-2</c:v>
                  </c:pt>
                  <c:pt idx="4">
                    <c:v>1.12411770267773E-3</c:v>
                  </c:pt>
                  <c:pt idx="5">
                    <c:v>2.87343895146999E-2</c:v>
                  </c:pt>
                  <c:pt idx="6">
                    <c:v>8.3027268227899905E-3</c:v>
                  </c:pt>
                  <c:pt idx="7">
                    <c:v>6.93502611152641E-4</c:v>
                  </c:pt>
                  <c:pt idx="8">
                    <c:v>1.08115340896431E-3</c:v>
                  </c:pt>
                  <c:pt idx="9">
                    <c:v>2.6050466331861699E-5</c:v>
                  </c:pt>
                  <c:pt idx="10">
                    <c:v>1.3302965875372501E-3</c:v>
                  </c:pt>
                  <c:pt idx="11">
                    <c:v>7.4076285658339902E-3</c:v>
                  </c:pt>
                  <c:pt idx="12">
                    <c:v>1.6134683561497301E-4</c:v>
                  </c:pt>
                  <c:pt idx="13">
                    <c:v>8.2626964215126804E-6</c:v>
                  </c:pt>
                  <c:pt idx="14">
                    <c:v>5.9816051038996701E-6</c:v>
                  </c:pt>
                  <c:pt idx="15">
                    <c:v>1.84834169492887E-3</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RelPerf!$B$4:$R$4</c:f>
              <c:numCache>
                <c:formatCode>General</c:formatCode>
                <c:ptCount val="17"/>
                <c:pt idx="0">
                  <c:v>0.97760506546201398</c:v>
                </c:pt>
                <c:pt idx="1">
                  <c:v>1.03552704000758</c:v>
                </c:pt>
                <c:pt idx="2">
                  <c:v>1.025651891207598</c:v>
                </c:pt>
                <c:pt idx="3">
                  <c:v>1.338076214920713</c:v>
                </c:pt>
                <c:pt idx="4">
                  <c:v>1.0607747290469449</c:v>
                </c:pt>
                <c:pt idx="5">
                  <c:v>1.3139857900593821</c:v>
                </c:pt>
                <c:pt idx="6">
                  <c:v>1.1834122235792921</c:v>
                </c:pt>
                <c:pt idx="7">
                  <c:v>0.23136941289912699</c:v>
                </c:pt>
                <c:pt idx="8">
                  <c:v>1.170219927487185</c:v>
                </c:pt>
                <c:pt idx="9">
                  <c:v>1.038854374772612</c:v>
                </c:pt>
                <c:pt idx="10">
                  <c:v>1.12807356701492</c:v>
                </c:pt>
                <c:pt idx="11">
                  <c:v>1.6476843305144859</c:v>
                </c:pt>
                <c:pt idx="12">
                  <c:v>1.498486957613077</c:v>
                </c:pt>
                <c:pt idx="13">
                  <c:v>1.004327255893894</c:v>
                </c:pt>
                <c:pt idx="14">
                  <c:v>1.087274065485349</c:v>
                </c:pt>
                <c:pt idx="15">
                  <c:v>1.41012151888258</c:v>
                </c:pt>
                <c:pt idx="16">
                  <c:v>1.0656171058282109</c:v>
                </c:pt>
              </c:numCache>
            </c:numRef>
          </c:val>
        </c:ser>
        <c:ser>
          <c:idx val="3"/>
          <c:order val="3"/>
          <c:tx>
            <c:strRef>
              <c:f>RelPerf!$A$5</c:f>
              <c:strCache>
                <c:ptCount val="1"/>
                <c:pt idx="0">
                  <c:v>QR</c:v>
                </c:pt>
              </c:strCache>
            </c:strRef>
          </c:tx>
          <c:spPr>
            <a:solidFill>
              <a:schemeClr val="accent2">
                <a:tint val="58000"/>
              </a:schemeClr>
            </a:solidFill>
            <a:ln>
              <a:noFill/>
            </a:ln>
            <a:effectLst/>
          </c:spPr>
          <c:invertIfNegative val="0"/>
          <c:errBars>
            <c:errBarType val="both"/>
            <c:errValType val="cust"/>
            <c:noEndCap val="0"/>
            <c:plus>
              <c:numRef>
                <c:f>RelPerf!$B$23:$Q$23</c:f>
                <c:numCache>
                  <c:formatCode>General</c:formatCode>
                  <c:ptCount val="16"/>
                  <c:pt idx="0">
                    <c:v>9.5476578433190094E-3</c:v>
                  </c:pt>
                  <c:pt idx="1">
                    <c:v>5.2377268761533103E-3</c:v>
                  </c:pt>
                  <c:pt idx="2">
                    <c:v>3.5924064293901799E-3</c:v>
                  </c:pt>
                  <c:pt idx="3">
                    <c:v>1.52749478644164E-2</c:v>
                  </c:pt>
                  <c:pt idx="4">
                    <c:v>3.2776343934325402E-3</c:v>
                  </c:pt>
                  <c:pt idx="5">
                    <c:v>2.4283716904503001E-2</c:v>
                  </c:pt>
                  <c:pt idx="6">
                    <c:v>3.42998564646346E-3</c:v>
                  </c:pt>
                  <c:pt idx="7">
                    <c:v>3.4610421150200299E-2</c:v>
                  </c:pt>
                  <c:pt idx="8">
                    <c:v>5.1586083869059596E-4</c:v>
                  </c:pt>
                  <c:pt idx="9">
                    <c:v>1.8652702116872499E-5</c:v>
                  </c:pt>
                  <c:pt idx="10">
                    <c:v>2.23473960866372E-3</c:v>
                  </c:pt>
                  <c:pt idx="11">
                    <c:v>3.1179108075303202E-3</c:v>
                  </c:pt>
                  <c:pt idx="12">
                    <c:v>5.8851769461254499E-4</c:v>
                  </c:pt>
                  <c:pt idx="13">
                    <c:v>5.1413373720610201E-6</c:v>
                  </c:pt>
                  <c:pt idx="14">
                    <c:v>4.93342663943075E-6</c:v>
                  </c:pt>
                  <c:pt idx="15">
                    <c:v>7.6593263942803503E-4</c:v>
                  </c:pt>
                </c:numCache>
              </c:numRef>
            </c:plus>
            <c:minus>
              <c:numRef>
                <c:f>RelPerf!$B$18:$Q$18</c:f>
                <c:numCache>
                  <c:formatCode>General</c:formatCode>
                  <c:ptCount val="16"/>
                  <c:pt idx="0">
                    <c:v>1.2457972032459999E-2</c:v>
                  </c:pt>
                  <c:pt idx="1">
                    <c:v>2.12885894382342E-3</c:v>
                  </c:pt>
                  <c:pt idx="2">
                    <c:v>1.93480113960098E-3</c:v>
                  </c:pt>
                  <c:pt idx="3">
                    <c:v>1.6754616782510199E-2</c:v>
                  </c:pt>
                  <c:pt idx="4">
                    <c:v>2.6756369291591701E-3</c:v>
                  </c:pt>
                  <c:pt idx="5">
                    <c:v>2.8440806181102202E-2</c:v>
                  </c:pt>
                  <c:pt idx="6">
                    <c:v>3.9026759662905701E-3</c:v>
                  </c:pt>
                  <c:pt idx="7">
                    <c:v>9.4952278195523696E-2</c:v>
                  </c:pt>
                  <c:pt idx="8">
                    <c:v>4.7529904106391501E-4</c:v>
                  </c:pt>
                  <c:pt idx="9">
                    <c:v>9.6268121900777698E-6</c:v>
                  </c:pt>
                  <c:pt idx="10">
                    <c:v>1.3012693122653699E-3</c:v>
                  </c:pt>
                  <c:pt idx="11">
                    <c:v>7.6748357331373196E-3</c:v>
                  </c:pt>
                  <c:pt idx="12">
                    <c:v>4.5915336017488001E-4</c:v>
                  </c:pt>
                  <c:pt idx="13">
                    <c:v>4.4513435406567902E-6</c:v>
                  </c:pt>
                  <c:pt idx="14">
                    <c:v>3.7124575431590798E-6</c:v>
                  </c:pt>
                  <c:pt idx="15">
                    <c:v>6.9374018904433399E-4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RelPerf!$B$5:$R$5</c:f>
              <c:numCache>
                <c:formatCode>General</c:formatCode>
                <c:ptCount val="17"/>
                <c:pt idx="0">
                  <c:v>0.97785888229673301</c:v>
                </c:pt>
                <c:pt idx="1">
                  <c:v>0.93773200828704495</c:v>
                </c:pt>
                <c:pt idx="2">
                  <c:v>0.50746136140645504</c:v>
                </c:pt>
                <c:pt idx="3">
                  <c:v>0.729467798046741</c:v>
                </c:pt>
                <c:pt idx="4">
                  <c:v>0.99182750921631402</c:v>
                </c:pt>
                <c:pt idx="5">
                  <c:v>0.649886339497738</c:v>
                </c:pt>
                <c:pt idx="6">
                  <c:v>0.73922469186053497</c:v>
                </c:pt>
                <c:pt idx="7">
                  <c:v>0.77540869804730095</c:v>
                </c:pt>
                <c:pt idx="8">
                  <c:v>1.166530981929625</c:v>
                </c:pt>
                <c:pt idx="9">
                  <c:v>1.0008205105863131</c:v>
                </c:pt>
                <c:pt idx="10">
                  <c:v>1.004939594871187</c:v>
                </c:pt>
                <c:pt idx="11">
                  <c:v>0.92972907222419598</c:v>
                </c:pt>
                <c:pt idx="12">
                  <c:v>0.89476597060348895</c:v>
                </c:pt>
                <c:pt idx="13">
                  <c:v>1.0008667836353371</c:v>
                </c:pt>
                <c:pt idx="14">
                  <c:v>1.007283696860571</c:v>
                </c:pt>
                <c:pt idx="15">
                  <c:v>1.0367219826638401</c:v>
                </c:pt>
                <c:pt idx="16">
                  <c:v>0.87940126969187304</c:v>
                </c:pt>
              </c:numCache>
            </c:numRef>
          </c:val>
        </c:ser>
        <c:dLbls>
          <c:showLegendKey val="0"/>
          <c:showVal val="0"/>
          <c:showCatName val="0"/>
          <c:showSerName val="0"/>
          <c:showPercent val="0"/>
          <c:showBubbleSize val="0"/>
        </c:dLbls>
        <c:gapWidth val="150"/>
        <c:axId val="478947968"/>
        <c:axId val="478993408"/>
      </c:barChart>
      <c:catAx>
        <c:axId val="47894796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78993408"/>
        <c:crosses val="autoZero"/>
        <c:auto val="1"/>
        <c:lblAlgn val="ctr"/>
        <c:lblOffset val="100"/>
        <c:noMultiLvlLbl val="0"/>
      </c:catAx>
      <c:valAx>
        <c:axId val="4789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runtime relative to no L1</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8947968"/>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RelPerf!$A$2</c:f>
              <c:strCache>
                <c:ptCount val="1"/>
                <c:pt idx="0">
                  <c:v>noL1</c:v>
                </c:pt>
              </c:strCache>
            </c:strRef>
          </c:tx>
          <c:spPr>
            <a:solidFill>
              <a:schemeClr val="accent2">
                <a:shade val="58000"/>
              </a:schemeClr>
            </a:solidFill>
            <a:ln>
              <a:noFill/>
            </a:ln>
            <a:effectLst/>
          </c:spPr>
          <c:invertIfNegative val="0"/>
          <c:errBars>
            <c:errBarType val="both"/>
            <c:errValType val="cust"/>
            <c:noEndCap val="0"/>
            <c:pl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plus>
            <c:min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RelPerf!$B$2:$R$2</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er>
        <c:ser>
          <c:idx val="1"/>
          <c:order val="1"/>
          <c:tx>
            <c:strRef>
              <c:f>RelPerf!$A$3</c:f>
              <c:strCache>
                <c:ptCount val="1"/>
                <c:pt idx="0">
                  <c:v>WT</c:v>
                </c:pt>
              </c:strCache>
            </c:strRef>
          </c:tx>
          <c:spPr>
            <a:solidFill>
              <a:srgbClr val="800000"/>
            </a:solidFill>
            <a:ln>
              <a:noFill/>
            </a:ln>
            <a:effectLst/>
          </c:spPr>
          <c:invertIfNegative val="0"/>
          <c:errBars>
            <c:errBarType val="both"/>
            <c:errValType val="cust"/>
            <c:noEndCap val="0"/>
            <c:plus>
              <c:numRef>
                <c:f>RelPerf!$B$21:$Q$21</c:f>
                <c:numCache>
                  <c:formatCode>General</c:formatCode>
                  <c:ptCount val="16"/>
                  <c:pt idx="0">
                    <c:v>1.1908666942396199E-2</c:v>
                  </c:pt>
                  <c:pt idx="1">
                    <c:v>6.0155256395793E-3</c:v>
                  </c:pt>
                  <c:pt idx="2">
                    <c:v>3.37235381004897E-3</c:v>
                  </c:pt>
                  <c:pt idx="3">
                    <c:v>2.8358525215425801E-2</c:v>
                  </c:pt>
                  <c:pt idx="4">
                    <c:v>2.8800826053917402E-3</c:v>
                  </c:pt>
                  <c:pt idx="5">
                    <c:v>8.0751268971158696E-3</c:v>
                  </c:pt>
                  <c:pt idx="6">
                    <c:v>3.08127681097425E-3</c:v>
                  </c:pt>
                  <c:pt idx="7">
                    <c:v>0.19174598818887301</c:v>
                  </c:pt>
                  <c:pt idx="8">
                    <c:v>6.21605602932229E-4</c:v>
                  </c:pt>
                  <c:pt idx="9">
                    <c:v>3.1856898315085798E-5</c:v>
                  </c:pt>
                  <c:pt idx="10">
                    <c:v>2.0490371643777601E-4</c:v>
                  </c:pt>
                  <c:pt idx="11">
                    <c:v>9.0784235219724101E-3</c:v>
                  </c:pt>
                  <c:pt idx="12">
                    <c:v>6.1349257953713398E-4</c:v>
                  </c:pt>
                  <c:pt idx="13">
                    <c:v>1.80217424439189E-6</c:v>
                  </c:pt>
                  <c:pt idx="14">
                    <c:v>6.7528103497860298E-6</c:v>
                  </c:pt>
                  <c:pt idx="15">
                    <c:v>3.3812220868179E-4</c:v>
                  </c:pt>
                </c:numCache>
              </c:numRef>
            </c:plus>
            <c:minus>
              <c:numRef>
                <c:f>RelPerf!$B$16:$Q$16</c:f>
                <c:numCache>
                  <c:formatCode>General</c:formatCode>
                  <c:ptCount val="16"/>
                  <c:pt idx="0">
                    <c:v>8.6117221929061794E-3</c:v>
                  </c:pt>
                  <c:pt idx="1">
                    <c:v>3.1732793274952299E-3</c:v>
                  </c:pt>
                  <c:pt idx="2">
                    <c:v>5.10399240001047E-3</c:v>
                  </c:pt>
                  <c:pt idx="3">
                    <c:v>2.5255530202724301E-2</c:v>
                  </c:pt>
                  <c:pt idx="4">
                    <c:v>2.19604005734486E-3</c:v>
                  </c:pt>
                  <c:pt idx="5">
                    <c:v>1.37312032161008E-2</c:v>
                  </c:pt>
                  <c:pt idx="6">
                    <c:v>3.5636559119623899E-3</c:v>
                  </c:pt>
                  <c:pt idx="7">
                    <c:v>5.4085861442988901E-2</c:v>
                  </c:pt>
                  <c:pt idx="8">
                    <c:v>6.1568705269476897E-4</c:v>
                  </c:pt>
                  <c:pt idx="9">
                    <c:v>4.99232931986393E-5</c:v>
                  </c:pt>
                  <c:pt idx="10">
                    <c:v>3.5490802094828599E-4</c:v>
                  </c:pt>
                  <c:pt idx="11">
                    <c:v>9.6985436928070899E-3</c:v>
                  </c:pt>
                  <c:pt idx="12">
                    <c:v>8.4223765355862E-4</c:v>
                  </c:pt>
                  <c:pt idx="13">
                    <c:v>4.1329712849869099E-6</c:v>
                  </c:pt>
                  <c:pt idx="14">
                    <c:v>1.0494489838142101E-5</c:v>
                  </c:pt>
                  <c:pt idx="15">
                    <c:v>6.3892408527932399E-4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RelPerf!$B$3:$R$3</c:f>
              <c:numCache>
                <c:formatCode>General</c:formatCode>
                <c:ptCount val="17"/>
                <c:pt idx="0">
                  <c:v>0.97433909572571498</c:v>
                </c:pt>
                <c:pt idx="1">
                  <c:v>1.0118420142232829</c:v>
                </c:pt>
                <c:pt idx="2">
                  <c:v>0.69411090236537198</c:v>
                </c:pt>
                <c:pt idx="3">
                  <c:v>0.78922140204615698</c:v>
                </c:pt>
                <c:pt idx="4">
                  <c:v>0.98641353423706302</c:v>
                </c:pt>
                <c:pt idx="5">
                  <c:v>0.68245443275958795</c:v>
                </c:pt>
                <c:pt idx="6">
                  <c:v>0.96567097244830102</c:v>
                </c:pt>
                <c:pt idx="7">
                  <c:v>1.32648085204169</c:v>
                </c:pt>
                <c:pt idx="8">
                  <c:v>1.0478625897609299</c:v>
                </c:pt>
                <c:pt idx="9">
                  <c:v>0.99970653730675096</c:v>
                </c:pt>
                <c:pt idx="10">
                  <c:v>1.0000808616954</c:v>
                </c:pt>
                <c:pt idx="11">
                  <c:v>0.92532799314083303</c:v>
                </c:pt>
                <c:pt idx="12">
                  <c:v>0.92953173139810696</c:v>
                </c:pt>
                <c:pt idx="13">
                  <c:v>0.99995906687909897</c:v>
                </c:pt>
                <c:pt idx="14">
                  <c:v>0.99994154721622497</c:v>
                </c:pt>
                <c:pt idx="15">
                  <c:v>1.00391558952973</c:v>
                </c:pt>
                <c:pt idx="16">
                  <c:v>0.94740071632262501</c:v>
                </c:pt>
              </c:numCache>
            </c:numRef>
          </c:val>
        </c:ser>
        <c:ser>
          <c:idx val="2"/>
          <c:order val="2"/>
          <c:tx>
            <c:strRef>
              <c:f>RelPerf!$A$4</c:f>
              <c:strCache>
                <c:ptCount val="1"/>
                <c:pt idx="0">
                  <c:v>RFO</c:v>
                </c:pt>
              </c:strCache>
            </c:strRef>
          </c:tx>
          <c:spPr>
            <a:solidFill>
              <a:schemeClr val="accent2">
                <a:tint val="86000"/>
              </a:schemeClr>
            </a:solidFill>
            <a:ln>
              <a:noFill/>
            </a:ln>
            <a:effectLst/>
          </c:spPr>
          <c:invertIfNegative val="0"/>
          <c:errBars>
            <c:errBarType val="both"/>
            <c:errValType val="cust"/>
            <c:noEndCap val="0"/>
            <c:plus>
              <c:numRef>
                <c:f>RelPerf!$B$22:$Q$22</c:f>
                <c:numCache>
                  <c:formatCode>General</c:formatCode>
                  <c:ptCount val="16"/>
                  <c:pt idx="0">
                    <c:v>2.1186463339846199E-2</c:v>
                  </c:pt>
                  <c:pt idx="1">
                    <c:v>5.4400617684502396E-3</c:v>
                  </c:pt>
                  <c:pt idx="2">
                    <c:v>4.9785061067537696E-3</c:v>
                  </c:pt>
                  <c:pt idx="3">
                    <c:v>2.34406612060978E-2</c:v>
                  </c:pt>
                  <c:pt idx="4">
                    <c:v>1.8983764912152701E-3</c:v>
                  </c:pt>
                  <c:pt idx="5">
                    <c:v>1.3857386981513099E-2</c:v>
                  </c:pt>
                  <c:pt idx="6">
                    <c:v>1.08772192786075E-2</c:v>
                  </c:pt>
                  <c:pt idx="7">
                    <c:v>1.5435278581817399E-3</c:v>
                  </c:pt>
                  <c:pt idx="8">
                    <c:v>1.42405053551742E-3</c:v>
                  </c:pt>
                  <c:pt idx="9">
                    <c:v>1.53581217818832E-5</c:v>
                  </c:pt>
                  <c:pt idx="10">
                    <c:v>1.63192783927535E-3</c:v>
                  </c:pt>
                  <c:pt idx="11">
                    <c:v>1.26812568256398E-2</c:v>
                  </c:pt>
                  <c:pt idx="12">
                    <c:v>3.2548603655202502E-4</c:v>
                  </c:pt>
                  <c:pt idx="13">
                    <c:v>7.7945019278935507E-6</c:v>
                  </c:pt>
                  <c:pt idx="14">
                    <c:v>5.3895430862649397E-6</c:v>
                  </c:pt>
                  <c:pt idx="15">
                    <c:v>1.40748407608626E-3</c:v>
                  </c:pt>
                </c:numCache>
              </c:numRef>
            </c:plus>
            <c:minus>
              <c:numRef>
                <c:f>RelPerf!$B$17:$Q$17</c:f>
                <c:numCache>
                  <c:formatCode>General</c:formatCode>
                  <c:ptCount val="16"/>
                  <c:pt idx="0">
                    <c:v>1.63623835874325E-2</c:v>
                  </c:pt>
                  <c:pt idx="1">
                    <c:v>2.6385816361449402E-3</c:v>
                  </c:pt>
                  <c:pt idx="2">
                    <c:v>3.97774689661534E-3</c:v>
                  </c:pt>
                  <c:pt idx="3">
                    <c:v>2.1571920768278699E-2</c:v>
                  </c:pt>
                  <c:pt idx="4">
                    <c:v>1.12411770267773E-3</c:v>
                  </c:pt>
                  <c:pt idx="5">
                    <c:v>2.87343895146999E-2</c:v>
                  </c:pt>
                  <c:pt idx="6">
                    <c:v>8.3027268227899905E-3</c:v>
                  </c:pt>
                  <c:pt idx="7">
                    <c:v>6.93502611152641E-4</c:v>
                  </c:pt>
                  <c:pt idx="8">
                    <c:v>1.08115340896431E-3</c:v>
                  </c:pt>
                  <c:pt idx="9">
                    <c:v>2.6050466331861699E-5</c:v>
                  </c:pt>
                  <c:pt idx="10">
                    <c:v>1.3302965875372501E-3</c:v>
                  </c:pt>
                  <c:pt idx="11">
                    <c:v>7.4076285658339902E-3</c:v>
                  </c:pt>
                  <c:pt idx="12">
                    <c:v>1.6134683561497301E-4</c:v>
                  </c:pt>
                  <c:pt idx="13">
                    <c:v>8.2626964215126804E-6</c:v>
                  </c:pt>
                  <c:pt idx="14">
                    <c:v>5.9816051038996701E-6</c:v>
                  </c:pt>
                  <c:pt idx="15">
                    <c:v>1.84834169492887E-3</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RelPerf!$B$4:$R$4</c:f>
              <c:numCache>
                <c:formatCode>General</c:formatCode>
                <c:ptCount val="17"/>
                <c:pt idx="0">
                  <c:v>0.97760506546201398</c:v>
                </c:pt>
                <c:pt idx="1">
                  <c:v>1.03552704000758</c:v>
                </c:pt>
                <c:pt idx="2">
                  <c:v>1.025651891207598</c:v>
                </c:pt>
                <c:pt idx="3">
                  <c:v>1.338076214920713</c:v>
                </c:pt>
                <c:pt idx="4">
                  <c:v>1.0607747290469449</c:v>
                </c:pt>
                <c:pt idx="5">
                  <c:v>1.3139857900593821</c:v>
                </c:pt>
                <c:pt idx="6">
                  <c:v>1.1834122235792921</c:v>
                </c:pt>
                <c:pt idx="7">
                  <c:v>0.23136941289912699</c:v>
                </c:pt>
                <c:pt idx="8">
                  <c:v>1.170219927487185</c:v>
                </c:pt>
                <c:pt idx="9">
                  <c:v>1.038854374772612</c:v>
                </c:pt>
                <c:pt idx="10">
                  <c:v>1.12807356701492</c:v>
                </c:pt>
                <c:pt idx="11">
                  <c:v>1.6476843305144859</c:v>
                </c:pt>
                <c:pt idx="12">
                  <c:v>1.498486957613077</c:v>
                </c:pt>
                <c:pt idx="13">
                  <c:v>1.004327255893894</c:v>
                </c:pt>
                <c:pt idx="14">
                  <c:v>1.087274065485349</c:v>
                </c:pt>
                <c:pt idx="15">
                  <c:v>1.41012151888258</c:v>
                </c:pt>
                <c:pt idx="16">
                  <c:v>1.0656171058282109</c:v>
                </c:pt>
              </c:numCache>
            </c:numRef>
          </c:val>
        </c:ser>
        <c:ser>
          <c:idx val="3"/>
          <c:order val="3"/>
          <c:tx>
            <c:strRef>
              <c:f>RelPerf!$A$5</c:f>
              <c:strCache>
                <c:ptCount val="1"/>
                <c:pt idx="0">
                  <c:v>QR</c:v>
                </c:pt>
              </c:strCache>
            </c:strRef>
          </c:tx>
          <c:spPr>
            <a:solidFill>
              <a:schemeClr val="accent2">
                <a:tint val="58000"/>
              </a:schemeClr>
            </a:solidFill>
            <a:ln>
              <a:noFill/>
            </a:ln>
            <a:effectLst/>
          </c:spPr>
          <c:invertIfNegative val="0"/>
          <c:errBars>
            <c:errBarType val="both"/>
            <c:errValType val="cust"/>
            <c:noEndCap val="0"/>
            <c:plus>
              <c:numRef>
                <c:f>RelPerf!$B$23:$Q$23</c:f>
                <c:numCache>
                  <c:formatCode>General</c:formatCode>
                  <c:ptCount val="16"/>
                  <c:pt idx="0">
                    <c:v>9.5476578433190094E-3</c:v>
                  </c:pt>
                  <c:pt idx="1">
                    <c:v>5.2377268761533103E-3</c:v>
                  </c:pt>
                  <c:pt idx="2">
                    <c:v>3.5924064293901799E-3</c:v>
                  </c:pt>
                  <c:pt idx="3">
                    <c:v>1.52749478644164E-2</c:v>
                  </c:pt>
                  <c:pt idx="4">
                    <c:v>3.2776343934325402E-3</c:v>
                  </c:pt>
                  <c:pt idx="5">
                    <c:v>2.4283716904503001E-2</c:v>
                  </c:pt>
                  <c:pt idx="6">
                    <c:v>3.42998564646346E-3</c:v>
                  </c:pt>
                  <c:pt idx="7">
                    <c:v>3.4610421150200299E-2</c:v>
                  </c:pt>
                  <c:pt idx="8">
                    <c:v>5.1586083869059596E-4</c:v>
                  </c:pt>
                  <c:pt idx="9">
                    <c:v>1.8652702116872499E-5</c:v>
                  </c:pt>
                  <c:pt idx="10">
                    <c:v>2.23473960866372E-3</c:v>
                  </c:pt>
                  <c:pt idx="11">
                    <c:v>3.1179108075303202E-3</c:v>
                  </c:pt>
                  <c:pt idx="12">
                    <c:v>5.8851769461254499E-4</c:v>
                  </c:pt>
                  <c:pt idx="13">
                    <c:v>5.1413373720610201E-6</c:v>
                  </c:pt>
                  <c:pt idx="14">
                    <c:v>4.93342663943075E-6</c:v>
                  </c:pt>
                  <c:pt idx="15">
                    <c:v>7.6593263942803503E-4</c:v>
                  </c:pt>
                </c:numCache>
              </c:numRef>
            </c:plus>
            <c:minus>
              <c:numRef>
                <c:f>RelPerf!$B$18:$Q$18</c:f>
                <c:numCache>
                  <c:formatCode>General</c:formatCode>
                  <c:ptCount val="16"/>
                  <c:pt idx="0">
                    <c:v>1.2457972032459999E-2</c:v>
                  </c:pt>
                  <c:pt idx="1">
                    <c:v>2.12885894382342E-3</c:v>
                  </c:pt>
                  <c:pt idx="2">
                    <c:v>1.93480113960098E-3</c:v>
                  </c:pt>
                  <c:pt idx="3">
                    <c:v>1.6754616782510199E-2</c:v>
                  </c:pt>
                  <c:pt idx="4">
                    <c:v>2.6756369291591701E-3</c:v>
                  </c:pt>
                  <c:pt idx="5">
                    <c:v>2.8440806181102202E-2</c:v>
                  </c:pt>
                  <c:pt idx="6">
                    <c:v>3.9026759662905701E-3</c:v>
                  </c:pt>
                  <c:pt idx="7">
                    <c:v>9.4952278195523696E-2</c:v>
                  </c:pt>
                  <c:pt idx="8">
                    <c:v>4.7529904106391501E-4</c:v>
                  </c:pt>
                  <c:pt idx="9">
                    <c:v>9.6268121900777698E-6</c:v>
                  </c:pt>
                  <c:pt idx="10">
                    <c:v>1.3012693122653699E-3</c:v>
                  </c:pt>
                  <c:pt idx="11">
                    <c:v>7.6748357331373196E-3</c:v>
                  </c:pt>
                  <c:pt idx="12">
                    <c:v>4.5915336017488001E-4</c:v>
                  </c:pt>
                  <c:pt idx="13">
                    <c:v>4.4513435406567902E-6</c:v>
                  </c:pt>
                  <c:pt idx="14">
                    <c:v>3.7124575431590798E-6</c:v>
                  </c:pt>
                  <c:pt idx="15">
                    <c:v>6.9374018904433399E-4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RelPerf!$B$5:$R$5</c:f>
              <c:numCache>
                <c:formatCode>General</c:formatCode>
                <c:ptCount val="17"/>
                <c:pt idx="0">
                  <c:v>0.97785888229673301</c:v>
                </c:pt>
                <c:pt idx="1">
                  <c:v>0.93773200828704495</c:v>
                </c:pt>
                <c:pt idx="2">
                  <c:v>0.50746136140645504</c:v>
                </c:pt>
                <c:pt idx="3">
                  <c:v>0.729467798046741</c:v>
                </c:pt>
                <c:pt idx="4">
                  <c:v>0.99182750921631402</c:v>
                </c:pt>
                <c:pt idx="5">
                  <c:v>0.649886339497738</c:v>
                </c:pt>
                <c:pt idx="6">
                  <c:v>0.73922469186053497</c:v>
                </c:pt>
                <c:pt idx="7">
                  <c:v>0.77540869804730095</c:v>
                </c:pt>
                <c:pt idx="8">
                  <c:v>1.166530981929625</c:v>
                </c:pt>
                <c:pt idx="9">
                  <c:v>1.0008205105863131</c:v>
                </c:pt>
                <c:pt idx="10">
                  <c:v>1.004939594871187</c:v>
                </c:pt>
                <c:pt idx="11">
                  <c:v>0.92972907222419598</c:v>
                </c:pt>
                <c:pt idx="12">
                  <c:v>0.89476597060348895</c:v>
                </c:pt>
                <c:pt idx="13">
                  <c:v>1.0008667836353371</c:v>
                </c:pt>
                <c:pt idx="14">
                  <c:v>1.007283696860571</c:v>
                </c:pt>
                <c:pt idx="15">
                  <c:v>1.0367219826638401</c:v>
                </c:pt>
                <c:pt idx="16">
                  <c:v>0.87940126969187304</c:v>
                </c:pt>
              </c:numCache>
            </c:numRef>
          </c:val>
        </c:ser>
        <c:dLbls>
          <c:showLegendKey val="0"/>
          <c:showVal val="0"/>
          <c:showCatName val="0"/>
          <c:showSerName val="0"/>
          <c:showPercent val="0"/>
          <c:showBubbleSize val="0"/>
        </c:dLbls>
        <c:gapWidth val="150"/>
        <c:axId val="491379712"/>
        <c:axId val="491558784"/>
      </c:barChart>
      <c:catAx>
        <c:axId val="49137971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91558784"/>
        <c:crosses val="autoZero"/>
        <c:auto val="1"/>
        <c:lblAlgn val="ctr"/>
        <c:lblOffset val="100"/>
        <c:noMultiLvlLbl val="0"/>
      </c:catAx>
      <c:valAx>
        <c:axId val="49155878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runtime relative to no L1</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1379712"/>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RelPerf!$A$2</c:f>
              <c:strCache>
                <c:ptCount val="1"/>
                <c:pt idx="0">
                  <c:v>noL1</c:v>
                </c:pt>
              </c:strCache>
            </c:strRef>
          </c:tx>
          <c:spPr>
            <a:solidFill>
              <a:schemeClr val="accent2">
                <a:shade val="58000"/>
              </a:schemeClr>
            </a:solidFill>
            <a:ln>
              <a:noFill/>
            </a:ln>
            <a:effectLst/>
          </c:spPr>
          <c:invertIfNegative val="0"/>
          <c:errBars>
            <c:errBarType val="both"/>
            <c:errValType val="cust"/>
            <c:noEndCap val="0"/>
            <c:pl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plus>
            <c:min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RelPerf!$B$2:$R$2</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er>
        <c:ser>
          <c:idx val="1"/>
          <c:order val="1"/>
          <c:tx>
            <c:strRef>
              <c:f>RelPerf!$A$3</c:f>
              <c:strCache>
                <c:ptCount val="1"/>
                <c:pt idx="0">
                  <c:v>WT</c:v>
                </c:pt>
              </c:strCache>
            </c:strRef>
          </c:tx>
          <c:spPr>
            <a:solidFill>
              <a:schemeClr val="accent2">
                <a:shade val="86000"/>
              </a:schemeClr>
            </a:solidFill>
            <a:ln>
              <a:noFill/>
            </a:ln>
            <a:effectLst/>
          </c:spPr>
          <c:invertIfNegative val="0"/>
          <c:errBars>
            <c:errBarType val="both"/>
            <c:errValType val="cust"/>
            <c:noEndCap val="0"/>
            <c:plus>
              <c:numRef>
                <c:f>RelPerf!$B$21:$Q$21</c:f>
                <c:numCache>
                  <c:formatCode>General</c:formatCode>
                  <c:ptCount val="16"/>
                  <c:pt idx="0">
                    <c:v>1.1908666942396199E-2</c:v>
                  </c:pt>
                  <c:pt idx="1">
                    <c:v>6.0155256395793E-3</c:v>
                  </c:pt>
                  <c:pt idx="2">
                    <c:v>3.37235381004897E-3</c:v>
                  </c:pt>
                  <c:pt idx="3">
                    <c:v>2.8358525215425801E-2</c:v>
                  </c:pt>
                  <c:pt idx="4">
                    <c:v>2.8800826053917402E-3</c:v>
                  </c:pt>
                  <c:pt idx="5">
                    <c:v>8.0751268971158696E-3</c:v>
                  </c:pt>
                  <c:pt idx="6">
                    <c:v>3.08127681097425E-3</c:v>
                  </c:pt>
                  <c:pt idx="7">
                    <c:v>0.19174598818887301</c:v>
                  </c:pt>
                  <c:pt idx="8">
                    <c:v>6.21605602932229E-4</c:v>
                  </c:pt>
                  <c:pt idx="9">
                    <c:v>3.1856898315085798E-5</c:v>
                  </c:pt>
                  <c:pt idx="10">
                    <c:v>2.0490371643777601E-4</c:v>
                  </c:pt>
                  <c:pt idx="11">
                    <c:v>9.0784235219724101E-3</c:v>
                  </c:pt>
                  <c:pt idx="12">
                    <c:v>6.1349257953713398E-4</c:v>
                  </c:pt>
                  <c:pt idx="13">
                    <c:v>1.80217424439189E-6</c:v>
                  </c:pt>
                  <c:pt idx="14">
                    <c:v>6.7528103497860298E-6</c:v>
                  </c:pt>
                  <c:pt idx="15">
                    <c:v>3.3812220868179E-4</c:v>
                  </c:pt>
                </c:numCache>
              </c:numRef>
            </c:plus>
            <c:minus>
              <c:numRef>
                <c:f>RelPerf!$B$16:$Q$16</c:f>
                <c:numCache>
                  <c:formatCode>General</c:formatCode>
                  <c:ptCount val="16"/>
                  <c:pt idx="0">
                    <c:v>8.6117221929061794E-3</c:v>
                  </c:pt>
                  <c:pt idx="1">
                    <c:v>3.1732793274952299E-3</c:v>
                  </c:pt>
                  <c:pt idx="2">
                    <c:v>5.10399240001047E-3</c:v>
                  </c:pt>
                  <c:pt idx="3">
                    <c:v>2.5255530202724301E-2</c:v>
                  </c:pt>
                  <c:pt idx="4">
                    <c:v>2.19604005734486E-3</c:v>
                  </c:pt>
                  <c:pt idx="5">
                    <c:v>1.37312032161008E-2</c:v>
                  </c:pt>
                  <c:pt idx="6">
                    <c:v>3.5636559119623899E-3</c:v>
                  </c:pt>
                  <c:pt idx="7">
                    <c:v>5.4085861442988901E-2</c:v>
                  </c:pt>
                  <c:pt idx="8">
                    <c:v>6.1568705269476897E-4</c:v>
                  </c:pt>
                  <c:pt idx="9">
                    <c:v>4.99232931986393E-5</c:v>
                  </c:pt>
                  <c:pt idx="10">
                    <c:v>3.5490802094828599E-4</c:v>
                  </c:pt>
                  <c:pt idx="11">
                    <c:v>9.6985436928070899E-3</c:v>
                  </c:pt>
                  <c:pt idx="12">
                    <c:v>8.4223765355862E-4</c:v>
                  </c:pt>
                  <c:pt idx="13">
                    <c:v>4.1329712849869099E-6</c:v>
                  </c:pt>
                  <c:pt idx="14">
                    <c:v>1.0494489838142101E-5</c:v>
                  </c:pt>
                  <c:pt idx="15">
                    <c:v>6.3892408527932399E-4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RelPerf!$B$3:$R$3</c:f>
              <c:numCache>
                <c:formatCode>General</c:formatCode>
                <c:ptCount val="17"/>
                <c:pt idx="0">
                  <c:v>0.97433909572571498</c:v>
                </c:pt>
                <c:pt idx="1">
                  <c:v>1.0118420142232829</c:v>
                </c:pt>
                <c:pt idx="2">
                  <c:v>0.69411090236537198</c:v>
                </c:pt>
                <c:pt idx="3">
                  <c:v>0.78922140204615698</c:v>
                </c:pt>
                <c:pt idx="4">
                  <c:v>0.98641353423706302</c:v>
                </c:pt>
                <c:pt idx="5">
                  <c:v>0.68245443275958795</c:v>
                </c:pt>
                <c:pt idx="6">
                  <c:v>0.96567097244830102</c:v>
                </c:pt>
                <c:pt idx="7">
                  <c:v>1.32648085204169</c:v>
                </c:pt>
                <c:pt idx="8">
                  <c:v>1.0478625897609299</c:v>
                </c:pt>
                <c:pt idx="9">
                  <c:v>0.99970653730675096</c:v>
                </c:pt>
                <c:pt idx="10">
                  <c:v>1.0000808616954</c:v>
                </c:pt>
                <c:pt idx="11">
                  <c:v>0.92532799314083303</c:v>
                </c:pt>
                <c:pt idx="12">
                  <c:v>0.92953173139810696</c:v>
                </c:pt>
                <c:pt idx="13">
                  <c:v>0.99995906687909897</c:v>
                </c:pt>
                <c:pt idx="14">
                  <c:v>0.99994154721622497</c:v>
                </c:pt>
                <c:pt idx="15">
                  <c:v>1.00391558952973</c:v>
                </c:pt>
                <c:pt idx="16">
                  <c:v>0.94740071632262501</c:v>
                </c:pt>
              </c:numCache>
            </c:numRef>
          </c:val>
        </c:ser>
        <c:ser>
          <c:idx val="2"/>
          <c:order val="2"/>
          <c:tx>
            <c:strRef>
              <c:f>RelPerf!$A$4</c:f>
              <c:strCache>
                <c:ptCount val="1"/>
                <c:pt idx="0">
                  <c:v>RFO</c:v>
                </c:pt>
              </c:strCache>
            </c:strRef>
          </c:tx>
          <c:spPr>
            <a:solidFill>
              <a:srgbClr val="800000"/>
            </a:solidFill>
            <a:ln>
              <a:noFill/>
            </a:ln>
            <a:effectLst/>
          </c:spPr>
          <c:invertIfNegative val="0"/>
          <c:errBars>
            <c:errBarType val="both"/>
            <c:errValType val="cust"/>
            <c:noEndCap val="0"/>
            <c:plus>
              <c:numRef>
                <c:f>RelPerf!$B$22:$Q$22</c:f>
                <c:numCache>
                  <c:formatCode>General</c:formatCode>
                  <c:ptCount val="16"/>
                  <c:pt idx="0">
                    <c:v>2.1186463339846199E-2</c:v>
                  </c:pt>
                  <c:pt idx="1">
                    <c:v>5.4400617684502396E-3</c:v>
                  </c:pt>
                  <c:pt idx="2">
                    <c:v>4.9785061067537696E-3</c:v>
                  </c:pt>
                  <c:pt idx="3">
                    <c:v>2.34406612060978E-2</c:v>
                  </c:pt>
                  <c:pt idx="4">
                    <c:v>1.8983764912152701E-3</c:v>
                  </c:pt>
                  <c:pt idx="5">
                    <c:v>1.3857386981513099E-2</c:v>
                  </c:pt>
                  <c:pt idx="6">
                    <c:v>1.08772192786075E-2</c:v>
                  </c:pt>
                  <c:pt idx="7">
                    <c:v>1.5435278581817399E-3</c:v>
                  </c:pt>
                  <c:pt idx="8">
                    <c:v>1.42405053551742E-3</c:v>
                  </c:pt>
                  <c:pt idx="9">
                    <c:v>1.53581217818832E-5</c:v>
                  </c:pt>
                  <c:pt idx="10">
                    <c:v>1.63192783927535E-3</c:v>
                  </c:pt>
                  <c:pt idx="11">
                    <c:v>1.26812568256398E-2</c:v>
                  </c:pt>
                  <c:pt idx="12">
                    <c:v>3.2548603655202502E-4</c:v>
                  </c:pt>
                  <c:pt idx="13">
                    <c:v>7.7945019278935507E-6</c:v>
                  </c:pt>
                  <c:pt idx="14">
                    <c:v>5.3895430862649397E-6</c:v>
                  </c:pt>
                  <c:pt idx="15">
                    <c:v>1.40748407608626E-3</c:v>
                  </c:pt>
                </c:numCache>
              </c:numRef>
            </c:plus>
            <c:minus>
              <c:numRef>
                <c:f>RelPerf!$B$17:$Q$17</c:f>
                <c:numCache>
                  <c:formatCode>General</c:formatCode>
                  <c:ptCount val="16"/>
                  <c:pt idx="0">
                    <c:v>1.63623835874325E-2</c:v>
                  </c:pt>
                  <c:pt idx="1">
                    <c:v>2.6385816361449402E-3</c:v>
                  </c:pt>
                  <c:pt idx="2">
                    <c:v>3.97774689661534E-3</c:v>
                  </c:pt>
                  <c:pt idx="3">
                    <c:v>2.1571920768278699E-2</c:v>
                  </c:pt>
                  <c:pt idx="4">
                    <c:v>1.12411770267773E-3</c:v>
                  </c:pt>
                  <c:pt idx="5">
                    <c:v>2.87343895146999E-2</c:v>
                  </c:pt>
                  <c:pt idx="6">
                    <c:v>8.3027268227899905E-3</c:v>
                  </c:pt>
                  <c:pt idx="7">
                    <c:v>6.93502611152641E-4</c:v>
                  </c:pt>
                  <c:pt idx="8">
                    <c:v>1.08115340896431E-3</c:v>
                  </c:pt>
                  <c:pt idx="9">
                    <c:v>2.6050466331861699E-5</c:v>
                  </c:pt>
                  <c:pt idx="10">
                    <c:v>1.3302965875372501E-3</c:v>
                  </c:pt>
                  <c:pt idx="11">
                    <c:v>7.4076285658339902E-3</c:v>
                  </c:pt>
                  <c:pt idx="12">
                    <c:v>1.6134683561497301E-4</c:v>
                  </c:pt>
                  <c:pt idx="13">
                    <c:v>8.2626964215126804E-6</c:v>
                  </c:pt>
                  <c:pt idx="14">
                    <c:v>5.9816051038996701E-6</c:v>
                  </c:pt>
                  <c:pt idx="15">
                    <c:v>1.84834169492887E-3</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RelPerf!$B$4:$R$4</c:f>
              <c:numCache>
                <c:formatCode>General</c:formatCode>
                <c:ptCount val="17"/>
                <c:pt idx="0">
                  <c:v>0.97760506546201398</c:v>
                </c:pt>
                <c:pt idx="1">
                  <c:v>1.03552704000758</c:v>
                </c:pt>
                <c:pt idx="2">
                  <c:v>1.025651891207598</c:v>
                </c:pt>
                <c:pt idx="3">
                  <c:v>1.338076214920713</c:v>
                </c:pt>
                <c:pt idx="4">
                  <c:v>1.0607747290469449</c:v>
                </c:pt>
                <c:pt idx="5">
                  <c:v>1.3139857900593821</c:v>
                </c:pt>
                <c:pt idx="6">
                  <c:v>1.1834122235792921</c:v>
                </c:pt>
                <c:pt idx="7">
                  <c:v>0.23136941289912699</c:v>
                </c:pt>
                <c:pt idx="8">
                  <c:v>1.170219927487185</c:v>
                </c:pt>
                <c:pt idx="9">
                  <c:v>1.038854374772612</c:v>
                </c:pt>
                <c:pt idx="10">
                  <c:v>1.12807356701492</c:v>
                </c:pt>
                <c:pt idx="11">
                  <c:v>1.6476843305144859</c:v>
                </c:pt>
                <c:pt idx="12">
                  <c:v>1.498486957613077</c:v>
                </c:pt>
                <c:pt idx="13">
                  <c:v>1.004327255893894</c:v>
                </c:pt>
                <c:pt idx="14">
                  <c:v>1.087274065485349</c:v>
                </c:pt>
                <c:pt idx="15">
                  <c:v>1.41012151888258</c:v>
                </c:pt>
                <c:pt idx="16">
                  <c:v>1.0656171058282109</c:v>
                </c:pt>
              </c:numCache>
            </c:numRef>
          </c:val>
        </c:ser>
        <c:ser>
          <c:idx val="3"/>
          <c:order val="3"/>
          <c:tx>
            <c:strRef>
              <c:f>RelPerf!$A$5</c:f>
              <c:strCache>
                <c:ptCount val="1"/>
                <c:pt idx="0">
                  <c:v>QR</c:v>
                </c:pt>
              </c:strCache>
            </c:strRef>
          </c:tx>
          <c:spPr>
            <a:solidFill>
              <a:schemeClr val="accent2">
                <a:tint val="58000"/>
              </a:schemeClr>
            </a:solidFill>
            <a:ln>
              <a:noFill/>
            </a:ln>
            <a:effectLst/>
          </c:spPr>
          <c:invertIfNegative val="0"/>
          <c:errBars>
            <c:errBarType val="both"/>
            <c:errValType val="cust"/>
            <c:noEndCap val="0"/>
            <c:plus>
              <c:numRef>
                <c:f>RelPerf!$B$23:$Q$23</c:f>
                <c:numCache>
                  <c:formatCode>General</c:formatCode>
                  <c:ptCount val="16"/>
                  <c:pt idx="0">
                    <c:v>9.5476578433190094E-3</c:v>
                  </c:pt>
                  <c:pt idx="1">
                    <c:v>5.2377268761533103E-3</c:v>
                  </c:pt>
                  <c:pt idx="2">
                    <c:v>3.5924064293901799E-3</c:v>
                  </c:pt>
                  <c:pt idx="3">
                    <c:v>1.52749478644164E-2</c:v>
                  </c:pt>
                  <c:pt idx="4">
                    <c:v>3.2776343934325402E-3</c:v>
                  </c:pt>
                  <c:pt idx="5">
                    <c:v>2.4283716904503001E-2</c:v>
                  </c:pt>
                  <c:pt idx="6">
                    <c:v>3.42998564646346E-3</c:v>
                  </c:pt>
                  <c:pt idx="7">
                    <c:v>3.4610421150200299E-2</c:v>
                  </c:pt>
                  <c:pt idx="8">
                    <c:v>5.1586083869059596E-4</c:v>
                  </c:pt>
                  <c:pt idx="9">
                    <c:v>1.8652702116872499E-5</c:v>
                  </c:pt>
                  <c:pt idx="10">
                    <c:v>2.23473960866372E-3</c:v>
                  </c:pt>
                  <c:pt idx="11">
                    <c:v>3.1179108075303202E-3</c:v>
                  </c:pt>
                  <c:pt idx="12">
                    <c:v>5.8851769461254499E-4</c:v>
                  </c:pt>
                  <c:pt idx="13">
                    <c:v>5.1413373720610201E-6</c:v>
                  </c:pt>
                  <c:pt idx="14">
                    <c:v>4.93342663943075E-6</c:v>
                  </c:pt>
                  <c:pt idx="15">
                    <c:v>7.6593263942803503E-4</c:v>
                  </c:pt>
                </c:numCache>
              </c:numRef>
            </c:plus>
            <c:minus>
              <c:numRef>
                <c:f>RelPerf!$B$18:$Q$18</c:f>
                <c:numCache>
                  <c:formatCode>General</c:formatCode>
                  <c:ptCount val="16"/>
                  <c:pt idx="0">
                    <c:v>1.2457972032459999E-2</c:v>
                  </c:pt>
                  <c:pt idx="1">
                    <c:v>2.12885894382342E-3</c:v>
                  </c:pt>
                  <c:pt idx="2">
                    <c:v>1.93480113960098E-3</c:v>
                  </c:pt>
                  <c:pt idx="3">
                    <c:v>1.6754616782510199E-2</c:v>
                  </c:pt>
                  <c:pt idx="4">
                    <c:v>2.6756369291591701E-3</c:v>
                  </c:pt>
                  <c:pt idx="5">
                    <c:v>2.8440806181102202E-2</c:v>
                  </c:pt>
                  <c:pt idx="6">
                    <c:v>3.9026759662905701E-3</c:v>
                  </c:pt>
                  <c:pt idx="7">
                    <c:v>9.4952278195523696E-2</c:v>
                  </c:pt>
                  <c:pt idx="8">
                    <c:v>4.7529904106391501E-4</c:v>
                  </c:pt>
                  <c:pt idx="9">
                    <c:v>9.6268121900777698E-6</c:v>
                  </c:pt>
                  <c:pt idx="10">
                    <c:v>1.3012693122653699E-3</c:v>
                  </c:pt>
                  <c:pt idx="11">
                    <c:v>7.6748357331373196E-3</c:v>
                  </c:pt>
                  <c:pt idx="12">
                    <c:v>4.5915336017488001E-4</c:v>
                  </c:pt>
                  <c:pt idx="13">
                    <c:v>4.4513435406567902E-6</c:v>
                  </c:pt>
                  <c:pt idx="14">
                    <c:v>3.7124575431590798E-6</c:v>
                  </c:pt>
                  <c:pt idx="15">
                    <c:v>6.9374018904433399E-4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RelPerf!$B$5:$R$5</c:f>
              <c:numCache>
                <c:formatCode>General</c:formatCode>
                <c:ptCount val="17"/>
                <c:pt idx="0">
                  <c:v>0.97785888229673301</c:v>
                </c:pt>
                <c:pt idx="1">
                  <c:v>0.93773200828704495</c:v>
                </c:pt>
                <c:pt idx="2">
                  <c:v>0.50746136140645504</c:v>
                </c:pt>
                <c:pt idx="3">
                  <c:v>0.729467798046741</c:v>
                </c:pt>
                <c:pt idx="4">
                  <c:v>0.99182750921631402</c:v>
                </c:pt>
                <c:pt idx="5">
                  <c:v>0.649886339497738</c:v>
                </c:pt>
                <c:pt idx="6">
                  <c:v>0.73922469186053497</c:v>
                </c:pt>
                <c:pt idx="7">
                  <c:v>0.77540869804730095</c:v>
                </c:pt>
                <c:pt idx="8">
                  <c:v>1.166530981929625</c:v>
                </c:pt>
                <c:pt idx="9">
                  <c:v>1.0008205105863131</c:v>
                </c:pt>
                <c:pt idx="10">
                  <c:v>1.004939594871187</c:v>
                </c:pt>
                <c:pt idx="11">
                  <c:v>0.92972907222419598</c:v>
                </c:pt>
                <c:pt idx="12">
                  <c:v>0.89476597060348895</c:v>
                </c:pt>
                <c:pt idx="13">
                  <c:v>1.0008667836353371</c:v>
                </c:pt>
                <c:pt idx="14">
                  <c:v>1.007283696860571</c:v>
                </c:pt>
                <c:pt idx="15">
                  <c:v>1.0367219826638401</c:v>
                </c:pt>
                <c:pt idx="16">
                  <c:v>0.87940126969187304</c:v>
                </c:pt>
              </c:numCache>
            </c:numRef>
          </c:val>
        </c:ser>
        <c:dLbls>
          <c:showLegendKey val="0"/>
          <c:showVal val="0"/>
          <c:showCatName val="0"/>
          <c:showSerName val="0"/>
          <c:showPercent val="0"/>
          <c:showBubbleSize val="0"/>
        </c:dLbls>
        <c:gapWidth val="150"/>
        <c:axId val="501357184"/>
        <c:axId val="501639040"/>
      </c:barChart>
      <c:catAx>
        <c:axId val="50135718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1639040"/>
        <c:crosses val="autoZero"/>
        <c:auto val="1"/>
        <c:lblAlgn val="ctr"/>
        <c:lblOffset val="100"/>
        <c:noMultiLvlLbl val="0"/>
      </c:catAx>
      <c:valAx>
        <c:axId val="50163904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runtime relative to no L1</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1357184"/>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RelPerf!$A$2</c:f>
              <c:strCache>
                <c:ptCount val="1"/>
                <c:pt idx="0">
                  <c:v>noL1</c:v>
                </c:pt>
              </c:strCache>
            </c:strRef>
          </c:tx>
          <c:spPr>
            <a:solidFill>
              <a:schemeClr val="accent2">
                <a:shade val="58000"/>
              </a:schemeClr>
            </a:solidFill>
            <a:ln>
              <a:noFill/>
            </a:ln>
            <a:effectLst/>
          </c:spPr>
          <c:invertIfNegative val="0"/>
          <c:errBars>
            <c:errBarType val="both"/>
            <c:errValType val="cust"/>
            <c:noEndCap val="0"/>
            <c:pl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plus>
            <c:minus>
              <c:numRef>
                <c:f>RelPerf!$B$15:$Q$15</c:f>
                <c:numCache>
                  <c:formatCode>General</c:formatCode>
                  <c:ptCount val="16"/>
                  <c:pt idx="0">
                    <c:v>2.2897665687351201E-2</c:v>
                  </c:pt>
                  <c:pt idx="1">
                    <c:v>3.7219397470875698E-3</c:v>
                  </c:pt>
                  <c:pt idx="2">
                    <c:v>7.6668572544942304E-3</c:v>
                  </c:pt>
                  <c:pt idx="3">
                    <c:v>8.3764105339019304E-3</c:v>
                  </c:pt>
                  <c:pt idx="4">
                    <c:v>1.4804801905313699E-3</c:v>
                  </c:pt>
                  <c:pt idx="5">
                    <c:v>2.8939834439290699E-2</c:v>
                  </c:pt>
                  <c:pt idx="6">
                    <c:v>3.7539575397806898E-3</c:v>
                  </c:pt>
                  <c:pt idx="7">
                    <c:v>8.58266301514964E-2</c:v>
                  </c:pt>
                  <c:pt idx="8">
                    <c:v>4.8888803240887402E-4</c:v>
                  </c:pt>
                  <c:pt idx="9">
                    <c:v>3.5611653056544201E-5</c:v>
                  </c:pt>
                  <c:pt idx="10">
                    <c:v>4.1152022241019997E-4</c:v>
                  </c:pt>
                  <c:pt idx="11">
                    <c:v>1.3802634237328601E-2</c:v>
                  </c:pt>
                  <c:pt idx="12">
                    <c:v>1.7174763349899801E-3</c:v>
                  </c:pt>
                  <c:pt idx="13">
                    <c:v>7.0549419060039804E-6</c:v>
                  </c:pt>
                  <c:pt idx="14">
                    <c:v>1.7767577862093399E-5</c:v>
                  </c:pt>
                  <c:pt idx="15">
                    <c:v>4.6148829841885503E-4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RelPerf!$B$2:$R$2</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er>
        <c:ser>
          <c:idx val="1"/>
          <c:order val="1"/>
          <c:tx>
            <c:strRef>
              <c:f>RelPerf!$A$3</c:f>
              <c:strCache>
                <c:ptCount val="1"/>
                <c:pt idx="0">
                  <c:v>WT</c:v>
                </c:pt>
              </c:strCache>
            </c:strRef>
          </c:tx>
          <c:spPr>
            <a:solidFill>
              <a:schemeClr val="accent2">
                <a:shade val="86000"/>
              </a:schemeClr>
            </a:solidFill>
            <a:ln>
              <a:noFill/>
            </a:ln>
            <a:effectLst/>
          </c:spPr>
          <c:invertIfNegative val="0"/>
          <c:errBars>
            <c:errBarType val="both"/>
            <c:errValType val="cust"/>
            <c:noEndCap val="0"/>
            <c:plus>
              <c:numRef>
                <c:f>RelPerf!$B$21:$Q$21</c:f>
                <c:numCache>
                  <c:formatCode>General</c:formatCode>
                  <c:ptCount val="16"/>
                  <c:pt idx="0">
                    <c:v>1.1908666942396199E-2</c:v>
                  </c:pt>
                  <c:pt idx="1">
                    <c:v>6.0155256395793E-3</c:v>
                  </c:pt>
                  <c:pt idx="2">
                    <c:v>3.37235381004897E-3</c:v>
                  </c:pt>
                  <c:pt idx="3">
                    <c:v>2.8358525215425801E-2</c:v>
                  </c:pt>
                  <c:pt idx="4">
                    <c:v>2.8800826053917402E-3</c:v>
                  </c:pt>
                  <c:pt idx="5">
                    <c:v>8.0751268971158696E-3</c:v>
                  </c:pt>
                  <c:pt idx="6">
                    <c:v>3.08127681097425E-3</c:v>
                  </c:pt>
                  <c:pt idx="7">
                    <c:v>0.19174598818887301</c:v>
                  </c:pt>
                  <c:pt idx="8">
                    <c:v>6.21605602932229E-4</c:v>
                  </c:pt>
                  <c:pt idx="9">
                    <c:v>3.1856898315085798E-5</c:v>
                  </c:pt>
                  <c:pt idx="10">
                    <c:v>2.0490371643777601E-4</c:v>
                  </c:pt>
                  <c:pt idx="11">
                    <c:v>9.0784235219724101E-3</c:v>
                  </c:pt>
                  <c:pt idx="12">
                    <c:v>6.1349257953713398E-4</c:v>
                  </c:pt>
                  <c:pt idx="13">
                    <c:v>1.80217424439189E-6</c:v>
                  </c:pt>
                  <c:pt idx="14">
                    <c:v>6.7528103497860298E-6</c:v>
                  </c:pt>
                  <c:pt idx="15">
                    <c:v>3.3812220868179E-4</c:v>
                  </c:pt>
                </c:numCache>
              </c:numRef>
            </c:plus>
            <c:minus>
              <c:numRef>
                <c:f>RelPerf!$B$16:$Q$16</c:f>
                <c:numCache>
                  <c:formatCode>General</c:formatCode>
                  <c:ptCount val="16"/>
                  <c:pt idx="0">
                    <c:v>8.6117221929061794E-3</c:v>
                  </c:pt>
                  <c:pt idx="1">
                    <c:v>3.1732793274952299E-3</c:v>
                  </c:pt>
                  <c:pt idx="2">
                    <c:v>5.10399240001047E-3</c:v>
                  </c:pt>
                  <c:pt idx="3">
                    <c:v>2.5255530202724301E-2</c:v>
                  </c:pt>
                  <c:pt idx="4">
                    <c:v>2.19604005734486E-3</c:v>
                  </c:pt>
                  <c:pt idx="5">
                    <c:v>1.37312032161008E-2</c:v>
                  </c:pt>
                  <c:pt idx="6">
                    <c:v>3.5636559119623899E-3</c:v>
                  </c:pt>
                  <c:pt idx="7">
                    <c:v>5.4085861442988901E-2</c:v>
                  </c:pt>
                  <c:pt idx="8">
                    <c:v>6.1568705269476897E-4</c:v>
                  </c:pt>
                  <c:pt idx="9">
                    <c:v>4.99232931986393E-5</c:v>
                  </c:pt>
                  <c:pt idx="10">
                    <c:v>3.5490802094828599E-4</c:v>
                  </c:pt>
                  <c:pt idx="11">
                    <c:v>9.6985436928070899E-3</c:v>
                  </c:pt>
                  <c:pt idx="12">
                    <c:v>8.4223765355862E-4</c:v>
                  </c:pt>
                  <c:pt idx="13">
                    <c:v>4.1329712849869099E-6</c:v>
                  </c:pt>
                  <c:pt idx="14">
                    <c:v>1.0494489838142101E-5</c:v>
                  </c:pt>
                  <c:pt idx="15">
                    <c:v>6.3892408527932399E-4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RelPerf!$B$3:$R$3</c:f>
              <c:numCache>
                <c:formatCode>General</c:formatCode>
                <c:ptCount val="17"/>
                <c:pt idx="0">
                  <c:v>0.97433909572571498</c:v>
                </c:pt>
                <c:pt idx="1">
                  <c:v>1.0118420142232829</c:v>
                </c:pt>
                <c:pt idx="2">
                  <c:v>0.69411090236537198</c:v>
                </c:pt>
                <c:pt idx="3">
                  <c:v>0.78922140204615698</c:v>
                </c:pt>
                <c:pt idx="4">
                  <c:v>0.98641353423706302</c:v>
                </c:pt>
                <c:pt idx="5">
                  <c:v>0.68245443275958795</c:v>
                </c:pt>
                <c:pt idx="6">
                  <c:v>0.96567097244830102</c:v>
                </c:pt>
                <c:pt idx="7">
                  <c:v>1.32648085204169</c:v>
                </c:pt>
                <c:pt idx="8">
                  <c:v>1.0478625897609299</c:v>
                </c:pt>
                <c:pt idx="9">
                  <c:v>0.99970653730675096</c:v>
                </c:pt>
                <c:pt idx="10">
                  <c:v>1.0000808616954</c:v>
                </c:pt>
                <c:pt idx="11">
                  <c:v>0.92532799314083303</c:v>
                </c:pt>
                <c:pt idx="12">
                  <c:v>0.92953173139810696</c:v>
                </c:pt>
                <c:pt idx="13">
                  <c:v>0.99995906687909897</c:v>
                </c:pt>
                <c:pt idx="14">
                  <c:v>0.99994154721622497</c:v>
                </c:pt>
                <c:pt idx="15">
                  <c:v>1.00391558952973</c:v>
                </c:pt>
                <c:pt idx="16">
                  <c:v>0.94740071632262501</c:v>
                </c:pt>
              </c:numCache>
            </c:numRef>
          </c:val>
        </c:ser>
        <c:ser>
          <c:idx val="2"/>
          <c:order val="2"/>
          <c:tx>
            <c:strRef>
              <c:f>RelPerf!$A$4</c:f>
              <c:strCache>
                <c:ptCount val="1"/>
                <c:pt idx="0">
                  <c:v>RFO</c:v>
                </c:pt>
              </c:strCache>
            </c:strRef>
          </c:tx>
          <c:spPr>
            <a:solidFill>
              <a:schemeClr val="accent2">
                <a:tint val="86000"/>
              </a:schemeClr>
            </a:solidFill>
            <a:ln>
              <a:noFill/>
            </a:ln>
            <a:effectLst/>
          </c:spPr>
          <c:invertIfNegative val="0"/>
          <c:errBars>
            <c:errBarType val="both"/>
            <c:errValType val="cust"/>
            <c:noEndCap val="0"/>
            <c:plus>
              <c:numRef>
                <c:f>RelPerf!$B$22:$Q$22</c:f>
                <c:numCache>
                  <c:formatCode>General</c:formatCode>
                  <c:ptCount val="16"/>
                  <c:pt idx="0">
                    <c:v>2.1186463339846199E-2</c:v>
                  </c:pt>
                  <c:pt idx="1">
                    <c:v>5.4400617684502396E-3</c:v>
                  </c:pt>
                  <c:pt idx="2">
                    <c:v>4.9785061067537696E-3</c:v>
                  </c:pt>
                  <c:pt idx="3">
                    <c:v>2.34406612060978E-2</c:v>
                  </c:pt>
                  <c:pt idx="4">
                    <c:v>1.8983764912152701E-3</c:v>
                  </c:pt>
                  <c:pt idx="5">
                    <c:v>1.3857386981513099E-2</c:v>
                  </c:pt>
                  <c:pt idx="6">
                    <c:v>1.08772192786075E-2</c:v>
                  </c:pt>
                  <c:pt idx="7">
                    <c:v>1.5435278581817399E-3</c:v>
                  </c:pt>
                  <c:pt idx="8">
                    <c:v>1.42405053551742E-3</c:v>
                  </c:pt>
                  <c:pt idx="9">
                    <c:v>1.53581217818832E-5</c:v>
                  </c:pt>
                  <c:pt idx="10">
                    <c:v>1.63192783927535E-3</c:v>
                  </c:pt>
                  <c:pt idx="11">
                    <c:v>1.26812568256398E-2</c:v>
                  </c:pt>
                  <c:pt idx="12">
                    <c:v>3.2548603655202502E-4</c:v>
                  </c:pt>
                  <c:pt idx="13">
                    <c:v>7.7945019278935507E-6</c:v>
                  </c:pt>
                  <c:pt idx="14">
                    <c:v>5.3895430862649397E-6</c:v>
                  </c:pt>
                  <c:pt idx="15">
                    <c:v>1.40748407608626E-3</c:v>
                  </c:pt>
                </c:numCache>
              </c:numRef>
            </c:plus>
            <c:minus>
              <c:numRef>
                <c:f>RelPerf!$B$17:$Q$17</c:f>
                <c:numCache>
                  <c:formatCode>General</c:formatCode>
                  <c:ptCount val="16"/>
                  <c:pt idx="0">
                    <c:v>1.63623835874325E-2</c:v>
                  </c:pt>
                  <c:pt idx="1">
                    <c:v>2.6385816361449402E-3</c:v>
                  </c:pt>
                  <c:pt idx="2">
                    <c:v>3.97774689661534E-3</c:v>
                  </c:pt>
                  <c:pt idx="3">
                    <c:v>2.1571920768278699E-2</c:v>
                  </c:pt>
                  <c:pt idx="4">
                    <c:v>1.12411770267773E-3</c:v>
                  </c:pt>
                  <c:pt idx="5">
                    <c:v>2.87343895146999E-2</c:v>
                  </c:pt>
                  <c:pt idx="6">
                    <c:v>8.3027268227899905E-3</c:v>
                  </c:pt>
                  <c:pt idx="7">
                    <c:v>6.93502611152641E-4</c:v>
                  </c:pt>
                  <c:pt idx="8">
                    <c:v>1.08115340896431E-3</c:v>
                  </c:pt>
                  <c:pt idx="9">
                    <c:v>2.6050466331861699E-5</c:v>
                  </c:pt>
                  <c:pt idx="10">
                    <c:v>1.3302965875372501E-3</c:v>
                  </c:pt>
                  <c:pt idx="11">
                    <c:v>7.4076285658339902E-3</c:v>
                  </c:pt>
                  <c:pt idx="12">
                    <c:v>1.6134683561497301E-4</c:v>
                  </c:pt>
                  <c:pt idx="13">
                    <c:v>8.2626964215126804E-6</c:v>
                  </c:pt>
                  <c:pt idx="14">
                    <c:v>5.9816051038996701E-6</c:v>
                  </c:pt>
                  <c:pt idx="15">
                    <c:v>1.84834169492887E-3</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RelPerf!$B$4:$R$4</c:f>
              <c:numCache>
                <c:formatCode>General</c:formatCode>
                <c:ptCount val="17"/>
                <c:pt idx="0">
                  <c:v>0.97760506546201398</c:v>
                </c:pt>
                <c:pt idx="1">
                  <c:v>1.03552704000758</c:v>
                </c:pt>
                <c:pt idx="2">
                  <c:v>1.025651891207598</c:v>
                </c:pt>
                <c:pt idx="3">
                  <c:v>1.338076214920713</c:v>
                </c:pt>
                <c:pt idx="4">
                  <c:v>1.0607747290469449</c:v>
                </c:pt>
                <c:pt idx="5">
                  <c:v>1.3139857900593821</c:v>
                </c:pt>
                <c:pt idx="6">
                  <c:v>1.1834122235792921</c:v>
                </c:pt>
                <c:pt idx="7">
                  <c:v>0.23136941289912699</c:v>
                </c:pt>
                <c:pt idx="8">
                  <c:v>1.170219927487185</c:v>
                </c:pt>
                <c:pt idx="9">
                  <c:v>1.038854374772612</c:v>
                </c:pt>
                <c:pt idx="10">
                  <c:v>1.12807356701492</c:v>
                </c:pt>
                <c:pt idx="11">
                  <c:v>1.6476843305144859</c:v>
                </c:pt>
                <c:pt idx="12">
                  <c:v>1.498486957613077</c:v>
                </c:pt>
                <c:pt idx="13">
                  <c:v>1.004327255893894</c:v>
                </c:pt>
                <c:pt idx="14">
                  <c:v>1.087274065485349</c:v>
                </c:pt>
                <c:pt idx="15">
                  <c:v>1.41012151888258</c:v>
                </c:pt>
                <c:pt idx="16">
                  <c:v>1.0656171058282109</c:v>
                </c:pt>
              </c:numCache>
            </c:numRef>
          </c:val>
        </c:ser>
        <c:ser>
          <c:idx val="3"/>
          <c:order val="3"/>
          <c:tx>
            <c:strRef>
              <c:f>RelPerf!$A$5</c:f>
              <c:strCache>
                <c:ptCount val="1"/>
                <c:pt idx="0">
                  <c:v>QR</c:v>
                </c:pt>
              </c:strCache>
            </c:strRef>
          </c:tx>
          <c:spPr>
            <a:solidFill>
              <a:srgbClr val="800000"/>
            </a:solidFill>
            <a:ln>
              <a:noFill/>
            </a:ln>
            <a:effectLst/>
          </c:spPr>
          <c:invertIfNegative val="0"/>
          <c:errBars>
            <c:errBarType val="both"/>
            <c:errValType val="cust"/>
            <c:noEndCap val="0"/>
            <c:plus>
              <c:numRef>
                <c:f>RelPerf!$B$23:$Q$23</c:f>
                <c:numCache>
                  <c:formatCode>General</c:formatCode>
                  <c:ptCount val="16"/>
                  <c:pt idx="0">
                    <c:v>9.5476578433190094E-3</c:v>
                  </c:pt>
                  <c:pt idx="1">
                    <c:v>5.2377268761533103E-3</c:v>
                  </c:pt>
                  <c:pt idx="2">
                    <c:v>3.5924064293901799E-3</c:v>
                  </c:pt>
                  <c:pt idx="3">
                    <c:v>1.52749478644164E-2</c:v>
                  </c:pt>
                  <c:pt idx="4">
                    <c:v>3.2776343934325402E-3</c:v>
                  </c:pt>
                  <c:pt idx="5">
                    <c:v>2.4283716904503001E-2</c:v>
                  </c:pt>
                  <c:pt idx="6">
                    <c:v>3.42998564646346E-3</c:v>
                  </c:pt>
                  <c:pt idx="7">
                    <c:v>3.4610421150200299E-2</c:v>
                  </c:pt>
                  <c:pt idx="8">
                    <c:v>5.1586083869059596E-4</c:v>
                  </c:pt>
                  <c:pt idx="9">
                    <c:v>1.8652702116872499E-5</c:v>
                  </c:pt>
                  <c:pt idx="10">
                    <c:v>2.23473960866372E-3</c:v>
                  </c:pt>
                  <c:pt idx="11">
                    <c:v>3.1179108075303202E-3</c:v>
                  </c:pt>
                  <c:pt idx="12">
                    <c:v>5.8851769461254499E-4</c:v>
                  </c:pt>
                  <c:pt idx="13">
                    <c:v>5.1413373720610201E-6</c:v>
                  </c:pt>
                  <c:pt idx="14">
                    <c:v>4.93342663943075E-6</c:v>
                  </c:pt>
                  <c:pt idx="15">
                    <c:v>7.6593263942803503E-4</c:v>
                  </c:pt>
                </c:numCache>
              </c:numRef>
            </c:plus>
            <c:minus>
              <c:numRef>
                <c:f>RelPerf!$B$18:$Q$18</c:f>
                <c:numCache>
                  <c:formatCode>General</c:formatCode>
                  <c:ptCount val="16"/>
                  <c:pt idx="0">
                    <c:v>1.2457972032459999E-2</c:v>
                  </c:pt>
                  <c:pt idx="1">
                    <c:v>2.12885894382342E-3</c:v>
                  </c:pt>
                  <c:pt idx="2">
                    <c:v>1.93480113960098E-3</c:v>
                  </c:pt>
                  <c:pt idx="3">
                    <c:v>1.6754616782510199E-2</c:v>
                  </c:pt>
                  <c:pt idx="4">
                    <c:v>2.6756369291591701E-3</c:v>
                  </c:pt>
                  <c:pt idx="5">
                    <c:v>2.8440806181102202E-2</c:v>
                  </c:pt>
                  <c:pt idx="6">
                    <c:v>3.9026759662905701E-3</c:v>
                  </c:pt>
                  <c:pt idx="7">
                    <c:v>9.4952278195523696E-2</c:v>
                  </c:pt>
                  <c:pt idx="8">
                    <c:v>4.7529904106391501E-4</c:v>
                  </c:pt>
                  <c:pt idx="9">
                    <c:v>9.6268121900777698E-6</c:v>
                  </c:pt>
                  <c:pt idx="10">
                    <c:v>1.3012693122653699E-3</c:v>
                  </c:pt>
                  <c:pt idx="11">
                    <c:v>7.6748357331373196E-3</c:v>
                  </c:pt>
                  <c:pt idx="12">
                    <c:v>4.5915336017488001E-4</c:v>
                  </c:pt>
                  <c:pt idx="13">
                    <c:v>4.4513435406567902E-6</c:v>
                  </c:pt>
                  <c:pt idx="14">
                    <c:v>3.7124575431590798E-6</c:v>
                  </c:pt>
                  <c:pt idx="15">
                    <c:v>6.9374018904433399E-4</c:v>
                  </c:pt>
                </c:numCache>
              </c:numRef>
            </c:minus>
            <c:spPr>
              <a:solidFill>
                <a:schemeClr val="tx1"/>
              </a:solidFill>
              <a:ln w="9525" cap="flat" cmpd="sng" algn="ctr">
                <a:solidFill>
                  <a:schemeClr val="tx1">
                    <a:shade val="95000"/>
                    <a:satMod val="105000"/>
                  </a:schemeClr>
                </a:solidFill>
                <a:prstDash val="solid"/>
                <a:round/>
              </a:ln>
              <a:effectLst/>
            </c:spPr>
          </c:errBars>
          <c:cat>
            <c:strRef>
              <c:f>RelPerf!$B$1:$R$1</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RelPerf!$B$5:$R$5</c:f>
              <c:numCache>
                <c:formatCode>General</c:formatCode>
                <c:ptCount val="17"/>
                <c:pt idx="0">
                  <c:v>0.97785888229673301</c:v>
                </c:pt>
                <c:pt idx="1">
                  <c:v>0.93773200828704495</c:v>
                </c:pt>
                <c:pt idx="2">
                  <c:v>0.50746136140645504</c:v>
                </c:pt>
                <c:pt idx="3">
                  <c:v>0.729467798046741</c:v>
                </c:pt>
                <c:pt idx="4">
                  <c:v>0.99182750921631402</c:v>
                </c:pt>
                <c:pt idx="5">
                  <c:v>0.649886339497738</c:v>
                </c:pt>
                <c:pt idx="6">
                  <c:v>0.73922469186053497</c:v>
                </c:pt>
                <c:pt idx="7">
                  <c:v>0.77540869804730095</c:v>
                </c:pt>
                <c:pt idx="8">
                  <c:v>1.166530981929625</c:v>
                </c:pt>
                <c:pt idx="9">
                  <c:v>1.0008205105863131</c:v>
                </c:pt>
                <c:pt idx="10">
                  <c:v>1.004939594871187</c:v>
                </c:pt>
                <c:pt idx="11">
                  <c:v>0.92972907222419598</c:v>
                </c:pt>
                <c:pt idx="12">
                  <c:v>0.89476597060348895</c:v>
                </c:pt>
                <c:pt idx="13">
                  <c:v>1.0008667836353371</c:v>
                </c:pt>
                <c:pt idx="14">
                  <c:v>1.007283696860571</c:v>
                </c:pt>
                <c:pt idx="15">
                  <c:v>1.0367219826638401</c:v>
                </c:pt>
                <c:pt idx="16">
                  <c:v>0.87940126969187304</c:v>
                </c:pt>
              </c:numCache>
            </c:numRef>
          </c:val>
        </c:ser>
        <c:dLbls>
          <c:showLegendKey val="0"/>
          <c:showVal val="0"/>
          <c:showCatName val="0"/>
          <c:showSerName val="0"/>
          <c:showPercent val="0"/>
          <c:showBubbleSize val="0"/>
        </c:dLbls>
        <c:gapWidth val="150"/>
        <c:axId val="360556800"/>
        <c:axId val="360562688"/>
      </c:barChart>
      <c:catAx>
        <c:axId val="36055680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0562688"/>
        <c:crosses val="autoZero"/>
        <c:auto val="1"/>
        <c:lblAlgn val="ctr"/>
        <c:lblOffset val="100"/>
        <c:noMultiLvlLbl val="0"/>
      </c:catAx>
      <c:valAx>
        <c:axId val="36056268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runtime relative to no L1</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0556800"/>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Run-time of reduction</a:t>
            </a:r>
          </a:p>
        </c:rich>
      </c:tx>
      <c:layout/>
      <c:overlay val="0"/>
      <c:spPr>
        <a:noFill/>
        <a:ln>
          <a:noFill/>
        </a:ln>
        <a:effectLst/>
      </c:spPr>
    </c:title>
    <c:autoTitleDeleted val="0"/>
    <c:plotArea>
      <c:layout/>
      <c:barChart>
        <c:barDir val="col"/>
        <c:grouping val="clustered"/>
        <c:varyColors val="0"/>
        <c:ser>
          <c:idx val="0"/>
          <c:order val="0"/>
          <c:tx>
            <c:strRef>
              <c:f>'[fig10.xlsx]GPU cycles'!$F$2</c:f>
              <c:strCache>
                <c:ptCount val="1"/>
                <c:pt idx="0">
                  <c:v>noL1</c:v>
                </c:pt>
              </c:strCache>
            </c:strRef>
          </c:tx>
          <c:spPr>
            <a:solidFill>
              <a:schemeClr val="accent2">
                <a:shade val="58000"/>
              </a:schemeClr>
            </a:solidFill>
            <a:ln>
              <a:noFill/>
            </a:ln>
            <a:effectLst/>
          </c:spPr>
          <c:invertIfNegative val="0"/>
          <c:cat>
            <c:numRef>
              <c:f>'[fig10.xlsx]GPU cycles'!$G$1:$H$1</c:f>
              <c:numCache>
                <c:formatCode>General</c:formatCode>
                <c:ptCount val="2"/>
                <c:pt idx="0">
                  <c:v>16384</c:v>
                </c:pt>
                <c:pt idx="1">
                  <c:v>262144</c:v>
                </c:pt>
              </c:numCache>
            </c:numRef>
          </c:cat>
          <c:val>
            <c:numRef>
              <c:f>'[fig10.xlsx]GPU cycles'!$G$2:$H$2</c:f>
              <c:numCache>
                <c:formatCode>General</c:formatCode>
                <c:ptCount val="2"/>
                <c:pt idx="0">
                  <c:v>15808</c:v>
                </c:pt>
                <c:pt idx="1">
                  <c:v>307792</c:v>
                </c:pt>
              </c:numCache>
            </c:numRef>
          </c:val>
        </c:ser>
        <c:ser>
          <c:idx val="1"/>
          <c:order val="1"/>
          <c:tx>
            <c:strRef>
              <c:f>'[fig10.xlsx]GPU cycles'!$F$3</c:f>
              <c:strCache>
                <c:ptCount val="1"/>
                <c:pt idx="0">
                  <c:v>WT</c:v>
                </c:pt>
              </c:strCache>
            </c:strRef>
          </c:tx>
          <c:spPr>
            <a:solidFill>
              <a:schemeClr val="accent2">
                <a:shade val="86000"/>
              </a:schemeClr>
            </a:solidFill>
            <a:ln>
              <a:noFill/>
            </a:ln>
            <a:effectLst/>
          </c:spPr>
          <c:invertIfNegative val="0"/>
          <c:cat>
            <c:numRef>
              <c:f>'[fig10.xlsx]GPU cycles'!$G$1:$H$1</c:f>
              <c:numCache>
                <c:formatCode>General</c:formatCode>
                <c:ptCount val="2"/>
                <c:pt idx="0">
                  <c:v>16384</c:v>
                </c:pt>
                <c:pt idx="1">
                  <c:v>262144</c:v>
                </c:pt>
              </c:numCache>
            </c:numRef>
          </c:cat>
          <c:val>
            <c:numRef>
              <c:f>'[fig10.xlsx]GPU cycles'!$G$3:$H$3</c:f>
              <c:numCache>
                <c:formatCode>General</c:formatCode>
                <c:ptCount val="2"/>
                <c:pt idx="0">
                  <c:v>9576</c:v>
                </c:pt>
                <c:pt idx="1">
                  <c:v>214272</c:v>
                </c:pt>
              </c:numCache>
            </c:numRef>
          </c:val>
        </c:ser>
        <c:ser>
          <c:idx val="2"/>
          <c:order val="2"/>
          <c:tx>
            <c:strRef>
              <c:f>'[fig10.xlsx]GPU cycles'!$F$4</c:f>
              <c:strCache>
                <c:ptCount val="1"/>
                <c:pt idx="0">
                  <c:v>RfO</c:v>
                </c:pt>
              </c:strCache>
            </c:strRef>
          </c:tx>
          <c:spPr>
            <a:solidFill>
              <a:schemeClr val="accent2">
                <a:tint val="86000"/>
              </a:schemeClr>
            </a:solidFill>
            <a:ln>
              <a:noFill/>
            </a:ln>
            <a:effectLst/>
          </c:spPr>
          <c:invertIfNegative val="0"/>
          <c:cat>
            <c:numRef>
              <c:f>'[fig10.xlsx]GPU cycles'!$G$1:$H$1</c:f>
              <c:numCache>
                <c:formatCode>General</c:formatCode>
                <c:ptCount val="2"/>
                <c:pt idx="0">
                  <c:v>16384</c:v>
                </c:pt>
                <c:pt idx="1">
                  <c:v>262144</c:v>
                </c:pt>
              </c:numCache>
            </c:numRef>
          </c:cat>
          <c:val>
            <c:numRef>
              <c:f>'[fig10.xlsx]GPU cycles'!$G$4:$H$4</c:f>
              <c:numCache>
                <c:formatCode>General</c:formatCode>
                <c:ptCount val="2"/>
                <c:pt idx="0">
                  <c:v>9820</c:v>
                </c:pt>
                <c:pt idx="1">
                  <c:v>413864</c:v>
                </c:pt>
              </c:numCache>
            </c:numRef>
          </c:val>
        </c:ser>
        <c:ser>
          <c:idx val="3"/>
          <c:order val="3"/>
          <c:tx>
            <c:strRef>
              <c:f>'[fig10.xlsx]GPU cycles'!$F$5</c:f>
              <c:strCache>
                <c:ptCount val="1"/>
                <c:pt idx="0">
                  <c:v>QR</c:v>
                </c:pt>
              </c:strCache>
            </c:strRef>
          </c:tx>
          <c:spPr>
            <a:solidFill>
              <a:schemeClr val="accent2">
                <a:tint val="58000"/>
              </a:schemeClr>
            </a:solidFill>
            <a:ln>
              <a:noFill/>
            </a:ln>
            <a:effectLst/>
          </c:spPr>
          <c:invertIfNegative val="0"/>
          <c:cat>
            <c:numRef>
              <c:f>'[fig10.xlsx]GPU cycles'!$G$1:$H$1</c:f>
              <c:numCache>
                <c:formatCode>General</c:formatCode>
                <c:ptCount val="2"/>
                <c:pt idx="0">
                  <c:v>16384</c:v>
                </c:pt>
                <c:pt idx="1">
                  <c:v>262144</c:v>
                </c:pt>
              </c:numCache>
            </c:numRef>
          </c:cat>
          <c:val>
            <c:numRef>
              <c:f>'[fig10.xlsx]GPU cycles'!$G$5:$H$5</c:f>
              <c:numCache>
                <c:formatCode>General</c:formatCode>
                <c:ptCount val="2"/>
                <c:pt idx="0">
                  <c:v>9904</c:v>
                </c:pt>
                <c:pt idx="1">
                  <c:v>202360</c:v>
                </c:pt>
              </c:numCache>
            </c:numRef>
          </c:val>
        </c:ser>
        <c:dLbls>
          <c:showLegendKey val="0"/>
          <c:showVal val="0"/>
          <c:showCatName val="0"/>
          <c:showSerName val="0"/>
          <c:showPercent val="0"/>
          <c:showBubbleSize val="0"/>
        </c:dLbls>
        <c:gapWidth val="150"/>
        <c:axId val="361764352"/>
        <c:axId val="361766272"/>
      </c:barChart>
      <c:catAx>
        <c:axId val="36176435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Problem sizes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1766272"/>
        <c:crosses val="autoZero"/>
        <c:auto val="1"/>
        <c:lblAlgn val="ctr"/>
        <c:lblOffset val="100"/>
        <c:noMultiLvlLbl val="0"/>
      </c:catAx>
      <c:valAx>
        <c:axId val="36176627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a:t>GPU cycles</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1764352"/>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Run-time of nn</a:t>
            </a:r>
          </a:p>
        </c:rich>
      </c:tx>
      <c:layout/>
      <c:overlay val="0"/>
      <c:spPr>
        <a:noFill/>
        <a:ln>
          <a:noFill/>
        </a:ln>
        <a:effectLst/>
      </c:spPr>
    </c:title>
    <c:autoTitleDeleted val="0"/>
    <c:plotArea>
      <c:layout/>
      <c:barChart>
        <c:barDir val="col"/>
        <c:grouping val="clustered"/>
        <c:varyColors val="0"/>
        <c:ser>
          <c:idx val="1"/>
          <c:order val="0"/>
          <c:tx>
            <c:strRef>
              <c:f>'[fig10.xlsx]GPU cycles'!$A$2</c:f>
              <c:strCache>
                <c:ptCount val="1"/>
                <c:pt idx="0">
                  <c:v>noL1</c:v>
                </c:pt>
              </c:strCache>
            </c:strRef>
          </c:tx>
          <c:spPr>
            <a:solidFill>
              <a:schemeClr val="accent2">
                <a:shade val="76000"/>
              </a:schemeClr>
            </a:solidFill>
            <a:ln>
              <a:noFill/>
            </a:ln>
            <a:effectLst/>
          </c:spPr>
          <c:invertIfNegative val="0"/>
          <c:cat>
            <c:numRef>
              <c:f>'[fig10.xlsx]GPU cycles'!$B$1:$D$1</c:f>
              <c:numCache>
                <c:formatCode>General</c:formatCode>
                <c:ptCount val="3"/>
                <c:pt idx="0">
                  <c:v>4</c:v>
                </c:pt>
                <c:pt idx="1">
                  <c:v>8</c:v>
                </c:pt>
                <c:pt idx="2">
                  <c:v>32</c:v>
                </c:pt>
              </c:numCache>
            </c:numRef>
          </c:cat>
          <c:val>
            <c:numRef>
              <c:f>'[fig10.xlsx]GPU cycles'!$B$2:$D$2</c:f>
              <c:numCache>
                <c:formatCode>General</c:formatCode>
                <c:ptCount val="3"/>
                <c:pt idx="0">
                  <c:v>45008</c:v>
                </c:pt>
                <c:pt idx="1">
                  <c:v>85020</c:v>
                </c:pt>
                <c:pt idx="2">
                  <c:v>327200</c:v>
                </c:pt>
              </c:numCache>
            </c:numRef>
          </c:val>
        </c:ser>
        <c:ser>
          <c:idx val="2"/>
          <c:order val="1"/>
          <c:tx>
            <c:strRef>
              <c:f>'[fig10.xlsx]GPU cycles'!$A$3</c:f>
              <c:strCache>
                <c:ptCount val="1"/>
                <c:pt idx="0">
                  <c:v>WT</c:v>
                </c:pt>
              </c:strCache>
            </c:strRef>
          </c:tx>
          <c:spPr>
            <a:solidFill>
              <a:schemeClr val="accent2"/>
            </a:solidFill>
            <a:ln>
              <a:noFill/>
            </a:ln>
            <a:effectLst/>
          </c:spPr>
          <c:invertIfNegative val="0"/>
          <c:cat>
            <c:numRef>
              <c:f>'[fig10.xlsx]GPU cycles'!$B$1:$D$1</c:f>
              <c:numCache>
                <c:formatCode>General</c:formatCode>
                <c:ptCount val="3"/>
                <c:pt idx="0">
                  <c:v>4</c:v>
                </c:pt>
                <c:pt idx="1">
                  <c:v>8</c:v>
                </c:pt>
                <c:pt idx="2">
                  <c:v>32</c:v>
                </c:pt>
              </c:numCache>
            </c:numRef>
          </c:cat>
          <c:val>
            <c:numRef>
              <c:f>'[fig10.xlsx]GPU cycles'!$B$3:$D$3</c:f>
              <c:numCache>
                <c:formatCode>General</c:formatCode>
                <c:ptCount val="3"/>
                <c:pt idx="0">
                  <c:v>27008</c:v>
                </c:pt>
                <c:pt idx="1">
                  <c:v>49688</c:v>
                </c:pt>
                <c:pt idx="2">
                  <c:v>261792</c:v>
                </c:pt>
              </c:numCache>
            </c:numRef>
          </c:val>
        </c:ser>
        <c:ser>
          <c:idx val="3"/>
          <c:order val="2"/>
          <c:tx>
            <c:strRef>
              <c:f>'[fig10.xlsx]GPU cycles'!$A$4</c:f>
              <c:strCache>
                <c:ptCount val="1"/>
                <c:pt idx="0">
                  <c:v>RfO</c:v>
                </c:pt>
              </c:strCache>
            </c:strRef>
          </c:tx>
          <c:spPr>
            <a:solidFill>
              <a:schemeClr val="accent2">
                <a:tint val="77000"/>
              </a:schemeClr>
            </a:solidFill>
            <a:ln>
              <a:noFill/>
            </a:ln>
            <a:effectLst/>
          </c:spPr>
          <c:invertIfNegative val="0"/>
          <c:cat>
            <c:numRef>
              <c:f>'[fig10.xlsx]GPU cycles'!$B$1:$D$1</c:f>
              <c:numCache>
                <c:formatCode>General</c:formatCode>
                <c:ptCount val="3"/>
                <c:pt idx="0">
                  <c:v>4</c:v>
                </c:pt>
                <c:pt idx="1">
                  <c:v>8</c:v>
                </c:pt>
                <c:pt idx="2">
                  <c:v>32</c:v>
                </c:pt>
              </c:numCache>
            </c:numRef>
          </c:cat>
          <c:val>
            <c:numRef>
              <c:f>'[fig10.xlsx]GPU cycles'!$B$4:$D$4</c:f>
              <c:numCache>
                <c:formatCode>General</c:formatCode>
                <c:ptCount val="3"/>
                <c:pt idx="0">
                  <c:v>30804</c:v>
                </c:pt>
                <c:pt idx="1">
                  <c:v>64628</c:v>
                </c:pt>
                <c:pt idx="2">
                  <c:v>440308</c:v>
                </c:pt>
              </c:numCache>
            </c:numRef>
          </c:val>
        </c:ser>
        <c:ser>
          <c:idx val="4"/>
          <c:order val="3"/>
          <c:tx>
            <c:strRef>
              <c:f>'[fig10.xlsx]GPU cycles'!$A$5</c:f>
              <c:strCache>
                <c:ptCount val="1"/>
                <c:pt idx="0">
                  <c:v>QR</c:v>
                </c:pt>
              </c:strCache>
            </c:strRef>
          </c:tx>
          <c:spPr>
            <a:solidFill>
              <a:schemeClr val="accent2">
                <a:tint val="54000"/>
              </a:schemeClr>
            </a:solidFill>
            <a:ln>
              <a:noFill/>
            </a:ln>
            <a:effectLst/>
          </c:spPr>
          <c:invertIfNegative val="0"/>
          <c:cat>
            <c:numRef>
              <c:f>'[fig10.xlsx]GPU cycles'!$B$1:$D$1</c:f>
              <c:numCache>
                <c:formatCode>General</c:formatCode>
                <c:ptCount val="3"/>
                <c:pt idx="0">
                  <c:v>4</c:v>
                </c:pt>
                <c:pt idx="1">
                  <c:v>8</c:v>
                </c:pt>
                <c:pt idx="2">
                  <c:v>32</c:v>
                </c:pt>
              </c:numCache>
            </c:numRef>
          </c:cat>
          <c:val>
            <c:numRef>
              <c:f>'[fig10.xlsx]GPU cycles'!$B$5:$D$5</c:f>
              <c:numCache>
                <c:formatCode>General</c:formatCode>
                <c:ptCount val="3"/>
                <c:pt idx="0">
                  <c:v>27660</c:v>
                </c:pt>
                <c:pt idx="1">
                  <c:v>50288</c:v>
                </c:pt>
                <c:pt idx="2">
                  <c:v>234648</c:v>
                </c:pt>
              </c:numCache>
            </c:numRef>
          </c:val>
        </c:ser>
        <c:dLbls>
          <c:showLegendKey val="0"/>
          <c:showVal val="0"/>
          <c:showCatName val="0"/>
          <c:showSerName val="0"/>
          <c:showPercent val="0"/>
          <c:showBubbleSize val="0"/>
        </c:dLbls>
        <c:gapWidth val="150"/>
        <c:axId val="361781504"/>
        <c:axId val="361820544"/>
      </c:barChart>
      <c:catAx>
        <c:axId val="3617815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Problem sizes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61820544"/>
        <c:crosses val="autoZero"/>
        <c:auto val="1"/>
        <c:lblAlgn val="ctr"/>
        <c:lblOffset val="100"/>
        <c:noMultiLvlLbl val="0"/>
      </c:catAx>
      <c:valAx>
        <c:axId val="36182054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a:t>GPU cycles</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1781504"/>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982827812590894E-2"/>
          <c:y val="0.164131808515143"/>
          <c:w val="0.79313828407851705"/>
          <c:h val="0.67049947652142905"/>
        </c:manualLayout>
      </c:layout>
      <c:barChart>
        <c:barDir val="col"/>
        <c:grouping val="clustered"/>
        <c:varyColors val="0"/>
        <c:ser>
          <c:idx val="0"/>
          <c:order val="0"/>
          <c:tx>
            <c:strRef>
              <c:f>RelPerf!$A$39</c:f>
              <c:strCache>
                <c:ptCount val="1"/>
                <c:pt idx="0">
                  <c:v>noL1</c:v>
                </c:pt>
              </c:strCache>
            </c:strRef>
          </c:tx>
          <c:spPr>
            <a:solidFill>
              <a:schemeClr val="accent2">
                <a:shade val="65000"/>
              </a:schemeClr>
            </a:solidFill>
            <a:ln>
              <a:noFill/>
            </a:ln>
            <a:effectLst/>
          </c:spPr>
          <c:invertIfNegative val="0"/>
          <c:cat>
            <c:strRef>
              <c:f>RelPerf!$B$38:$R$38</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RelPerf!$B$39:$R$39</c:f>
              <c:numCache>
                <c:formatCode>General</c:formatCode>
                <c:ptCount val="1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er>
        <c:ser>
          <c:idx val="1"/>
          <c:order val="1"/>
          <c:tx>
            <c:strRef>
              <c:f>RelPerf!$A$40</c:f>
              <c:strCache>
                <c:ptCount val="1"/>
                <c:pt idx="0">
                  <c:v>WT</c:v>
                </c:pt>
              </c:strCache>
            </c:strRef>
          </c:tx>
          <c:spPr>
            <a:solidFill>
              <a:schemeClr val="accent2"/>
            </a:solidFill>
            <a:ln>
              <a:noFill/>
            </a:ln>
            <a:effectLst/>
          </c:spPr>
          <c:invertIfNegative val="0"/>
          <c:cat>
            <c:strRef>
              <c:f>RelPerf!$B$38:$R$38</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RelPerf!$B$40:$R$40</c:f>
              <c:numCache>
                <c:formatCode>General</c:formatCode>
                <c:ptCount val="17"/>
                <c:pt idx="0">
                  <c:v>0.99953358208955201</c:v>
                </c:pt>
                <c:pt idx="1">
                  <c:v>0.95402711437369103</c:v>
                </c:pt>
                <c:pt idx="2">
                  <c:v>0.919981528873687</c:v>
                </c:pt>
                <c:pt idx="3">
                  <c:v>1.0124296016322081</c:v>
                </c:pt>
                <c:pt idx="4">
                  <c:v>0.988976644000507</c:v>
                </c:pt>
                <c:pt idx="5">
                  <c:v>0.850921930168694</c:v>
                </c:pt>
                <c:pt idx="6">
                  <c:v>0.99843203851204099</c:v>
                </c:pt>
                <c:pt idx="7">
                  <c:v>2.9001933560992632</c:v>
                </c:pt>
                <c:pt idx="8">
                  <c:v>0.99122577676159096</c:v>
                </c:pt>
                <c:pt idx="9">
                  <c:v>0.97905910095969495</c:v>
                </c:pt>
                <c:pt idx="10">
                  <c:v>0.91638513513513498</c:v>
                </c:pt>
                <c:pt idx="11">
                  <c:v>0.96377364675917598</c:v>
                </c:pt>
                <c:pt idx="12">
                  <c:v>0.97829481485904701</c:v>
                </c:pt>
                <c:pt idx="13">
                  <c:v>0.93395301200156</c:v>
                </c:pt>
                <c:pt idx="14">
                  <c:v>1.000273213379649</c:v>
                </c:pt>
                <c:pt idx="15">
                  <c:v>1</c:v>
                </c:pt>
                <c:pt idx="16">
                  <c:v>1.033545151011567</c:v>
                </c:pt>
              </c:numCache>
            </c:numRef>
          </c:val>
        </c:ser>
        <c:ser>
          <c:idx val="2"/>
          <c:order val="2"/>
          <c:tx>
            <c:strRef>
              <c:f>RelPerf!$A$41</c:f>
              <c:strCache>
                <c:ptCount val="1"/>
                <c:pt idx="0">
                  <c:v>QR</c:v>
                </c:pt>
              </c:strCache>
            </c:strRef>
          </c:tx>
          <c:spPr>
            <a:solidFill>
              <a:schemeClr val="accent2">
                <a:tint val="65000"/>
              </a:schemeClr>
            </a:solidFill>
            <a:ln>
              <a:noFill/>
            </a:ln>
            <a:effectLst/>
          </c:spPr>
          <c:invertIfNegative val="0"/>
          <c:cat>
            <c:strRef>
              <c:f>RelPerf!$B$38:$R$38</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RelPerf!$B$41:$R$41</c:f>
              <c:numCache>
                <c:formatCode>General</c:formatCode>
                <c:ptCount val="17"/>
                <c:pt idx="0">
                  <c:v>0.92738132255389705</c:v>
                </c:pt>
                <c:pt idx="1">
                  <c:v>0.798778092774588</c:v>
                </c:pt>
                <c:pt idx="2">
                  <c:v>0.43764169057972602</c:v>
                </c:pt>
                <c:pt idx="3">
                  <c:v>1.0051805676999599</c:v>
                </c:pt>
                <c:pt idx="4">
                  <c:v>0.83742872830172699</c:v>
                </c:pt>
                <c:pt idx="5">
                  <c:v>0.40604158493526898</c:v>
                </c:pt>
                <c:pt idx="6">
                  <c:v>0.58912384398941597</c:v>
                </c:pt>
                <c:pt idx="7">
                  <c:v>0.908520131467904</c:v>
                </c:pt>
                <c:pt idx="8">
                  <c:v>0.810998346767828</c:v>
                </c:pt>
                <c:pt idx="9">
                  <c:v>0.85098924415001098</c:v>
                </c:pt>
                <c:pt idx="10">
                  <c:v>0.85439189189189202</c:v>
                </c:pt>
                <c:pt idx="11">
                  <c:v>0.99716144416228303</c:v>
                </c:pt>
                <c:pt idx="12">
                  <c:v>0.90094262590327101</c:v>
                </c:pt>
                <c:pt idx="13">
                  <c:v>0.92869685863406704</c:v>
                </c:pt>
                <c:pt idx="14">
                  <c:v>0.80925803052183798</c:v>
                </c:pt>
                <c:pt idx="15">
                  <c:v>0.99997584281726404</c:v>
                </c:pt>
                <c:pt idx="16">
                  <c:v>0.79126155703020395</c:v>
                </c:pt>
              </c:numCache>
            </c:numRef>
          </c:val>
        </c:ser>
        <c:dLbls>
          <c:showLegendKey val="0"/>
          <c:showVal val="0"/>
          <c:showCatName val="0"/>
          <c:showSerName val="0"/>
          <c:showPercent val="0"/>
          <c:showBubbleSize val="0"/>
        </c:dLbls>
        <c:gapWidth val="150"/>
        <c:axId val="362855808"/>
        <c:axId val="362857600"/>
      </c:barChart>
      <c:catAx>
        <c:axId val="36285580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62857600"/>
        <c:crosses val="autoZero"/>
        <c:auto val="1"/>
        <c:lblAlgn val="ctr"/>
        <c:lblOffset val="100"/>
        <c:noMultiLvlLbl val="0"/>
      </c:catAx>
      <c:valAx>
        <c:axId val="362857600"/>
        <c:scaling>
          <c:orientation val="minMax"/>
          <c:max val="1.5"/>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dirty="0"/>
                  <a:t>Relative </a:t>
                </a:r>
                <a:r>
                  <a:rPr lang="en-US" sz="1800" dirty="0" smtClean="0"/>
                  <a:t>Write-</a:t>
                </a:r>
                <a:r>
                  <a:rPr lang="en-US" sz="1800" dirty="0" err="1" smtClean="0"/>
                  <a:t>throughs</a:t>
                </a:r>
                <a:endParaRPr lang="en-US" sz="1800" dirty="0"/>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2855808"/>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RelPerf!$A$31</c:f>
              <c:strCache>
                <c:ptCount val="1"/>
                <c:pt idx="0">
                  <c:v>L1_Data</c:v>
                </c:pt>
              </c:strCache>
            </c:strRef>
          </c:tx>
          <c:spPr>
            <a:solidFill>
              <a:schemeClr val="accent2">
                <a:shade val="76000"/>
              </a:schemeClr>
            </a:solidFill>
            <a:ln>
              <a:noFill/>
            </a:ln>
            <a:effectLst/>
          </c:spPr>
          <c:invertIfNegative val="0"/>
          <c:cat>
            <c:strRef>
              <c:f>RelPerf!$B$30:$R$30</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RelPerf!$B$31:$R$31</c:f>
              <c:numCache>
                <c:formatCode>General</c:formatCode>
                <c:ptCount val="17"/>
                <c:pt idx="0">
                  <c:v>0.59593814758714303</c:v>
                </c:pt>
                <c:pt idx="1">
                  <c:v>0.88243198226407604</c:v>
                </c:pt>
                <c:pt idx="2">
                  <c:v>0.90360810224283294</c:v>
                </c:pt>
                <c:pt idx="3">
                  <c:v>0.76019953855880795</c:v>
                </c:pt>
                <c:pt idx="4">
                  <c:v>1.0220807345296199</c:v>
                </c:pt>
                <c:pt idx="5">
                  <c:v>0.93235755407169496</c:v>
                </c:pt>
                <c:pt idx="6">
                  <c:v>0.99535507607524898</c:v>
                </c:pt>
                <c:pt idx="7">
                  <c:v>0.37872821596703399</c:v>
                </c:pt>
                <c:pt idx="8">
                  <c:v>0.95415229382037303</c:v>
                </c:pt>
                <c:pt idx="9">
                  <c:v>0.99937132611261004</c:v>
                </c:pt>
                <c:pt idx="10">
                  <c:v>0.99776804338756797</c:v>
                </c:pt>
                <c:pt idx="11">
                  <c:v>0.99954832823349604</c:v>
                </c:pt>
                <c:pt idx="12">
                  <c:v>0.97044186156131995</c:v>
                </c:pt>
                <c:pt idx="13">
                  <c:v>0.97800722818005403</c:v>
                </c:pt>
                <c:pt idx="14">
                  <c:v>0.99914888140537494</c:v>
                </c:pt>
                <c:pt idx="15">
                  <c:v>0.99830078124999999</c:v>
                </c:pt>
                <c:pt idx="16">
                  <c:v>0.87442294406163501</c:v>
                </c:pt>
              </c:numCache>
            </c:numRef>
          </c:val>
        </c:ser>
        <c:ser>
          <c:idx val="1"/>
          <c:order val="1"/>
          <c:tx>
            <c:strRef>
              <c:f>RelPerf!$A$32</c:f>
              <c:strCache>
                <c:ptCount val="1"/>
                <c:pt idx="0">
                  <c:v>L1_Probes</c:v>
                </c:pt>
              </c:strCache>
            </c:strRef>
          </c:tx>
          <c:spPr>
            <a:solidFill>
              <a:schemeClr val="accent2">
                <a:tint val="77000"/>
              </a:schemeClr>
            </a:solidFill>
            <a:ln>
              <a:noFill/>
            </a:ln>
            <a:effectLst/>
          </c:spPr>
          <c:invertIfNegative val="0"/>
          <c:cat>
            <c:strRef>
              <c:f>RelPerf!$B$30:$R$30</c:f>
              <c:strCache>
                <c:ptCount val="17"/>
                <c:pt idx="0">
                  <c:v>sort</c:v>
                </c:pt>
                <c:pt idx="1">
                  <c:v>dct</c:v>
                </c:pt>
                <c:pt idx="2">
                  <c:v>hotspot</c:v>
                </c:pt>
                <c:pt idx="3">
                  <c:v>nn</c:v>
                </c:pt>
                <c:pt idx="4">
                  <c:v>backprop</c:v>
                </c:pt>
                <c:pt idx="5">
                  <c:v>reduction</c:v>
                </c:pt>
                <c:pt idx="6">
                  <c:v>bitonic</c:v>
                </c:pt>
                <c:pt idx="7">
                  <c:v>APSP</c:v>
                </c:pt>
                <c:pt idx="8">
                  <c:v>lud</c:v>
                </c:pt>
                <c:pt idx="9">
                  <c:v>kmeans</c:v>
                </c:pt>
                <c:pt idx="10">
                  <c:v>histogram</c:v>
                </c:pt>
                <c:pt idx="11">
                  <c:v>matrixmul</c:v>
                </c:pt>
                <c:pt idx="12">
                  <c:v>bfs</c:v>
                </c:pt>
                <c:pt idx="13">
                  <c:v>srad</c:v>
                </c:pt>
                <c:pt idx="14">
                  <c:v>spmv</c:v>
                </c:pt>
                <c:pt idx="15">
                  <c:v>nw</c:v>
                </c:pt>
                <c:pt idx="16">
                  <c:v>Mean</c:v>
                </c:pt>
              </c:strCache>
            </c:strRef>
          </c:cat>
          <c:val>
            <c:numRef>
              <c:f>RelPerf!$B$32:$R$32</c:f>
              <c:numCache>
                <c:formatCode>General</c:formatCode>
                <c:ptCount val="17"/>
                <c:pt idx="0">
                  <c:v>0.31722903172847899</c:v>
                </c:pt>
                <c:pt idx="1">
                  <c:v>1.02433693932073</c:v>
                </c:pt>
                <c:pt idx="2">
                  <c:v>0.40990791574198598</c:v>
                </c:pt>
                <c:pt idx="3">
                  <c:v>0.31458622745527298</c:v>
                </c:pt>
                <c:pt idx="4">
                  <c:v>0.53616885684107396</c:v>
                </c:pt>
                <c:pt idx="5">
                  <c:v>5.7893523083842298E-3</c:v>
                </c:pt>
                <c:pt idx="6">
                  <c:v>0.90626276504461001</c:v>
                </c:pt>
                <c:pt idx="7">
                  <c:v>1.0800871788497301E-2</c:v>
                </c:pt>
                <c:pt idx="8">
                  <c:v>0.36384033051278403</c:v>
                </c:pt>
                <c:pt idx="9">
                  <c:v>3.41345015023767E-2</c:v>
                </c:pt>
                <c:pt idx="10">
                  <c:v>3.1650674454178802E-2</c:v>
                </c:pt>
                <c:pt idx="11">
                  <c:v>0.32772078712566799</c:v>
                </c:pt>
                <c:pt idx="12">
                  <c:v>0.29273049702312998</c:v>
                </c:pt>
                <c:pt idx="13">
                  <c:v>1.6979679907388261</c:v>
                </c:pt>
                <c:pt idx="14">
                  <c:v>0.34556101327727901</c:v>
                </c:pt>
                <c:pt idx="15">
                  <c:v>1.3000798611111111</c:v>
                </c:pt>
                <c:pt idx="16">
                  <c:v>0.22270789731433199</c:v>
                </c:pt>
              </c:numCache>
            </c:numRef>
          </c:val>
        </c:ser>
        <c:dLbls>
          <c:showLegendKey val="0"/>
          <c:showVal val="0"/>
          <c:showCatName val="0"/>
          <c:showSerName val="0"/>
          <c:showPercent val="0"/>
          <c:showBubbleSize val="0"/>
        </c:dLbls>
        <c:gapWidth val="150"/>
        <c:overlap val="100"/>
        <c:axId val="378675200"/>
        <c:axId val="378676736"/>
      </c:barChart>
      <c:catAx>
        <c:axId val="37867520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8676736"/>
        <c:crosses val="autoZero"/>
        <c:auto val="1"/>
        <c:lblAlgn val="ctr"/>
        <c:lblOffset val="100"/>
        <c:noMultiLvlLbl val="0"/>
      </c:catAx>
      <c:valAx>
        <c:axId val="37867673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a:t>Bytes</a:t>
                </a:r>
                <a:r>
                  <a:rPr lang="en-US" sz="1100" baseline="0"/>
                  <a:t> received QR/bytes recved WT</a:t>
                </a:r>
                <a:endParaRPr lang="en-US" sz="1100"/>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78675200"/>
        <c:crosses val="autoZero"/>
        <c:crossBetween val="between"/>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0.1904</cdr:x>
      <cdr:y>0.84249</cdr:y>
    </cdr:from>
    <cdr:to>
      <cdr:x>0.62671</cdr:x>
      <cdr:y>0.99076</cdr:y>
    </cdr:to>
    <cdr:sp macro="" textlink="">
      <cdr:nvSpPr>
        <cdr:cNvPr id="2" name="Rectangle 1"/>
        <cdr:cNvSpPr/>
      </cdr:nvSpPr>
      <cdr:spPr bwMode="auto">
        <a:xfrm xmlns:a="http://schemas.openxmlformats.org/drawingml/2006/main">
          <a:off x="1635050" y="4587299"/>
          <a:ext cx="3746870" cy="807303"/>
        </a:xfrm>
        <a:prstGeom xmlns:a="http://schemas.openxmlformats.org/drawingml/2006/main" prst="rect">
          <a:avLst/>
        </a:prstGeom>
        <a:solidFill xmlns:a="http://schemas.openxmlformats.org/drawingml/2006/main">
          <a:srgbClr val="009966">
            <a:alpha val="16863"/>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0.62671</cdr:x>
      <cdr:y>0.84249</cdr:y>
    </cdr:from>
    <cdr:to>
      <cdr:x>0.86829</cdr:x>
      <cdr:y>0.99076</cdr:y>
    </cdr:to>
    <cdr:sp macro="" textlink="">
      <cdr:nvSpPr>
        <cdr:cNvPr id="3" name="Rectangle 2"/>
        <cdr:cNvSpPr/>
      </cdr:nvSpPr>
      <cdr:spPr bwMode="auto">
        <a:xfrm xmlns:a="http://schemas.openxmlformats.org/drawingml/2006/main">
          <a:off x="5381919" y="4587299"/>
          <a:ext cx="2074610" cy="807303"/>
        </a:xfrm>
        <a:prstGeom xmlns:a="http://schemas.openxmlformats.org/drawingml/2006/main" prst="rect">
          <a:avLst/>
        </a:prstGeom>
        <a:solidFill xmlns:a="http://schemas.openxmlformats.org/drawingml/2006/main">
          <a:srgbClr val="0070C0">
            <a:alpha val="20000"/>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0.08963</cdr:x>
      <cdr:y>0.84249</cdr:y>
    </cdr:from>
    <cdr:to>
      <cdr:x>0.1904</cdr:x>
      <cdr:y>0.99076</cdr:y>
    </cdr:to>
    <cdr:sp macro="" textlink="">
      <cdr:nvSpPr>
        <cdr:cNvPr id="4" name="Rectangle 3"/>
        <cdr:cNvSpPr/>
      </cdr:nvSpPr>
      <cdr:spPr bwMode="auto">
        <a:xfrm xmlns:a="http://schemas.openxmlformats.org/drawingml/2006/main">
          <a:off x="769741" y="4587297"/>
          <a:ext cx="865307" cy="807305"/>
        </a:xfrm>
        <a:prstGeom xmlns:a="http://schemas.openxmlformats.org/drawingml/2006/main" prst="rect">
          <a:avLst/>
        </a:prstGeom>
        <a:solidFill xmlns:a="http://schemas.openxmlformats.org/drawingml/2006/main">
          <a:schemeClr val="accent1">
            <a:alpha val="20000"/>
          </a:scheme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0.1904</cdr:x>
      <cdr:y>0.84249</cdr:y>
    </cdr:from>
    <cdr:to>
      <cdr:x>0.62671</cdr:x>
      <cdr:y>0.99076</cdr:y>
    </cdr:to>
    <cdr:sp macro="" textlink="">
      <cdr:nvSpPr>
        <cdr:cNvPr id="2" name="Rectangle 1"/>
        <cdr:cNvSpPr/>
      </cdr:nvSpPr>
      <cdr:spPr bwMode="auto">
        <a:xfrm xmlns:a="http://schemas.openxmlformats.org/drawingml/2006/main">
          <a:off x="1635050" y="4587299"/>
          <a:ext cx="3746870" cy="807303"/>
        </a:xfrm>
        <a:prstGeom xmlns:a="http://schemas.openxmlformats.org/drawingml/2006/main" prst="rect">
          <a:avLst/>
        </a:prstGeom>
        <a:solidFill xmlns:a="http://schemas.openxmlformats.org/drawingml/2006/main">
          <a:srgbClr val="009966">
            <a:alpha val="16863"/>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0.62671</cdr:x>
      <cdr:y>0.84249</cdr:y>
    </cdr:from>
    <cdr:to>
      <cdr:x>0.86829</cdr:x>
      <cdr:y>0.99076</cdr:y>
    </cdr:to>
    <cdr:sp macro="" textlink="">
      <cdr:nvSpPr>
        <cdr:cNvPr id="3" name="Rectangle 2"/>
        <cdr:cNvSpPr/>
      </cdr:nvSpPr>
      <cdr:spPr bwMode="auto">
        <a:xfrm xmlns:a="http://schemas.openxmlformats.org/drawingml/2006/main">
          <a:off x="5381919" y="4587299"/>
          <a:ext cx="2074610" cy="807303"/>
        </a:xfrm>
        <a:prstGeom xmlns:a="http://schemas.openxmlformats.org/drawingml/2006/main" prst="rect">
          <a:avLst/>
        </a:prstGeom>
        <a:solidFill xmlns:a="http://schemas.openxmlformats.org/drawingml/2006/main">
          <a:srgbClr val="0070C0">
            <a:alpha val="20000"/>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0.08963</cdr:x>
      <cdr:y>0.84249</cdr:y>
    </cdr:from>
    <cdr:to>
      <cdr:x>0.1904</cdr:x>
      <cdr:y>0.99076</cdr:y>
    </cdr:to>
    <cdr:sp macro="" textlink="">
      <cdr:nvSpPr>
        <cdr:cNvPr id="4" name="Rectangle 3"/>
        <cdr:cNvSpPr/>
      </cdr:nvSpPr>
      <cdr:spPr bwMode="auto">
        <a:xfrm xmlns:a="http://schemas.openxmlformats.org/drawingml/2006/main">
          <a:off x="769741" y="4587297"/>
          <a:ext cx="865307" cy="807305"/>
        </a:xfrm>
        <a:prstGeom xmlns:a="http://schemas.openxmlformats.org/drawingml/2006/main" prst="rect">
          <a:avLst/>
        </a:prstGeom>
        <a:solidFill xmlns:a="http://schemas.openxmlformats.org/drawingml/2006/main">
          <a:schemeClr val="accent1">
            <a:alpha val="20000"/>
          </a:scheme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0.1904</cdr:x>
      <cdr:y>0.84249</cdr:y>
    </cdr:from>
    <cdr:to>
      <cdr:x>0.62671</cdr:x>
      <cdr:y>0.99076</cdr:y>
    </cdr:to>
    <cdr:sp macro="" textlink="">
      <cdr:nvSpPr>
        <cdr:cNvPr id="2" name="Rectangle 1"/>
        <cdr:cNvSpPr/>
      </cdr:nvSpPr>
      <cdr:spPr bwMode="auto">
        <a:xfrm xmlns:a="http://schemas.openxmlformats.org/drawingml/2006/main">
          <a:off x="1635050" y="4587299"/>
          <a:ext cx="3746870" cy="807303"/>
        </a:xfrm>
        <a:prstGeom xmlns:a="http://schemas.openxmlformats.org/drawingml/2006/main" prst="rect">
          <a:avLst/>
        </a:prstGeom>
        <a:solidFill xmlns:a="http://schemas.openxmlformats.org/drawingml/2006/main">
          <a:srgbClr val="009966">
            <a:alpha val="16863"/>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0.62671</cdr:x>
      <cdr:y>0.84249</cdr:y>
    </cdr:from>
    <cdr:to>
      <cdr:x>0.86829</cdr:x>
      <cdr:y>0.99076</cdr:y>
    </cdr:to>
    <cdr:sp macro="" textlink="">
      <cdr:nvSpPr>
        <cdr:cNvPr id="3" name="Rectangle 2"/>
        <cdr:cNvSpPr/>
      </cdr:nvSpPr>
      <cdr:spPr bwMode="auto">
        <a:xfrm xmlns:a="http://schemas.openxmlformats.org/drawingml/2006/main">
          <a:off x="5381919" y="4587299"/>
          <a:ext cx="2074610" cy="807303"/>
        </a:xfrm>
        <a:prstGeom xmlns:a="http://schemas.openxmlformats.org/drawingml/2006/main" prst="rect">
          <a:avLst/>
        </a:prstGeom>
        <a:solidFill xmlns:a="http://schemas.openxmlformats.org/drawingml/2006/main">
          <a:srgbClr val="0070C0">
            <a:alpha val="20000"/>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0.08963</cdr:x>
      <cdr:y>0.84249</cdr:y>
    </cdr:from>
    <cdr:to>
      <cdr:x>0.1904</cdr:x>
      <cdr:y>0.99076</cdr:y>
    </cdr:to>
    <cdr:sp macro="" textlink="">
      <cdr:nvSpPr>
        <cdr:cNvPr id="4" name="Rectangle 3"/>
        <cdr:cNvSpPr/>
      </cdr:nvSpPr>
      <cdr:spPr bwMode="auto">
        <a:xfrm xmlns:a="http://schemas.openxmlformats.org/drawingml/2006/main">
          <a:off x="769741" y="4587297"/>
          <a:ext cx="865307" cy="807305"/>
        </a:xfrm>
        <a:prstGeom xmlns:a="http://schemas.openxmlformats.org/drawingml/2006/main" prst="rect">
          <a:avLst/>
        </a:prstGeom>
        <a:solidFill xmlns:a="http://schemas.openxmlformats.org/drawingml/2006/main">
          <a:schemeClr val="accent1">
            <a:alpha val="20000"/>
          </a:scheme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0.1904</cdr:x>
      <cdr:y>0.84249</cdr:y>
    </cdr:from>
    <cdr:to>
      <cdr:x>0.62671</cdr:x>
      <cdr:y>0.99076</cdr:y>
    </cdr:to>
    <cdr:sp macro="" textlink="">
      <cdr:nvSpPr>
        <cdr:cNvPr id="2" name="Rectangle 1"/>
        <cdr:cNvSpPr/>
      </cdr:nvSpPr>
      <cdr:spPr bwMode="auto">
        <a:xfrm xmlns:a="http://schemas.openxmlformats.org/drawingml/2006/main">
          <a:off x="1635050" y="4587299"/>
          <a:ext cx="3746870" cy="807303"/>
        </a:xfrm>
        <a:prstGeom xmlns:a="http://schemas.openxmlformats.org/drawingml/2006/main" prst="rect">
          <a:avLst/>
        </a:prstGeom>
        <a:solidFill xmlns:a="http://schemas.openxmlformats.org/drawingml/2006/main">
          <a:srgbClr val="009966">
            <a:alpha val="16863"/>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0.62671</cdr:x>
      <cdr:y>0.84249</cdr:y>
    </cdr:from>
    <cdr:to>
      <cdr:x>0.86829</cdr:x>
      <cdr:y>0.99076</cdr:y>
    </cdr:to>
    <cdr:sp macro="" textlink="">
      <cdr:nvSpPr>
        <cdr:cNvPr id="3" name="Rectangle 2"/>
        <cdr:cNvSpPr/>
      </cdr:nvSpPr>
      <cdr:spPr bwMode="auto">
        <a:xfrm xmlns:a="http://schemas.openxmlformats.org/drawingml/2006/main">
          <a:off x="5381919" y="4587299"/>
          <a:ext cx="2074610" cy="807303"/>
        </a:xfrm>
        <a:prstGeom xmlns:a="http://schemas.openxmlformats.org/drawingml/2006/main" prst="rect">
          <a:avLst/>
        </a:prstGeom>
        <a:solidFill xmlns:a="http://schemas.openxmlformats.org/drawingml/2006/main">
          <a:srgbClr val="0070C0">
            <a:alpha val="20000"/>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0.08963</cdr:x>
      <cdr:y>0.84249</cdr:y>
    </cdr:from>
    <cdr:to>
      <cdr:x>0.1904</cdr:x>
      <cdr:y>0.99076</cdr:y>
    </cdr:to>
    <cdr:sp macro="" textlink="">
      <cdr:nvSpPr>
        <cdr:cNvPr id="4" name="Rectangle 3"/>
        <cdr:cNvSpPr/>
      </cdr:nvSpPr>
      <cdr:spPr bwMode="auto">
        <a:xfrm xmlns:a="http://schemas.openxmlformats.org/drawingml/2006/main">
          <a:off x="769741" y="4587297"/>
          <a:ext cx="865307" cy="807305"/>
        </a:xfrm>
        <a:prstGeom xmlns:a="http://schemas.openxmlformats.org/drawingml/2006/main" prst="rect">
          <a:avLst/>
        </a:prstGeom>
        <a:solidFill xmlns:a="http://schemas.openxmlformats.org/drawingml/2006/main">
          <a:schemeClr val="accent1">
            <a:alpha val="20000"/>
          </a:scheme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0.19657</cdr:x>
      <cdr:y>0.837</cdr:y>
    </cdr:from>
    <cdr:to>
      <cdr:x>0.61622</cdr:x>
      <cdr:y>0.9975</cdr:y>
    </cdr:to>
    <cdr:sp macro="" textlink="">
      <cdr:nvSpPr>
        <cdr:cNvPr id="2" name="Rectangle 1"/>
        <cdr:cNvSpPr/>
      </cdr:nvSpPr>
      <cdr:spPr bwMode="auto">
        <a:xfrm xmlns:a="http://schemas.openxmlformats.org/drawingml/2006/main">
          <a:off x="1584246" y="4210055"/>
          <a:ext cx="3382243" cy="807303"/>
        </a:xfrm>
        <a:prstGeom xmlns:a="http://schemas.openxmlformats.org/drawingml/2006/main" prst="rect">
          <a:avLst/>
        </a:prstGeom>
        <a:solidFill xmlns:a="http://schemas.openxmlformats.org/drawingml/2006/main">
          <a:srgbClr val="009966">
            <a:alpha val="16863"/>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0.61473</cdr:x>
      <cdr:y>0.8395</cdr:y>
    </cdr:from>
    <cdr:to>
      <cdr:x>0.85023</cdr:x>
      <cdr:y>1</cdr:y>
    </cdr:to>
    <cdr:sp macro="" textlink="">
      <cdr:nvSpPr>
        <cdr:cNvPr id="3" name="Rectangle 2"/>
        <cdr:cNvSpPr/>
      </cdr:nvSpPr>
      <cdr:spPr bwMode="auto">
        <a:xfrm xmlns:a="http://schemas.openxmlformats.org/drawingml/2006/main">
          <a:off x="4954423" y="4222630"/>
          <a:ext cx="1898075" cy="807303"/>
        </a:xfrm>
        <a:prstGeom xmlns:a="http://schemas.openxmlformats.org/drawingml/2006/main" prst="rect">
          <a:avLst/>
        </a:prstGeom>
        <a:solidFill xmlns:a="http://schemas.openxmlformats.org/drawingml/2006/main">
          <a:srgbClr val="0070C0">
            <a:alpha val="20000"/>
          </a:srgb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dr:relSizeAnchor xmlns:cdr="http://schemas.openxmlformats.org/drawingml/2006/chartDrawing">
    <cdr:from>
      <cdr:x>0.10019</cdr:x>
      <cdr:y>0.837</cdr:y>
    </cdr:from>
    <cdr:to>
      <cdr:x>0.19501</cdr:x>
      <cdr:y>0.9975</cdr:y>
    </cdr:to>
    <cdr:sp macro="" textlink="">
      <cdr:nvSpPr>
        <cdr:cNvPr id="4" name="Rectangle 3"/>
        <cdr:cNvSpPr/>
      </cdr:nvSpPr>
      <cdr:spPr bwMode="auto">
        <a:xfrm xmlns:a="http://schemas.openxmlformats.org/drawingml/2006/main">
          <a:off x="807462" y="4210053"/>
          <a:ext cx="764212" cy="807305"/>
        </a:xfrm>
        <a:prstGeom xmlns:a="http://schemas.openxmlformats.org/drawingml/2006/main" prst="rect">
          <a:avLst/>
        </a:prstGeom>
        <a:solidFill xmlns:a="http://schemas.openxmlformats.org/drawingml/2006/main">
          <a:schemeClr val="accent1">
            <a:alpha val="20000"/>
          </a:schemeClr>
        </a:solidFill>
        <a:ln xmlns:a="http://schemas.openxmlformats.org/drawingml/2006/main" w="25400" algn="ctr">
          <a:noFill/>
          <a:round/>
          <a:headEnd/>
          <a:tailEnd/>
        </a:ln>
        <a:effectLst xmlns:a="http://schemas.openxmlformats.org/drawingml/2006/main">
          <a:outerShdw blurRad="50800" dist="38100" dir="5400000" algn="t" rotWithShape="0">
            <a:prstClr val="black">
              <a:alpha val="40000"/>
            </a:prstClr>
          </a:outerShdw>
        </a:effectLst>
      </cdr:spPr>
      <cdr:txBody>
        <a:bodyPr xmlns:a="http://schemas.openxmlformats.org/drawingml/2006/main" lIns="228600" tIns="45714" rIns="228600" bIns="45714"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588" indent="-1588" algn="ctr" defTabSz="913183"/>
          <a:endParaRPr lang="en-US" b="1" dirty="0" smtClean="0">
            <a:solidFill>
              <a:prstClr val="white"/>
            </a:solidFill>
            <a:cs typeface="Arial"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2/26/2014</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2/26/2014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9CF7D-5C54-4D5B-8684-2DE2CB447C37}" type="slidenum">
              <a:rPr lang="en-US" smtClean="0"/>
              <a:t>2</a:t>
            </a:fld>
            <a:endParaRPr lang="en-US"/>
          </a:p>
        </p:txBody>
      </p:sp>
    </p:spTree>
    <p:extLst>
      <p:ext uri="{BB962C8B-B14F-4D97-AF65-F5344CB8AC3E}">
        <p14:creationId xmlns:p14="http://schemas.microsoft.com/office/powerpoint/2010/main" val="230239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20</a:t>
            </a:fld>
            <a:endParaRPr lang="en-US"/>
          </a:p>
        </p:txBody>
      </p:sp>
    </p:spTree>
    <p:extLst>
      <p:ext uri="{BB962C8B-B14F-4D97-AF65-F5344CB8AC3E}">
        <p14:creationId xmlns:p14="http://schemas.microsoft.com/office/powerpoint/2010/main" val="17659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removing this slide.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21</a:t>
            </a:fld>
            <a:endParaRPr lang="en-US"/>
          </a:p>
        </p:txBody>
      </p:sp>
    </p:spTree>
    <p:extLst>
      <p:ext uri="{BB962C8B-B14F-4D97-AF65-F5344CB8AC3E}">
        <p14:creationId xmlns:p14="http://schemas.microsoft.com/office/powerpoint/2010/main" val="359171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22</a:t>
            </a:fld>
            <a:endParaRPr lang="en-US"/>
          </a:p>
        </p:txBody>
      </p:sp>
    </p:spTree>
    <p:extLst>
      <p:ext uri="{BB962C8B-B14F-4D97-AF65-F5344CB8AC3E}">
        <p14:creationId xmlns:p14="http://schemas.microsoft.com/office/powerpoint/2010/main" val="83072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intermediate reuse matters</a:t>
            </a:r>
            <a:r>
              <a:rPr lang="en-US" baseline="0" dirty="0" smtClean="0"/>
              <a:t> so much</a:t>
            </a:r>
            <a:endParaRPr lang="en-US" baseline="0" dirty="0"/>
          </a:p>
          <a:p>
            <a:r>
              <a:rPr lang="en-US" baseline="0" dirty="0" smtClean="0"/>
              <a:t>Read after read explain better</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23</a:t>
            </a:fld>
            <a:endParaRPr lang="en-US"/>
          </a:p>
        </p:txBody>
      </p:sp>
    </p:spTree>
    <p:extLst>
      <p:ext uri="{BB962C8B-B14F-4D97-AF65-F5344CB8AC3E}">
        <p14:creationId xmlns:p14="http://schemas.microsoft.com/office/powerpoint/2010/main" val="2282811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bars in order</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24</a:t>
            </a:fld>
            <a:endParaRPr lang="en-US"/>
          </a:p>
        </p:txBody>
      </p:sp>
    </p:spTree>
    <p:extLst>
      <p:ext uri="{BB962C8B-B14F-4D97-AF65-F5344CB8AC3E}">
        <p14:creationId xmlns:p14="http://schemas.microsoft.com/office/powerpoint/2010/main" val="10743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bars in order</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25</a:t>
            </a:fld>
            <a:endParaRPr lang="en-US"/>
          </a:p>
        </p:txBody>
      </p:sp>
    </p:spTree>
    <p:extLst>
      <p:ext uri="{BB962C8B-B14F-4D97-AF65-F5344CB8AC3E}">
        <p14:creationId xmlns:p14="http://schemas.microsoft.com/office/powerpoint/2010/main" val="10743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bars in order</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26</a:t>
            </a:fld>
            <a:endParaRPr lang="en-US"/>
          </a:p>
        </p:txBody>
      </p:sp>
    </p:spTree>
    <p:extLst>
      <p:ext uri="{BB962C8B-B14F-4D97-AF65-F5344CB8AC3E}">
        <p14:creationId xmlns:p14="http://schemas.microsoft.com/office/powerpoint/2010/main" val="10743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bars in order</a:t>
            </a:r>
          </a:p>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27</a:t>
            </a:fld>
            <a:endParaRPr lang="en-US"/>
          </a:p>
        </p:txBody>
      </p:sp>
    </p:spTree>
    <p:extLst>
      <p:ext uri="{BB962C8B-B14F-4D97-AF65-F5344CB8AC3E}">
        <p14:creationId xmlns:p14="http://schemas.microsoft.com/office/powerpoint/2010/main" val="10743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MJS – Added “For </a:t>
            </a:r>
            <a:r>
              <a:rPr lang="en-US" dirty="0" err="1" smtClean="0"/>
              <a:t>QuickRelease</a:t>
            </a:r>
            <a:r>
              <a:rPr lang="en-US" dirty="0" smtClean="0"/>
              <a:t>”. </a:t>
            </a:r>
          </a:p>
          <a:p>
            <a:r>
              <a:rPr lang="en-US" dirty="0" smtClean="0"/>
              <a:t>Overall 7% not bad, furthermore fine-grain</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28</a:t>
            </a:fld>
            <a:endParaRPr lang="en-US"/>
          </a:p>
        </p:txBody>
      </p:sp>
    </p:spTree>
    <p:extLst>
      <p:ext uri="{BB962C8B-B14F-4D97-AF65-F5344CB8AC3E}">
        <p14:creationId xmlns:p14="http://schemas.microsoft.com/office/powerpoint/2010/main" val="279327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9CF7D-5C54-4D5B-8684-2DE2CB447C37}" type="slidenum">
              <a:rPr lang="en-US" smtClean="0"/>
              <a:t>37</a:t>
            </a:fld>
            <a:endParaRPr lang="en-US"/>
          </a:p>
        </p:txBody>
      </p:sp>
    </p:spTree>
    <p:extLst>
      <p:ext uri="{BB962C8B-B14F-4D97-AF65-F5344CB8AC3E}">
        <p14:creationId xmlns:p14="http://schemas.microsoft.com/office/powerpoint/2010/main" val="151130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removing this slide.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a:t>
            </a:fld>
            <a:endParaRPr lang="en-US"/>
          </a:p>
        </p:txBody>
      </p:sp>
    </p:spTree>
    <p:extLst>
      <p:ext uri="{BB962C8B-B14F-4D97-AF65-F5344CB8AC3E}">
        <p14:creationId xmlns:p14="http://schemas.microsoft.com/office/powerpoint/2010/main" val="359171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Maintaining</a:t>
            </a:r>
            <a:r>
              <a:rPr lang="en-US" baseline="0" dirty="0" smtClean="0"/>
              <a:t> coherence with the CPU requires coalescing writes with the CPU.</a:t>
            </a:r>
          </a:p>
          <a:p>
            <a:pPr marL="0" indent="0">
              <a:buNone/>
            </a:pPr>
            <a:r>
              <a:rPr lang="en-US" baseline="0" dirty="0" smtClean="0"/>
              <a:t>Describe FIGURE</a:t>
            </a:r>
            <a:endParaRPr lang="en-US" dirty="0"/>
          </a:p>
        </p:txBody>
      </p:sp>
      <p:sp>
        <p:nvSpPr>
          <p:cNvPr id="4" name="Slide Number Placeholder 3"/>
          <p:cNvSpPr>
            <a:spLocks noGrp="1"/>
          </p:cNvSpPr>
          <p:nvPr>
            <p:ph type="sldNum" sz="quarter" idx="10"/>
          </p:nvPr>
        </p:nvSpPr>
        <p:spPr/>
        <p:txBody>
          <a:bodyPr/>
          <a:lstStyle/>
          <a:p>
            <a:fld id="{2FE9CF7D-5C54-4D5B-8684-2DE2CB447C37}" type="slidenum">
              <a:rPr lang="en-US" smtClean="0"/>
              <a:t>4</a:t>
            </a:fld>
            <a:endParaRPr lang="en-US"/>
          </a:p>
        </p:txBody>
      </p:sp>
    </p:spTree>
    <p:extLst>
      <p:ext uri="{BB962C8B-B14F-4D97-AF65-F5344CB8AC3E}">
        <p14:creationId xmlns:p14="http://schemas.microsoft.com/office/powerpoint/2010/main" val="23023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423" indent="-119423" defTabSz="942289"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6</a:t>
            </a:fld>
            <a:endParaRPr lang="en-US"/>
          </a:p>
        </p:txBody>
      </p:sp>
    </p:spTree>
    <p:extLst>
      <p:ext uri="{BB962C8B-B14F-4D97-AF65-F5344CB8AC3E}">
        <p14:creationId xmlns:p14="http://schemas.microsoft.com/office/powerpoint/2010/main" val="99394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removing this slide.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7</a:t>
            </a:fld>
            <a:endParaRPr lang="en-US"/>
          </a:p>
        </p:txBody>
      </p:sp>
    </p:spTree>
    <p:extLst>
      <p:ext uri="{BB962C8B-B14F-4D97-AF65-F5344CB8AC3E}">
        <p14:creationId xmlns:p14="http://schemas.microsoft.com/office/powerpoint/2010/main" val="359171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for questions</a:t>
            </a:r>
            <a:r>
              <a:rPr lang="en-US" baseline="0" dirty="0"/>
              <a:t> </a:t>
            </a:r>
            <a:r>
              <a:rPr lang="en-US" baseline="0" dirty="0" smtClean="0"/>
              <a:t>on HSA semantics (CPU reading data).</a:t>
            </a:r>
            <a:endParaRPr lang="en-US" dirty="0" smtClean="0"/>
          </a:p>
        </p:txBody>
      </p:sp>
      <p:sp>
        <p:nvSpPr>
          <p:cNvPr id="4" name="Slide Number Placeholder 3"/>
          <p:cNvSpPr>
            <a:spLocks noGrp="1"/>
          </p:cNvSpPr>
          <p:nvPr>
            <p:ph type="sldNum" sz="quarter" idx="10"/>
          </p:nvPr>
        </p:nvSpPr>
        <p:spPr/>
        <p:txBody>
          <a:bodyPr/>
          <a:lstStyle/>
          <a:p>
            <a:fld id="{2FE9CF7D-5C54-4D5B-8684-2DE2CB447C37}" type="slidenum">
              <a:rPr lang="en-US" smtClean="0"/>
              <a:t>8</a:t>
            </a:fld>
            <a:endParaRPr lang="en-US"/>
          </a:p>
        </p:txBody>
      </p:sp>
    </p:spTree>
    <p:extLst>
      <p:ext uri="{BB962C8B-B14F-4D97-AF65-F5344CB8AC3E}">
        <p14:creationId xmlns:p14="http://schemas.microsoft.com/office/powerpoint/2010/main" val="20932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9</a:t>
            </a:fld>
            <a:endParaRPr lang="en-US"/>
          </a:p>
        </p:txBody>
      </p:sp>
    </p:spTree>
    <p:extLst>
      <p:ext uri="{BB962C8B-B14F-4D97-AF65-F5344CB8AC3E}">
        <p14:creationId xmlns:p14="http://schemas.microsoft.com/office/powerpoint/2010/main" val="284969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removing this slide.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11</a:t>
            </a:fld>
            <a:endParaRPr lang="en-US"/>
          </a:p>
        </p:txBody>
      </p:sp>
    </p:spTree>
    <p:extLst>
      <p:ext uri="{BB962C8B-B14F-4D97-AF65-F5344CB8AC3E}">
        <p14:creationId xmlns:p14="http://schemas.microsoft.com/office/powerpoint/2010/main" val="359171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Byte wise</a:t>
            </a:r>
            <a:r>
              <a:rPr lang="en-US" baseline="0" dirty="0" smtClean="0"/>
              <a:t> writes tracked without read-for-ownership</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12</a:t>
            </a:fld>
            <a:endParaRPr lang="en-US"/>
          </a:p>
        </p:txBody>
      </p:sp>
    </p:spTree>
    <p:extLst>
      <p:ext uri="{BB962C8B-B14F-4D97-AF65-F5344CB8AC3E}">
        <p14:creationId xmlns:p14="http://schemas.microsoft.com/office/powerpoint/2010/main" val="2421491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288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581786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4309440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3242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38228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38720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43206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62752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33719931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202228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34561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844932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937867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292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08191296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2816477"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QuickRelease   </a:t>
            </a:r>
            <a:r>
              <a:rPr lang="en-US" sz="1000" cap="all" dirty="0">
                <a:cs typeface="Arial" pitchFamily="34" charset="0"/>
              </a:rPr>
              <a:t>|   </a:t>
            </a:r>
            <a:fld id="{F9649FD6-C0F2-4A33-9D42-84E368792D73}" type="datetime4">
              <a:rPr lang="en-US" sz="1000" cap="all">
                <a:cs typeface="Arial" pitchFamily="34" charset="0"/>
              </a:rPr>
              <a:pPr fontAlgn="auto">
                <a:spcBef>
                  <a:spcPts val="0"/>
                </a:spcBef>
                <a:spcAft>
                  <a:spcPts val="0"/>
                </a:spcAft>
                <a:defRPr/>
              </a:pPr>
              <a:t>February 26, 2014</a:t>
            </a:fld>
            <a:r>
              <a:rPr lang="en-US" sz="1000" cap="all" dirty="0">
                <a:cs typeface="Arial" pitchFamily="34" charset="0"/>
              </a:rPr>
              <a:t>   |   </a:t>
            </a:r>
            <a:r>
              <a:rPr lang="en-US" sz="1000" cap="all" dirty="0" smtClean="0">
                <a:cs typeface="Arial" pitchFamily="34" charset="0"/>
              </a:rPr>
              <a:t>HPCA-20</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24" r:id="rId11"/>
    <p:sldLayoutId id="2147483825" r:id="rId12"/>
    <p:sldLayoutId id="2147483826" r:id="rId13"/>
    <p:sldLayoutId id="2147483841" r:id="rId14"/>
    <p:sldLayoutId id="2147483842" r:id="rId15"/>
    <p:sldLayoutId id="2147483843" r:id="rId16"/>
    <p:sldLayoutId id="2147483844" r:id="rId17"/>
    <p:sldLayoutId id="2147483845" r:id="rId1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33400" y="4167965"/>
            <a:ext cx="8049010" cy="822960"/>
          </a:xfrm>
        </p:spPr>
        <p:txBody>
          <a:bodyPr/>
          <a:lstStyle/>
          <a:p>
            <a:r>
              <a:rPr lang="en-US" sz="3200" dirty="0"/>
              <a:t>QuickRelease:</a:t>
            </a:r>
            <a:br>
              <a:rPr lang="en-US" sz="3200" dirty="0"/>
            </a:br>
            <a:r>
              <a:rPr lang="en-US" sz="3200" dirty="0"/>
              <a:t>A Throughput-oriented Approach to Release Consistency on GPUs</a:t>
            </a:r>
            <a:endParaRPr lang="en-US" sz="2600" dirty="0"/>
          </a:p>
        </p:txBody>
      </p:sp>
      <p:sp>
        <p:nvSpPr>
          <p:cNvPr id="7" name="Subtitle 2"/>
          <p:cNvSpPr>
            <a:spLocks noGrp="1"/>
          </p:cNvSpPr>
          <p:nvPr>
            <p:ph type="subTitle" idx="1"/>
          </p:nvPr>
        </p:nvSpPr>
        <p:spPr>
          <a:xfrm>
            <a:off x="228600" y="5070050"/>
            <a:ext cx="8353811" cy="708748"/>
          </a:xfrm>
        </p:spPr>
        <p:txBody>
          <a:bodyPr/>
          <a:lstStyle/>
          <a:p>
            <a:r>
              <a:rPr lang="en-US" dirty="0"/>
              <a:t>Blake A. Hechtman</a:t>
            </a:r>
            <a:r>
              <a:rPr lang="en-US" baseline="30000" dirty="0"/>
              <a:t>†§</a:t>
            </a:r>
            <a:r>
              <a:rPr lang="en-US" dirty="0"/>
              <a:t>, Shuai Che</a:t>
            </a:r>
            <a:r>
              <a:rPr lang="en-US" baseline="30000" dirty="0"/>
              <a:t>†</a:t>
            </a:r>
            <a:r>
              <a:rPr lang="en-US" dirty="0"/>
              <a:t>, Derek R. Hower</a:t>
            </a:r>
            <a:r>
              <a:rPr lang="en-US" baseline="30000" dirty="0"/>
              <a:t>†</a:t>
            </a:r>
            <a:r>
              <a:rPr lang="en-US" dirty="0"/>
              <a:t>, Yingying </a:t>
            </a:r>
            <a:r>
              <a:rPr lang="en-US" dirty="0" err="1"/>
              <a:t>Tian</a:t>
            </a:r>
            <a:r>
              <a:rPr lang="en-US" baseline="30000" dirty="0" err="1"/>
              <a:t>†Ϯ</a:t>
            </a:r>
            <a:r>
              <a:rPr lang="en-US" dirty="0"/>
              <a:t>, </a:t>
            </a:r>
            <a:endParaRPr lang="en-US" dirty="0" smtClean="0"/>
          </a:p>
          <a:p>
            <a:r>
              <a:rPr lang="en-US" dirty="0" smtClean="0"/>
              <a:t>Bradford </a:t>
            </a:r>
            <a:r>
              <a:rPr lang="en-US" dirty="0"/>
              <a:t>M. Beckmann</a:t>
            </a:r>
            <a:r>
              <a:rPr lang="en-US" baseline="30000" dirty="0" smtClean="0"/>
              <a:t>†</a:t>
            </a:r>
            <a:r>
              <a:rPr lang="en-US" dirty="0" smtClean="0"/>
              <a:t>, Mark </a:t>
            </a:r>
            <a:r>
              <a:rPr lang="en-US" dirty="0"/>
              <a:t>D. Hill</a:t>
            </a:r>
            <a:r>
              <a:rPr lang="en-US" baseline="30000" dirty="0"/>
              <a:t>‡†</a:t>
            </a:r>
            <a:r>
              <a:rPr lang="en-US" dirty="0"/>
              <a:t>, Steven K. Reinhardt</a:t>
            </a:r>
            <a:r>
              <a:rPr lang="en-US" baseline="30000" dirty="0"/>
              <a:t>†</a:t>
            </a:r>
            <a:r>
              <a:rPr lang="en-US" dirty="0"/>
              <a:t>, David A. Wood</a:t>
            </a:r>
            <a:r>
              <a:rPr lang="en-US" baseline="30000" dirty="0"/>
              <a:t>‡†</a:t>
            </a:r>
            <a:endParaRPr lang="en-US" dirty="0"/>
          </a:p>
        </p:txBody>
      </p:sp>
      <p:sp>
        <p:nvSpPr>
          <p:cNvPr id="8" name="Rectangle 7"/>
          <p:cNvSpPr/>
          <p:nvPr/>
        </p:nvSpPr>
        <p:spPr>
          <a:xfrm>
            <a:off x="4010411" y="5665373"/>
            <a:ext cx="4572000" cy="1210588"/>
          </a:xfrm>
          <a:prstGeom prst="rect">
            <a:avLst/>
          </a:prstGeom>
        </p:spPr>
        <p:txBody>
          <a:bodyPr>
            <a:spAutoFit/>
          </a:bodyPr>
          <a:lstStyle/>
          <a:p>
            <a:pPr algn="r"/>
            <a:r>
              <a:rPr lang="en-US" baseline="30000" dirty="0"/>
              <a:t>§</a:t>
            </a:r>
            <a:r>
              <a:rPr lang="en-US" dirty="0" smtClean="0">
                <a:cs typeface="Calibri"/>
              </a:rPr>
              <a:t>Duke University</a:t>
            </a:r>
          </a:p>
          <a:p>
            <a:pPr algn="r"/>
            <a:r>
              <a:rPr lang="en-US" baseline="30000" dirty="0" err="1"/>
              <a:t>Ϯ</a:t>
            </a:r>
            <a:r>
              <a:rPr lang="en-US" dirty="0" err="1" smtClean="0">
                <a:cs typeface="Calibri"/>
              </a:rPr>
              <a:t>Texas</a:t>
            </a:r>
            <a:r>
              <a:rPr lang="en-US" dirty="0" smtClean="0">
                <a:cs typeface="Calibri"/>
              </a:rPr>
              <a:t> A&amp;M University</a:t>
            </a:r>
          </a:p>
          <a:p>
            <a:pPr algn="r"/>
            <a:r>
              <a:rPr lang="en-US" baseline="30000" dirty="0" smtClean="0"/>
              <a:t>‡</a:t>
            </a:r>
            <a:r>
              <a:rPr lang="en-US" dirty="0" smtClean="0">
                <a:cs typeface="Calibri"/>
              </a:rPr>
              <a:t>University of </a:t>
            </a:r>
            <a:r>
              <a:rPr lang="en-US" dirty="0">
                <a:cs typeface="Calibri"/>
              </a:rPr>
              <a:t>Wisconsin-Madison</a:t>
            </a:r>
          </a:p>
          <a:p>
            <a:pPr algn="r"/>
            <a:r>
              <a:rPr lang="en-US" baseline="30000" dirty="0"/>
              <a:t>†</a:t>
            </a:r>
            <a:r>
              <a:rPr lang="en-US" dirty="0" smtClean="0">
                <a:cs typeface="Calibri"/>
              </a:rPr>
              <a:t>Advanced </a:t>
            </a:r>
            <a:r>
              <a:rPr lang="en-US" dirty="0">
                <a:cs typeface="Calibri"/>
              </a:rPr>
              <a:t>Micro Devices, Inc.</a:t>
            </a:r>
            <a:endParaRPr lang="en-US" dirty="0"/>
          </a:p>
        </p:txBody>
      </p:sp>
    </p:spTree>
    <p:extLst>
      <p:ext uri="{BB962C8B-B14F-4D97-AF65-F5344CB8AC3E}">
        <p14:creationId xmlns:p14="http://schemas.microsoft.com/office/powerpoint/2010/main" val="12804544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51" y="150222"/>
            <a:ext cx="8503920" cy="640080"/>
          </a:xfrm>
        </p:spPr>
        <p:txBody>
          <a:bodyPr/>
          <a:lstStyle/>
          <a:p>
            <a:r>
              <a:rPr lang="en-US" baseline="0" dirty="0" smtClean="0"/>
              <a:t>Read-for</a:t>
            </a:r>
            <a:r>
              <a:rPr lang="en-US" dirty="0" smtClean="0"/>
              <a:t>-ownership </a:t>
            </a:r>
            <a:r>
              <a:rPr lang="en-US" dirty="0"/>
              <a:t>(</a:t>
            </a:r>
            <a:r>
              <a:rPr lang="en-US" dirty="0" err="1"/>
              <a:t>RfO</a:t>
            </a:r>
            <a:r>
              <a:rPr lang="en-US" dirty="0" smtClean="0"/>
              <a:t>) memory </a:t>
            </a:r>
            <a:r>
              <a:rPr lang="en-US" dirty="0"/>
              <a:t>system</a:t>
            </a:r>
          </a:p>
        </p:txBody>
      </p:sp>
      <p:sp>
        <p:nvSpPr>
          <p:cNvPr id="3" name="Content Placeholder 2"/>
          <p:cNvSpPr>
            <a:spLocks noGrp="1"/>
          </p:cNvSpPr>
          <p:nvPr>
            <p:ph idx="1"/>
          </p:nvPr>
        </p:nvSpPr>
        <p:spPr>
          <a:xfrm>
            <a:off x="156874" y="1097280"/>
            <a:ext cx="8229600" cy="1789293"/>
          </a:xfrm>
        </p:spPr>
        <p:txBody>
          <a:bodyPr>
            <a:normAutofit fontScale="92500" lnSpcReduction="20000"/>
          </a:bodyPr>
          <a:lstStyle/>
          <a:p>
            <a:r>
              <a:rPr lang="en-US" dirty="0" smtClean="0"/>
              <a:t>Current CPUs</a:t>
            </a:r>
          </a:p>
          <a:p>
            <a:r>
              <a:rPr lang="en-US" dirty="0" smtClean="0"/>
              <a:t>Single-Writer or Multiple-Readers invariant</a:t>
            </a:r>
          </a:p>
          <a:p>
            <a:r>
              <a:rPr lang="en-US" dirty="0" err="1"/>
              <a:t>Wavefront</a:t>
            </a:r>
            <a:r>
              <a:rPr lang="en-US" dirty="0"/>
              <a:t> coalescing of writes at the </a:t>
            </a:r>
            <a:r>
              <a:rPr lang="en-US" dirty="0" smtClean="0"/>
              <a:t>CU</a:t>
            </a:r>
          </a:p>
          <a:p>
            <a:r>
              <a:rPr lang="en-US" dirty="0" err="1" smtClean="0"/>
              <a:t>LdAcq</a:t>
            </a:r>
            <a:r>
              <a:rPr lang="en-US" dirty="0" smtClean="0"/>
              <a:t>, </a:t>
            </a:r>
            <a:r>
              <a:rPr lang="en-US" dirty="0" err="1" smtClean="0"/>
              <a:t>StRel</a:t>
            </a:r>
            <a:r>
              <a:rPr lang="en-US" dirty="0" smtClean="0"/>
              <a:t> are simply </a:t>
            </a:r>
            <a:r>
              <a:rPr lang="en-US" dirty="0" err="1" smtClean="0"/>
              <a:t>Ld</a:t>
            </a:r>
            <a:r>
              <a:rPr lang="en-US" dirty="0" smtClean="0"/>
              <a:t> and St operations</a:t>
            </a:r>
          </a:p>
          <a:p>
            <a:r>
              <a:rPr lang="en-US" dirty="0" smtClean="0">
                <a:solidFill>
                  <a:srgbClr val="000000"/>
                </a:solidFill>
              </a:rPr>
              <a:t>Invalidations, dirty-</a:t>
            </a:r>
            <a:r>
              <a:rPr lang="en-US" dirty="0" err="1" smtClean="0">
                <a:solidFill>
                  <a:srgbClr val="000000"/>
                </a:solidFill>
              </a:rPr>
              <a:t>writeback</a:t>
            </a:r>
            <a:r>
              <a:rPr lang="en-US" dirty="0" smtClean="0">
                <a:solidFill>
                  <a:srgbClr val="000000"/>
                </a:solidFill>
              </a:rPr>
              <a:t> and data responses</a:t>
            </a:r>
          </a:p>
        </p:txBody>
      </p:sp>
      <p:sp>
        <p:nvSpPr>
          <p:cNvPr id="41" name="Rectangle 40"/>
          <p:cNvSpPr/>
          <p:nvPr/>
        </p:nvSpPr>
        <p:spPr>
          <a:xfrm>
            <a:off x="5269163" y="4241018"/>
            <a:ext cx="1569984" cy="2240151"/>
          </a:xfrm>
          <a:prstGeom prst="rect">
            <a:avLst/>
          </a:prstGeom>
          <a:solidFill>
            <a:srgbClr val="EEECE1"/>
          </a:solidFill>
          <a:ln w="254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bg1">
                  <a:lumMod val="65000"/>
                </a:schemeClr>
              </a:solidFill>
              <a:effectLst/>
              <a:uLnTx/>
              <a:uFillTx/>
              <a:latin typeface="Calibri"/>
              <a:ea typeface="+mn-ea"/>
              <a:cs typeface="+mn-cs"/>
            </a:endParaRPr>
          </a:p>
        </p:txBody>
      </p:sp>
      <p:sp>
        <p:nvSpPr>
          <p:cNvPr id="42" name="Rectangle 41"/>
          <p:cNvSpPr/>
          <p:nvPr/>
        </p:nvSpPr>
        <p:spPr>
          <a:xfrm>
            <a:off x="1543990" y="4250295"/>
            <a:ext cx="3599052" cy="2240151"/>
          </a:xfrm>
          <a:prstGeom prst="rect">
            <a:avLst/>
          </a:prstGeom>
          <a:solidFill>
            <a:srgbClr val="EEECE1"/>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Rectangle 42"/>
          <p:cNvSpPr/>
          <p:nvPr/>
        </p:nvSpPr>
        <p:spPr>
          <a:xfrm>
            <a:off x="5327955" y="6105523"/>
            <a:ext cx="544554"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ea typeface="+mn-ea"/>
                <a:cs typeface="+mn-cs"/>
              </a:rPr>
              <a:t>CPU0</a:t>
            </a:r>
            <a:endParaRPr kumimoji="0" lang="en-US" sz="1200" b="1" i="0" u="none" strike="noStrike" kern="0" cap="none" spc="0" normalizeH="0" baseline="0" noProof="0" dirty="0">
              <a:ln>
                <a:noFill/>
              </a:ln>
              <a:solidFill>
                <a:schemeClr val="bg1">
                  <a:lumMod val="65000"/>
                </a:schemeClr>
              </a:solidFill>
              <a:effectLst/>
              <a:uLnTx/>
              <a:uFillTx/>
              <a:latin typeface="Calibri"/>
              <a:ea typeface="+mn-ea"/>
              <a:cs typeface="+mn-cs"/>
            </a:endParaRPr>
          </a:p>
        </p:txBody>
      </p:sp>
      <p:sp>
        <p:nvSpPr>
          <p:cNvPr id="44" name="Rectangle 43"/>
          <p:cNvSpPr/>
          <p:nvPr/>
        </p:nvSpPr>
        <p:spPr>
          <a:xfrm>
            <a:off x="5327955" y="5375315"/>
            <a:ext cx="528727"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L1</a:t>
            </a:r>
            <a:endParaRPr kumimoji="0" lang="en-US" sz="1200" b="0" i="0" u="none" strike="noStrike" kern="0" cap="none" spc="0" normalizeH="0" baseline="0" noProof="0" dirty="0" smtClean="0">
              <a:ln>
                <a:noFill/>
              </a:ln>
              <a:solidFill>
                <a:schemeClr val="bg1">
                  <a:lumMod val="65000"/>
                </a:schemeClr>
              </a:solidFill>
              <a:effectLst/>
              <a:uLnTx/>
              <a:uFillTx/>
              <a:latin typeface="Calibri"/>
            </a:endParaRPr>
          </a:p>
        </p:txBody>
      </p:sp>
      <p:sp>
        <p:nvSpPr>
          <p:cNvPr id="45" name="Rectangle 44"/>
          <p:cNvSpPr/>
          <p:nvPr/>
        </p:nvSpPr>
        <p:spPr>
          <a:xfrm>
            <a:off x="5327955" y="5073972"/>
            <a:ext cx="1183861" cy="111871"/>
          </a:xfrm>
          <a:prstGeom prst="rect">
            <a:avLst/>
          </a:prstGeom>
          <a:solidFill>
            <a:schemeClr val="bg1">
              <a:lumMod val="7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lumMod val="65000"/>
                </a:schemeClr>
              </a:solidFill>
              <a:effectLst/>
              <a:uLnTx/>
              <a:uFillTx/>
              <a:latin typeface="Calibri"/>
              <a:ea typeface="+mn-ea"/>
              <a:cs typeface="+mn-cs"/>
            </a:endParaRPr>
          </a:p>
        </p:txBody>
      </p:sp>
      <p:sp>
        <p:nvSpPr>
          <p:cNvPr id="46" name="Rectangle 45"/>
          <p:cNvSpPr/>
          <p:nvPr/>
        </p:nvSpPr>
        <p:spPr>
          <a:xfrm>
            <a:off x="5327955" y="4327246"/>
            <a:ext cx="1183861" cy="568017"/>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L2</a:t>
            </a:r>
          </a:p>
        </p:txBody>
      </p:sp>
      <p:cxnSp>
        <p:nvCxnSpPr>
          <p:cNvPr id="47" name="Straight Arrow Connector 46"/>
          <p:cNvCxnSpPr/>
          <p:nvPr/>
        </p:nvCxnSpPr>
        <p:spPr>
          <a:xfrm flipH="1" flipV="1">
            <a:off x="5820510" y="4910991"/>
            <a:ext cx="1" cy="165514"/>
          </a:xfrm>
          <a:prstGeom prst="straightConnector1">
            <a:avLst/>
          </a:prstGeom>
          <a:noFill/>
          <a:ln w="22225" cap="flat" cmpd="sng" algn="ctr">
            <a:solidFill>
              <a:schemeClr val="bg1">
                <a:lumMod val="65000"/>
              </a:schemeClr>
            </a:solidFill>
            <a:prstDash val="solid"/>
            <a:tailEnd type="arrow"/>
          </a:ln>
          <a:effectLst/>
        </p:spPr>
      </p:cxnSp>
      <p:cxnSp>
        <p:nvCxnSpPr>
          <p:cNvPr id="48" name="Straight Arrow Connector 47"/>
          <p:cNvCxnSpPr/>
          <p:nvPr/>
        </p:nvCxnSpPr>
        <p:spPr>
          <a:xfrm>
            <a:off x="6020817" y="4910991"/>
            <a:ext cx="0" cy="179972"/>
          </a:xfrm>
          <a:prstGeom prst="straightConnector1">
            <a:avLst/>
          </a:prstGeom>
          <a:noFill/>
          <a:ln w="22225" cap="flat" cmpd="sng" algn="ctr">
            <a:solidFill>
              <a:schemeClr val="bg1">
                <a:lumMod val="65000"/>
              </a:schemeClr>
            </a:solidFill>
            <a:prstDash val="solid"/>
            <a:tailEnd type="arrow"/>
          </a:ln>
          <a:effectLst/>
        </p:spPr>
      </p:cxnSp>
      <p:cxnSp>
        <p:nvCxnSpPr>
          <p:cNvPr id="50" name="Straight Arrow Connector 49"/>
          <p:cNvCxnSpPr/>
          <p:nvPr/>
        </p:nvCxnSpPr>
        <p:spPr>
          <a:xfrm flipH="1" flipV="1">
            <a:off x="5537471"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51" name="Straight Arrow Connector 50"/>
          <p:cNvCxnSpPr/>
          <p:nvPr/>
        </p:nvCxnSpPr>
        <p:spPr>
          <a:xfrm flipH="1">
            <a:off x="5705018" y="5195225"/>
            <a:ext cx="2445" cy="181129"/>
          </a:xfrm>
          <a:prstGeom prst="straightConnector1">
            <a:avLst/>
          </a:prstGeom>
          <a:noFill/>
          <a:ln w="22225" cap="flat" cmpd="sng" algn="ctr">
            <a:solidFill>
              <a:schemeClr val="bg1">
                <a:lumMod val="65000"/>
              </a:schemeClr>
            </a:solidFill>
            <a:prstDash val="solid"/>
            <a:tailEnd type="arrow"/>
          </a:ln>
          <a:effectLst/>
        </p:spPr>
      </p:cxnSp>
      <p:cxnSp>
        <p:nvCxnSpPr>
          <p:cNvPr id="54" name="Straight Arrow Connector 53"/>
          <p:cNvCxnSpPr/>
          <p:nvPr/>
        </p:nvCxnSpPr>
        <p:spPr>
          <a:xfrm>
            <a:off x="5701635" y="5952497"/>
            <a:ext cx="2445" cy="149537"/>
          </a:xfrm>
          <a:prstGeom prst="straightConnector1">
            <a:avLst/>
          </a:prstGeom>
          <a:noFill/>
          <a:ln w="22225" cap="flat" cmpd="sng" algn="ctr">
            <a:solidFill>
              <a:schemeClr val="bg1">
                <a:lumMod val="65000"/>
              </a:schemeClr>
            </a:solidFill>
            <a:prstDash val="solid"/>
            <a:tailEnd type="arrow"/>
          </a:ln>
          <a:effectLst/>
        </p:spPr>
      </p:cxnSp>
      <p:cxnSp>
        <p:nvCxnSpPr>
          <p:cNvPr id="58" name="Straight Arrow Connector 57"/>
          <p:cNvCxnSpPr/>
          <p:nvPr/>
        </p:nvCxnSpPr>
        <p:spPr>
          <a:xfrm flipV="1">
            <a:off x="5536715"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59" name="Rectangle 58"/>
          <p:cNvSpPr/>
          <p:nvPr/>
        </p:nvSpPr>
        <p:spPr>
          <a:xfrm>
            <a:off x="5982742" y="6105523"/>
            <a:ext cx="529076"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ea typeface="+mn-ea"/>
                <a:cs typeface="+mn-cs"/>
              </a:rPr>
              <a:t>CPU1</a:t>
            </a:r>
            <a:endParaRPr kumimoji="0" lang="en-US" sz="1200" b="1" i="0" u="none" strike="noStrike" kern="0" cap="none" spc="0" normalizeH="0" baseline="0" noProof="0" dirty="0">
              <a:ln>
                <a:noFill/>
              </a:ln>
              <a:solidFill>
                <a:schemeClr val="bg1">
                  <a:lumMod val="65000"/>
                </a:schemeClr>
              </a:solidFill>
              <a:effectLst/>
              <a:uLnTx/>
              <a:uFillTx/>
              <a:latin typeface="Calibri"/>
              <a:ea typeface="+mn-ea"/>
              <a:cs typeface="+mn-cs"/>
            </a:endParaRPr>
          </a:p>
        </p:txBody>
      </p:sp>
      <p:sp>
        <p:nvSpPr>
          <p:cNvPr id="60" name="Rectangle 59"/>
          <p:cNvSpPr/>
          <p:nvPr/>
        </p:nvSpPr>
        <p:spPr>
          <a:xfrm>
            <a:off x="6004887" y="5375315"/>
            <a:ext cx="506930"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L1</a:t>
            </a:r>
          </a:p>
        </p:txBody>
      </p:sp>
      <p:cxnSp>
        <p:nvCxnSpPr>
          <p:cNvPr id="62" name="Straight Arrow Connector 61"/>
          <p:cNvCxnSpPr/>
          <p:nvPr/>
        </p:nvCxnSpPr>
        <p:spPr>
          <a:xfrm flipH="1" flipV="1">
            <a:off x="6140516"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63" name="Straight Arrow Connector 62"/>
          <p:cNvCxnSpPr/>
          <p:nvPr/>
        </p:nvCxnSpPr>
        <p:spPr>
          <a:xfrm flipV="1">
            <a:off x="6156308"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64" name="Rectangle 63"/>
          <p:cNvSpPr/>
          <p:nvPr/>
        </p:nvSpPr>
        <p:spPr>
          <a:xfrm>
            <a:off x="1932990" y="5086863"/>
            <a:ext cx="3141492"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66" name="Rectangle 65"/>
          <p:cNvSpPr/>
          <p:nvPr/>
        </p:nvSpPr>
        <p:spPr>
          <a:xfrm>
            <a:off x="2610816" y="4324194"/>
            <a:ext cx="1867960" cy="56801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L2</a:t>
            </a:r>
          </a:p>
        </p:txBody>
      </p:sp>
      <p:cxnSp>
        <p:nvCxnSpPr>
          <p:cNvPr id="67" name="Straight Arrow Connector 66"/>
          <p:cNvCxnSpPr/>
          <p:nvPr/>
        </p:nvCxnSpPr>
        <p:spPr>
          <a:xfrm>
            <a:off x="3619259" y="490689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69" name="Rectangle 68"/>
          <p:cNvSpPr/>
          <p:nvPr/>
        </p:nvSpPr>
        <p:spPr>
          <a:xfrm>
            <a:off x="3640016"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CU1</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1" name="Rectangle 70"/>
          <p:cNvSpPr/>
          <p:nvPr/>
        </p:nvSpPr>
        <p:spPr>
          <a:xfrm>
            <a:off x="3860621" y="5416234"/>
            <a:ext cx="1125221"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L1</a:t>
            </a:r>
          </a:p>
        </p:txBody>
      </p:sp>
      <p:cxnSp>
        <p:nvCxnSpPr>
          <p:cNvPr id="72" name="Straight Arrow Connector 71"/>
          <p:cNvCxnSpPr/>
          <p:nvPr/>
        </p:nvCxnSpPr>
        <p:spPr>
          <a:xfrm flipH="1">
            <a:off x="4358357" y="5226236"/>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73" name="Straight Arrow Connector 72"/>
          <p:cNvCxnSpPr/>
          <p:nvPr/>
        </p:nvCxnSpPr>
        <p:spPr>
          <a:xfrm>
            <a:off x="4355910" y="5963368"/>
            <a:ext cx="2445" cy="149537"/>
          </a:xfrm>
          <a:prstGeom prst="straightConnector1">
            <a:avLst/>
          </a:prstGeom>
          <a:noFill/>
          <a:ln w="22225" cap="flat" cmpd="sng" algn="ctr">
            <a:solidFill>
              <a:sysClr val="window" lastClr="FFFFFF">
                <a:lumMod val="50000"/>
              </a:sysClr>
            </a:solidFill>
            <a:prstDash val="solid"/>
            <a:tailEnd type="arrow"/>
          </a:ln>
          <a:effectLst/>
        </p:spPr>
      </p:cxnSp>
      <p:sp>
        <p:nvSpPr>
          <p:cNvPr id="74" name="Rectangle 73"/>
          <p:cNvSpPr/>
          <p:nvPr/>
        </p:nvSpPr>
        <p:spPr>
          <a:xfrm>
            <a:off x="1929929"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CU0</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5" name="Rectangle 74"/>
          <p:cNvSpPr/>
          <p:nvPr/>
        </p:nvSpPr>
        <p:spPr>
          <a:xfrm>
            <a:off x="2023864" y="5388207"/>
            <a:ext cx="1182656"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L1</a:t>
            </a:r>
          </a:p>
        </p:txBody>
      </p:sp>
      <p:cxnSp>
        <p:nvCxnSpPr>
          <p:cNvPr id="76" name="Straight Arrow Connector 75"/>
          <p:cNvCxnSpPr/>
          <p:nvPr/>
        </p:nvCxnSpPr>
        <p:spPr>
          <a:xfrm flipH="1">
            <a:off x="2648270" y="5207077"/>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77" name="Straight Arrow Connector 76"/>
          <p:cNvCxnSpPr>
            <a:endCxn id="74" idx="0"/>
          </p:cNvCxnSpPr>
          <p:nvPr/>
        </p:nvCxnSpPr>
        <p:spPr>
          <a:xfrm>
            <a:off x="2645823" y="5935341"/>
            <a:ext cx="4890" cy="185200"/>
          </a:xfrm>
          <a:prstGeom prst="straightConnector1">
            <a:avLst/>
          </a:prstGeom>
          <a:noFill/>
          <a:ln w="22225" cap="flat" cmpd="sng" algn="ctr">
            <a:solidFill>
              <a:sysClr val="window" lastClr="FFFFFF">
                <a:lumMod val="50000"/>
              </a:sysClr>
            </a:solidFill>
            <a:prstDash val="solid"/>
            <a:tailEnd type="arrow"/>
          </a:ln>
          <a:effectLst/>
        </p:spPr>
      </p:cxnSp>
      <p:cxnSp>
        <p:nvCxnSpPr>
          <p:cNvPr id="78" name="Straight Arrow Connector 77"/>
          <p:cNvCxnSpPr/>
          <p:nvPr/>
        </p:nvCxnSpPr>
        <p:spPr>
          <a:xfrm>
            <a:off x="6368311" y="5181122"/>
            <a:ext cx="0" cy="179972"/>
          </a:xfrm>
          <a:prstGeom prst="straightConnector1">
            <a:avLst/>
          </a:prstGeom>
          <a:noFill/>
          <a:ln w="22225" cap="flat" cmpd="sng" algn="ctr">
            <a:solidFill>
              <a:schemeClr val="bg1">
                <a:lumMod val="65000"/>
              </a:schemeClr>
            </a:solidFill>
            <a:prstDash val="solid"/>
            <a:tailEnd type="arrow"/>
          </a:ln>
          <a:effectLst/>
        </p:spPr>
      </p:cxnSp>
      <p:cxnSp>
        <p:nvCxnSpPr>
          <p:cNvPr id="79" name="Straight Arrow Connector 78"/>
          <p:cNvCxnSpPr/>
          <p:nvPr/>
        </p:nvCxnSpPr>
        <p:spPr>
          <a:xfrm>
            <a:off x="6360675" y="5952497"/>
            <a:ext cx="2445" cy="149537"/>
          </a:xfrm>
          <a:prstGeom prst="straightConnector1">
            <a:avLst/>
          </a:prstGeom>
          <a:noFill/>
          <a:ln w="22225" cap="flat" cmpd="sng" algn="ctr">
            <a:solidFill>
              <a:schemeClr val="bg1">
                <a:lumMod val="65000"/>
              </a:schemeClr>
            </a:solidFill>
            <a:prstDash val="solid"/>
            <a:tailEnd type="arrow"/>
          </a:ln>
          <a:effectLst/>
        </p:spPr>
      </p:cxnSp>
      <p:sp>
        <p:nvSpPr>
          <p:cNvPr id="80" name="Rectangle 79"/>
          <p:cNvSpPr/>
          <p:nvPr/>
        </p:nvSpPr>
        <p:spPr>
          <a:xfrm>
            <a:off x="2453978" y="2886573"/>
            <a:ext cx="3325768" cy="568017"/>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LLC</a:t>
            </a:r>
          </a:p>
        </p:txBody>
      </p:sp>
      <p:sp>
        <p:nvSpPr>
          <p:cNvPr id="81" name="Rectangle 80"/>
          <p:cNvSpPr/>
          <p:nvPr/>
        </p:nvSpPr>
        <p:spPr>
          <a:xfrm>
            <a:off x="1914517" y="4076300"/>
            <a:ext cx="4597299"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82" name="Rectangle 81"/>
          <p:cNvSpPr/>
          <p:nvPr/>
        </p:nvSpPr>
        <p:spPr>
          <a:xfrm>
            <a:off x="1924030" y="3640945"/>
            <a:ext cx="4582633" cy="284008"/>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Directory / Memory</a:t>
            </a:r>
          </a:p>
        </p:txBody>
      </p:sp>
      <p:cxnSp>
        <p:nvCxnSpPr>
          <p:cNvPr id="83" name="Straight Arrow Connector 82"/>
          <p:cNvCxnSpPr/>
          <p:nvPr/>
        </p:nvCxnSpPr>
        <p:spPr>
          <a:xfrm flipH="1" flipV="1">
            <a:off x="5829547" y="4168743"/>
            <a:ext cx="1" cy="165514"/>
          </a:xfrm>
          <a:prstGeom prst="straightConnector1">
            <a:avLst/>
          </a:prstGeom>
          <a:noFill/>
          <a:ln w="22225" cap="flat" cmpd="sng" algn="ctr">
            <a:solidFill>
              <a:schemeClr val="bg1">
                <a:lumMod val="65000"/>
              </a:schemeClr>
            </a:solidFill>
            <a:prstDash val="solid"/>
            <a:tailEnd type="arrow"/>
          </a:ln>
          <a:effectLst/>
        </p:spPr>
      </p:cxnSp>
      <p:cxnSp>
        <p:nvCxnSpPr>
          <p:cNvPr id="84" name="Straight Arrow Connector 83"/>
          <p:cNvCxnSpPr/>
          <p:nvPr/>
        </p:nvCxnSpPr>
        <p:spPr>
          <a:xfrm>
            <a:off x="6029854" y="4168743"/>
            <a:ext cx="0" cy="179972"/>
          </a:xfrm>
          <a:prstGeom prst="straightConnector1">
            <a:avLst/>
          </a:prstGeom>
          <a:noFill/>
          <a:ln w="22225" cap="flat" cmpd="sng" algn="ctr">
            <a:solidFill>
              <a:schemeClr val="bg1">
                <a:lumMod val="65000"/>
              </a:schemeClr>
            </a:solidFill>
            <a:prstDash val="solid"/>
            <a:tailEnd type="arrow"/>
          </a:ln>
          <a:effectLst/>
        </p:spPr>
      </p:cxnSp>
      <p:cxnSp>
        <p:nvCxnSpPr>
          <p:cNvPr id="85" name="Straight Arrow Connector 84"/>
          <p:cNvCxnSpPr/>
          <p:nvPr/>
        </p:nvCxnSpPr>
        <p:spPr>
          <a:xfrm>
            <a:off x="3619259" y="4167539"/>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86" name="TextBox 85"/>
          <p:cNvSpPr txBox="1"/>
          <p:nvPr/>
        </p:nvSpPr>
        <p:spPr>
          <a:xfrm rot="16200000">
            <a:off x="6478266" y="5162912"/>
            <a:ext cx="492443" cy="30777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65000"/>
                  </a:schemeClr>
                </a:solidFill>
                <a:effectLst/>
                <a:uLnTx/>
                <a:uFillTx/>
              </a:rPr>
              <a:t>CPU</a:t>
            </a:r>
            <a:endParaRPr kumimoji="0" lang="en-US" sz="1400" b="1" i="0" u="none" strike="noStrike" kern="0" cap="none" spc="0" normalizeH="0" baseline="0" noProof="0" dirty="0">
              <a:ln>
                <a:noFill/>
              </a:ln>
              <a:solidFill>
                <a:schemeClr val="bg1">
                  <a:lumMod val="65000"/>
                </a:schemeClr>
              </a:solidFill>
              <a:effectLst/>
              <a:uLnTx/>
              <a:uFillTx/>
            </a:endParaRPr>
          </a:p>
        </p:txBody>
      </p:sp>
      <p:sp>
        <p:nvSpPr>
          <p:cNvPr id="87" name="TextBox 86"/>
          <p:cNvSpPr txBox="1"/>
          <p:nvPr/>
        </p:nvSpPr>
        <p:spPr>
          <a:xfrm rot="16200000">
            <a:off x="1417298" y="5162912"/>
            <a:ext cx="57419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G</a:t>
            </a:r>
            <a:r>
              <a:rPr kumimoji="0" lang="en-US" sz="1400" b="1" i="0" u="none" strike="noStrike" kern="0" cap="none" spc="0" normalizeH="0" baseline="0" noProof="0" dirty="0" smtClean="0">
                <a:ln>
                  <a:noFill/>
                </a:ln>
                <a:solidFill>
                  <a:sysClr val="windowText" lastClr="000000"/>
                </a:solidFill>
                <a:effectLst/>
                <a:uLnTx/>
                <a:uFillTx/>
              </a:rPr>
              <a:t>PU</a:t>
            </a:r>
            <a:endParaRPr kumimoji="0" lang="en-US" sz="1400" b="1" i="0" u="none" strike="noStrike" kern="0" cap="none" spc="0" normalizeH="0" baseline="0" noProof="0" dirty="0">
              <a:ln>
                <a:noFill/>
              </a:ln>
              <a:solidFill>
                <a:sysClr val="windowText" lastClr="000000"/>
              </a:solidFill>
              <a:effectLst/>
              <a:uLnTx/>
              <a:uFillTx/>
            </a:endParaRPr>
          </a:p>
        </p:txBody>
      </p:sp>
      <p:sp>
        <p:nvSpPr>
          <p:cNvPr id="88" name="Oval 87"/>
          <p:cNvSpPr/>
          <p:nvPr/>
        </p:nvSpPr>
        <p:spPr>
          <a:xfrm>
            <a:off x="3371497"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89" name="Straight Arrow Connector 88"/>
          <p:cNvCxnSpPr/>
          <p:nvPr/>
        </p:nvCxnSpPr>
        <p:spPr>
          <a:xfrm flipH="1" flipV="1">
            <a:off x="3975615" y="347543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0" name="Straight Arrow Connector 89"/>
          <p:cNvCxnSpPr/>
          <p:nvPr/>
        </p:nvCxnSpPr>
        <p:spPr>
          <a:xfrm>
            <a:off x="4175922" y="347543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91" name="Oval 90"/>
          <p:cNvSpPr/>
          <p:nvPr/>
        </p:nvSpPr>
        <p:spPr>
          <a:xfrm>
            <a:off x="3470781"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92" name="Oval 91"/>
          <p:cNvSpPr/>
          <p:nvPr/>
        </p:nvSpPr>
        <p:spPr>
          <a:xfrm>
            <a:off x="3570065"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93" name="Straight Arrow Connector 92"/>
          <p:cNvCxnSpPr/>
          <p:nvPr/>
        </p:nvCxnSpPr>
        <p:spPr>
          <a:xfrm flipH="1" flipV="1">
            <a:off x="3959068" y="3905935"/>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4" name="Straight Arrow Connector 93"/>
          <p:cNvCxnSpPr/>
          <p:nvPr/>
        </p:nvCxnSpPr>
        <p:spPr>
          <a:xfrm>
            <a:off x="4159374" y="3905935"/>
            <a:ext cx="0" cy="179972"/>
          </a:xfrm>
          <a:prstGeom prst="straightConnector1">
            <a:avLst/>
          </a:prstGeom>
          <a:noFill/>
          <a:ln w="22225" cap="flat" cmpd="sng" algn="ctr">
            <a:solidFill>
              <a:sysClr val="window" lastClr="FFFFFF">
                <a:lumMod val="50000"/>
              </a:sysClr>
            </a:solidFill>
            <a:prstDash val="solid"/>
            <a:tailEnd type="arrow"/>
          </a:ln>
          <a:effectLst/>
        </p:spPr>
      </p:cxnSp>
      <p:cxnSp>
        <p:nvCxnSpPr>
          <p:cNvPr id="95" name="Straight Arrow Connector 94"/>
          <p:cNvCxnSpPr/>
          <p:nvPr/>
        </p:nvCxnSpPr>
        <p:spPr>
          <a:xfrm flipH="1" flipV="1">
            <a:off x="3458433" y="491099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6" name="Straight Arrow Connector 95"/>
          <p:cNvCxnSpPr/>
          <p:nvPr/>
        </p:nvCxnSpPr>
        <p:spPr>
          <a:xfrm flipH="1" flipV="1">
            <a:off x="3467470" y="4168743"/>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97" name="Straight Arrow Connector 96"/>
          <p:cNvCxnSpPr/>
          <p:nvPr/>
        </p:nvCxnSpPr>
        <p:spPr>
          <a:xfrm flipH="1" flipV="1">
            <a:off x="2534124" y="5185843"/>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98" name="Straight Arrow Connector 97"/>
          <p:cNvCxnSpPr/>
          <p:nvPr/>
        </p:nvCxnSpPr>
        <p:spPr>
          <a:xfrm flipV="1">
            <a:off x="2533369" y="5933726"/>
            <a:ext cx="8" cy="161357"/>
          </a:xfrm>
          <a:prstGeom prst="straightConnector1">
            <a:avLst/>
          </a:prstGeom>
          <a:noFill/>
          <a:ln w="22225" cap="flat" cmpd="sng" algn="ctr">
            <a:solidFill>
              <a:sysClr val="window" lastClr="FFFFFF">
                <a:lumMod val="50000"/>
              </a:sysClr>
            </a:solidFill>
            <a:prstDash val="solid"/>
            <a:tailEnd type="arrow"/>
          </a:ln>
          <a:effectLst/>
        </p:spPr>
      </p:cxnSp>
      <p:cxnSp>
        <p:nvCxnSpPr>
          <p:cNvPr id="99" name="Straight Arrow Connector 98"/>
          <p:cNvCxnSpPr/>
          <p:nvPr/>
        </p:nvCxnSpPr>
        <p:spPr>
          <a:xfrm flipH="1" flipV="1">
            <a:off x="4215346" y="5194699"/>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100" name="Straight Arrow Connector 99"/>
          <p:cNvCxnSpPr/>
          <p:nvPr/>
        </p:nvCxnSpPr>
        <p:spPr>
          <a:xfrm flipV="1">
            <a:off x="4214590" y="5942582"/>
            <a:ext cx="8" cy="161357"/>
          </a:xfrm>
          <a:prstGeom prst="straightConnector1">
            <a:avLst/>
          </a:prstGeom>
          <a:noFill/>
          <a:ln w="22225" cap="flat" cmpd="sng" algn="ctr">
            <a:solidFill>
              <a:sysClr val="window" lastClr="FFFFFF">
                <a:lumMod val="50000"/>
              </a:sysClr>
            </a:solidFill>
            <a:prstDash val="solid"/>
            <a:tailEnd type="arrow"/>
          </a:ln>
          <a:effectLst/>
        </p:spPr>
      </p:cxnSp>
      <p:sp>
        <p:nvSpPr>
          <p:cNvPr id="55" name="Freeform 54"/>
          <p:cNvSpPr/>
          <p:nvPr/>
        </p:nvSpPr>
        <p:spPr>
          <a:xfrm>
            <a:off x="2512486" y="5416234"/>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319065" y="5458396"/>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6696" y="438775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495295" y="5435999"/>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5" name="Freeform 64"/>
          <p:cNvSpPr/>
          <p:nvPr/>
        </p:nvSpPr>
        <p:spPr>
          <a:xfrm>
            <a:off x="6162047" y="541806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8" name="Freeform 67"/>
          <p:cNvSpPr/>
          <p:nvPr/>
        </p:nvSpPr>
        <p:spPr>
          <a:xfrm>
            <a:off x="5828573" y="4369262"/>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Tree>
    <p:custDataLst>
      <p:tags r:id="rId1"/>
    </p:custDataLst>
    <p:extLst>
      <p:ext uri="{BB962C8B-B14F-4D97-AF65-F5344CB8AC3E}">
        <p14:creationId xmlns:p14="http://schemas.microsoft.com/office/powerpoint/2010/main" val="3911517623"/>
      </p:ext>
    </p:extLst>
  </p:cSld>
  <p:clrMapOvr>
    <a:masterClrMapping/>
  </p:clrMapOvr>
  <mc:AlternateContent xmlns:mc="http://schemas.openxmlformats.org/markup-compatibility/2006" xmlns:p14="http://schemas.microsoft.com/office/powerpoint/2010/main">
    <mc:Choice Requires="p14">
      <p:transition spd="slow" p14:dur="2000" advTm="60022"/>
    </mc:Choice>
    <mc:Fallback xmlns="">
      <p:transition spd="slow" advTm="6002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68" y="293688"/>
            <a:ext cx="7680960" cy="474662"/>
          </a:xfrm>
        </p:spPr>
        <p:txBody>
          <a:bodyPr/>
          <a:lstStyle/>
          <a:p>
            <a:r>
              <a:rPr lang="en-US" baseline="0" dirty="0" smtClean="0"/>
              <a:t>OUTLINE</a:t>
            </a:r>
            <a:endParaRPr lang="en-US" dirty="0"/>
          </a:p>
        </p:txBody>
      </p:sp>
      <p:sp>
        <p:nvSpPr>
          <p:cNvPr id="3" name="Content Placeholder 2"/>
          <p:cNvSpPr>
            <a:spLocks noGrp="1"/>
          </p:cNvSpPr>
          <p:nvPr>
            <p:ph idx="1"/>
          </p:nvPr>
        </p:nvSpPr>
        <p:spPr/>
        <p:txBody>
          <a:bodyPr>
            <a:normAutofit/>
          </a:bodyPr>
          <a:lstStyle/>
          <a:p>
            <a:r>
              <a:rPr lang="en-US" strike="sngStrike" dirty="0" smtClean="0">
                <a:solidFill>
                  <a:schemeClr val="bg1">
                    <a:lumMod val="50000"/>
                  </a:schemeClr>
                </a:solidFill>
              </a:rPr>
              <a:t>Motivation</a:t>
            </a:r>
          </a:p>
          <a:p>
            <a:pPr lvl="1"/>
            <a:r>
              <a:rPr lang="en-US" strike="sngStrike" dirty="0" smtClean="0">
                <a:solidFill>
                  <a:schemeClr val="bg1">
                    <a:lumMod val="50000"/>
                  </a:schemeClr>
                </a:solidFill>
              </a:rPr>
              <a:t>Current GPUs</a:t>
            </a:r>
          </a:p>
          <a:p>
            <a:pPr lvl="1"/>
            <a:r>
              <a:rPr lang="en-US" strike="sngStrike" dirty="0" smtClean="0">
                <a:solidFill>
                  <a:schemeClr val="bg1">
                    <a:lumMod val="50000"/>
                  </a:schemeClr>
                </a:solidFill>
              </a:rPr>
              <a:t>Future GPUs</a:t>
            </a:r>
          </a:p>
          <a:p>
            <a:r>
              <a:rPr lang="en-US" strike="sngStrike" dirty="0" smtClean="0">
                <a:solidFill>
                  <a:schemeClr val="bg1">
                    <a:lumMod val="50000"/>
                  </a:schemeClr>
                </a:solidFill>
              </a:rPr>
              <a:t>Memory System Design &amp; Supporting Synchronization</a:t>
            </a:r>
          </a:p>
          <a:p>
            <a:pPr lvl="1"/>
            <a:r>
              <a:rPr lang="en-US" strike="sngStrike" dirty="0" smtClean="0">
                <a:solidFill>
                  <a:schemeClr val="bg1">
                    <a:lumMod val="50000"/>
                  </a:schemeClr>
                </a:solidFill>
              </a:rPr>
              <a:t>Write-through  with cache flushes (WT)</a:t>
            </a:r>
          </a:p>
          <a:p>
            <a:pPr lvl="1"/>
            <a:r>
              <a:rPr lang="en-US" strike="sngStrike" dirty="0" smtClean="0">
                <a:solidFill>
                  <a:schemeClr val="bg1">
                    <a:lumMod val="50000"/>
                  </a:schemeClr>
                </a:solidFill>
              </a:rPr>
              <a:t>CPU-like “Read-for-Ownership” cache coherence (RFO)</a:t>
            </a:r>
          </a:p>
          <a:p>
            <a:r>
              <a:rPr lang="en-US" b="1" dirty="0" smtClean="0">
                <a:solidFill>
                  <a:schemeClr val="accent1"/>
                </a:solidFill>
              </a:rPr>
              <a:t>QuickRelease</a:t>
            </a:r>
          </a:p>
          <a:p>
            <a:r>
              <a:rPr lang="en-US" dirty="0" smtClean="0">
                <a:solidFill>
                  <a:schemeClr val="tx1">
                    <a:lumMod val="50000"/>
                  </a:schemeClr>
                </a:solidFill>
              </a:rPr>
              <a:t>Results</a:t>
            </a:r>
          </a:p>
          <a:p>
            <a:r>
              <a:rPr lang="en-US" dirty="0" smtClean="0">
                <a:solidFill>
                  <a:schemeClr val="tx1">
                    <a:lumMod val="50000"/>
                  </a:schemeClr>
                </a:solidFill>
              </a:rPr>
              <a:t>Conclusions / Future work</a:t>
            </a:r>
          </a:p>
          <a:p>
            <a:pPr lvl="1"/>
            <a:endParaRPr lang="en-US" dirty="0" smtClean="0">
              <a:solidFill>
                <a:schemeClr val="tx1">
                  <a:lumMod val="50000"/>
                </a:schemeClr>
              </a:solidFill>
            </a:endParaRPr>
          </a:p>
          <a:p>
            <a:pPr lvl="2"/>
            <a:endParaRPr lang="en-US" dirty="0" smtClean="0">
              <a:solidFill>
                <a:schemeClr val="tx1">
                  <a:lumMod val="50000"/>
                </a:schemeClr>
              </a:solidFill>
            </a:endParaRPr>
          </a:p>
        </p:txBody>
      </p:sp>
    </p:spTree>
    <p:extLst>
      <p:ext uri="{BB962C8B-B14F-4D97-AF65-F5344CB8AC3E}">
        <p14:creationId xmlns:p14="http://schemas.microsoft.com/office/powerpoint/2010/main" val="1555841308"/>
      </p:ext>
    </p:extLst>
  </p:cSld>
  <p:clrMapOvr>
    <a:masterClrMapping/>
  </p:clrMapOvr>
  <mc:AlternateContent xmlns:mc="http://schemas.openxmlformats.org/markup-compatibility/2006" xmlns:p14="http://schemas.microsoft.com/office/powerpoint/2010/main">
    <mc:Choice Requires="p14">
      <p:transition spd="slow" p14:dur="2000" advTm="132931"/>
    </mc:Choice>
    <mc:Fallback xmlns="">
      <p:transition spd="slow" advTm="13293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BASICS</a:t>
            </a:r>
            <a:endParaRPr lang="en-US" dirty="0"/>
          </a:p>
        </p:txBody>
      </p:sp>
      <p:sp>
        <p:nvSpPr>
          <p:cNvPr id="3" name="Content Placeholder 2"/>
          <p:cNvSpPr>
            <a:spLocks noGrp="1"/>
          </p:cNvSpPr>
          <p:nvPr>
            <p:ph idx="1"/>
          </p:nvPr>
        </p:nvSpPr>
        <p:spPr/>
        <p:txBody>
          <a:bodyPr/>
          <a:lstStyle/>
          <a:p>
            <a:r>
              <a:rPr lang="en-US" dirty="0" smtClean="0"/>
              <a:t>Coherence by “</a:t>
            </a:r>
            <a:r>
              <a:rPr lang="en-US" i="1" dirty="0" smtClean="0">
                <a:solidFill>
                  <a:srgbClr val="009966"/>
                </a:solidFill>
              </a:rPr>
              <a:t>begging for forgiveness</a:t>
            </a:r>
            <a:r>
              <a:rPr lang="en-US" dirty="0" smtClean="0"/>
              <a:t>” instead of “</a:t>
            </a:r>
            <a:r>
              <a:rPr lang="en-US" i="1" dirty="0" smtClean="0">
                <a:solidFill>
                  <a:schemeClr val="accent1"/>
                </a:solidFill>
              </a:rPr>
              <a:t>asking for permission</a:t>
            </a:r>
            <a:r>
              <a:rPr lang="en-US" i="1" dirty="0" smtClean="0"/>
              <a:t>”</a:t>
            </a:r>
          </a:p>
          <a:p>
            <a:r>
              <a:rPr lang="en-US" dirty="0" smtClean="0"/>
              <a:t>Separate read and write paths</a:t>
            </a:r>
          </a:p>
          <a:p>
            <a:r>
              <a:rPr lang="en-US" dirty="0" smtClean="0"/>
              <a:t>Track byte-wise writes to avoid reading for ownership </a:t>
            </a:r>
          </a:p>
          <a:p>
            <a:r>
              <a:rPr lang="en-US" dirty="0"/>
              <a:t>C</a:t>
            </a:r>
            <a:r>
              <a:rPr lang="en-US" dirty="0" smtClean="0"/>
              <a:t>oalesce writes across </a:t>
            </a:r>
            <a:r>
              <a:rPr lang="en-US" dirty="0" err="1" smtClean="0"/>
              <a:t>wavefronts</a:t>
            </a:r>
            <a:r>
              <a:rPr lang="en-US" dirty="0" smtClean="0"/>
              <a:t> </a:t>
            </a:r>
          </a:p>
          <a:p>
            <a:pPr lvl="1"/>
            <a:r>
              <a:rPr lang="en-US" dirty="0" smtClean="0"/>
              <a:t>Supports irregular local writes and local read-after-writes (RAW)</a:t>
            </a:r>
          </a:p>
          <a:p>
            <a:pPr lvl="1"/>
            <a:r>
              <a:rPr lang="en-US" dirty="0" smtClean="0"/>
              <a:t>Reduces traffic of write-</a:t>
            </a:r>
            <a:r>
              <a:rPr lang="en-US" dirty="0" err="1" smtClean="0"/>
              <a:t>throughs</a:t>
            </a:r>
            <a:endParaRPr lang="en-US" dirty="0" smtClean="0"/>
          </a:p>
          <a:p>
            <a:r>
              <a:rPr lang="en-US" dirty="0" smtClean="0"/>
              <a:t>Only invalidate necessary blocks </a:t>
            </a:r>
          </a:p>
          <a:p>
            <a:pPr lvl="1"/>
            <a:r>
              <a:rPr lang="en-US" dirty="0"/>
              <a:t>R</a:t>
            </a:r>
            <a:r>
              <a:rPr lang="en-US" dirty="0" smtClean="0"/>
              <a:t>euse data across synchronization</a:t>
            </a:r>
          </a:p>
          <a:p>
            <a:pPr lvl="1"/>
            <a:r>
              <a:rPr lang="en-US" dirty="0" smtClean="0"/>
              <a:t>Overlap invalidations with writes to memory</a:t>
            </a:r>
          </a:p>
          <a:p>
            <a:pPr lvl="1"/>
            <a:r>
              <a:rPr lang="en-US" dirty="0" smtClean="0"/>
              <a:t>Precise: only synchronization stalls on invalidation </a:t>
            </a:r>
            <a:r>
              <a:rPr lang="en-US" dirty="0" err="1" smtClean="0"/>
              <a:t>acks</a:t>
            </a:r>
            <a:endParaRPr lang="en-US" dirty="0" smtClean="0"/>
          </a:p>
        </p:txBody>
      </p:sp>
    </p:spTree>
    <p:extLst>
      <p:ext uri="{BB962C8B-B14F-4D97-AF65-F5344CB8AC3E}">
        <p14:creationId xmlns:p14="http://schemas.microsoft.com/office/powerpoint/2010/main" val="3874262781"/>
      </p:ext>
    </p:extLst>
  </p:cSld>
  <p:clrMapOvr>
    <a:masterClrMapping/>
  </p:clrMapOvr>
  <mc:AlternateContent xmlns:mc="http://schemas.openxmlformats.org/markup-compatibility/2006" xmlns:p14="http://schemas.microsoft.com/office/powerpoint/2010/main">
    <mc:Choice Requires="p14">
      <p:transition spd="slow" p14:dur="2000" advTm="158357"/>
    </mc:Choice>
    <mc:Fallback xmlns="">
      <p:transition spd="slow" advTm="15835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122790"/>
            <a:ext cx="8503920" cy="640080"/>
          </a:xfrm>
        </p:spPr>
        <p:txBody>
          <a:bodyPr/>
          <a:lstStyle/>
          <a:p>
            <a:r>
              <a:rPr lang="en-US" dirty="0" smtClean="0"/>
              <a:t>QuickRelease:</a:t>
            </a:r>
            <a:br>
              <a:rPr lang="en-US" dirty="0" smtClean="0"/>
            </a:br>
            <a:r>
              <a:rPr lang="en-US" dirty="0" smtClean="0"/>
              <a:t>Efficient synchronization &amp; sharing</a:t>
            </a:r>
            <a:endParaRPr lang="en-US" dirty="0"/>
          </a:p>
        </p:txBody>
      </p:sp>
      <p:sp>
        <p:nvSpPr>
          <p:cNvPr id="3" name="Content Placeholder 2"/>
          <p:cNvSpPr>
            <a:spLocks noGrp="1"/>
          </p:cNvSpPr>
          <p:nvPr>
            <p:ph idx="1"/>
          </p:nvPr>
        </p:nvSpPr>
        <p:spPr>
          <a:xfrm>
            <a:off x="156874" y="1001583"/>
            <a:ext cx="8229600" cy="883920"/>
          </a:xfrm>
        </p:spPr>
        <p:txBody>
          <a:bodyPr/>
          <a:lstStyle/>
          <a:p>
            <a:r>
              <a:rPr lang="en-US" dirty="0" smtClean="0">
                <a:solidFill>
                  <a:srgbClr val="000000"/>
                </a:solidFill>
              </a:rPr>
              <a:t>Use FIFOs and write caches to support store visibility</a:t>
            </a:r>
          </a:p>
          <a:p>
            <a:r>
              <a:rPr lang="en-US" dirty="0" smtClean="0">
                <a:solidFill>
                  <a:srgbClr val="000000"/>
                </a:solidFill>
              </a:rPr>
              <a:t>Lazily invalidate read caches to maintain coherence</a:t>
            </a:r>
          </a:p>
        </p:txBody>
      </p:sp>
      <p:sp>
        <p:nvSpPr>
          <p:cNvPr id="88" name="Rectangle 87"/>
          <p:cNvSpPr/>
          <p:nvPr/>
        </p:nvSpPr>
        <p:spPr>
          <a:xfrm>
            <a:off x="5597602" y="4044775"/>
            <a:ext cx="1631123" cy="2392039"/>
          </a:xfrm>
          <a:prstGeom prst="rect">
            <a:avLst/>
          </a:prstGeom>
          <a:solidFill>
            <a:srgbClr val="EEECE1"/>
          </a:solidFill>
          <a:ln w="254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lumMod val="65000"/>
                </a:schemeClr>
              </a:solidFill>
              <a:effectLst/>
              <a:uLnTx/>
              <a:uFillTx/>
              <a:latin typeface="Calibri"/>
              <a:ea typeface="+mn-ea"/>
              <a:cs typeface="+mn-cs"/>
            </a:endParaRPr>
          </a:p>
        </p:txBody>
      </p:sp>
      <p:sp>
        <p:nvSpPr>
          <p:cNvPr id="89" name="Rectangle 88"/>
          <p:cNvSpPr/>
          <p:nvPr/>
        </p:nvSpPr>
        <p:spPr>
          <a:xfrm>
            <a:off x="1727361" y="4054681"/>
            <a:ext cx="3739208" cy="2392039"/>
          </a:xfrm>
          <a:prstGeom prst="rect">
            <a:avLst/>
          </a:prstGeom>
          <a:solidFill>
            <a:srgbClr val="EEECE1"/>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0" name="Rectangle 89"/>
          <p:cNvSpPr/>
          <p:nvPr/>
        </p:nvSpPr>
        <p:spPr>
          <a:xfrm>
            <a:off x="5658683" y="6035698"/>
            <a:ext cx="565761" cy="284870"/>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ea typeface="+mn-ea"/>
                <a:cs typeface="+mn-cs"/>
              </a:rPr>
              <a:t>CPU0</a:t>
            </a:r>
            <a:endParaRPr kumimoji="0" lang="en-US" sz="1200" b="1" i="0" u="none" strike="noStrike" kern="0" cap="none" spc="0" normalizeH="0" baseline="0" noProof="0" dirty="0">
              <a:ln>
                <a:noFill/>
              </a:ln>
              <a:solidFill>
                <a:schemeClr val="bg1">
                  <a:lumMod val="65000"/>
                </a:schemeClr>
              </a:solidFill>
              <a:effectLst/>
              <a:uLnTx/>
              <a:uFillTx/>
              <a:latin typeface="Calibri"/>
              <a:ea typeface="+mn-ea"/>
              <a:cs typeface="+mn-cs"/>
            </a:endParaRPr>
          </a:p>
        </p:txBody>
      </p:sp>
      <p:sp>
        <p:nvSpPr>
          <p:cNvPr id="91" name="Rectangle 90"/>
          <p:cNvSpPr/>
          <p:nvPr/>
        </p:nvSpPr>
        <p:spPr>
          <a:xfrm>
            <a:off x="5658683" y="5255980"/>
            <a:ext cx="549317" cy="59640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L1</a:t>
            </a:r>
            <a:endParaRPr kumimoji="0" lang="en-US" sz="1200" b="0" i="0" u="none" strike="noStrike" kern="0" cap="none" spc="0" normalizeH="0" baseline="0" noProof="0" dirty="0" smtClean="0">
              <a:ln>
                <a:noFill/>
              </a:ln>
              <a:solidFill>
                <a:schemeClr val="bg1">
                  <a:lumMod val="65000"/>
                </a:schemeClr>
              </a:solidFill>
              <a:effectLst/>
              <a:uLnTx/>
              <a:uFillTx/>
              <a:latin typeface="Calibri"/>
            </a:endParaRPr>
          </a:p>
        </p:txBody>
      </p:sp>
      <p:sp>
        <p:nvSpPr>
          <p:cNvPr id="93" name="Rectangle 92"/>
          <p:cNvSpPr/>
          <p:nvPr/>
        </p:nvSpPr>
        <p:spPr>
          <a:xfrm>
            <a:off x="5658683" y="4934205"/>
            <a:ext cx="1229963" cy="119457"/>
          </a:xfrm>
          <a:prstGeom prst="rect">
            <a:avLst/>
          </a:prstGeom>
          <a:solidFill>
            <a:schemeClr val="bg1">
              <a:lumMod val="7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lumMod val="65000"/>
                </a:schemeClr>
              </a:solidFill>
              <a:effectLst/>
              <a:uLnTx/>
              <a:uFillTx/>
              <a:latin typeface="Calibri"/>
              <a:ea typeface="+mn-ea"/>
              <a:cs typeface="+mn-cs"/>
            </a:endParaRPr>
          </a:p>
        </p:txBody>
      </p:sp>
      <p:sp>
        <p:nvSpPr>
          <p:cNvPr id="177" name="Rectangle 176"/>
          <p:cNvSpPr/>
          <p:nvPr/>
        </p:nvSpPr>
        <p:spPr>
          <a:xfrm>
            <a:off x="5658683" y="4136849"/>
            <a:ext cx="1229963" cy="606530"/>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L2</a:t>
            </a:r>
          </a:p>
        </p:txBody>
      </p:sp>
      <p:cxnSp>
        <p:nvCxnSpPr>
          <p:cNvPr id="178" name="Straight Arrow Connector 177"/>
          <p:cNvCxnSpPr/>
          <p:nvPr/>
        </p:nvCxnSpPr>
        <p:spPr>
          <a:xfrm flipH="1" flipV="1">
            <a:off x="6170419" y="4760173"/>
            <a:ext cx="1" cy="176736"/>
          </a:xfrm>
          <a:prstGeom prst="straightConnector1">
            <a:avLst/>
          </a:prstGeom>
          <a:noFill/>
          <a:ln w="22225" cap="flat" cmpd="sng" algn="ctr">
            <a:solidFill>
              <a:schemeClr val="bg1">
                <a:lumMod val="65000"/>
              </a:schemeClr>
            </a:solidFill>
            <a:prstDash val="solid"/>
            <a:tailEnd type="arrow"/>
          </a:ln>
          <a:effectLst/>
        </p:spPr>
      </p:cxnSp>
      <p:cxnSp>
        <p:nvCxnSpPr>
          <p:cNvPr id="179" name="Straight Arrow Connector 178"/>
          <p:cNvCxnSpPr/>
          <p:nvPr/>
        </p:nvCxnSpPr>
        <p:spPr>
          <a:xfrm>
            <a:off x="6378526" y="4760173"/>
            <a:ext cx="0" cy="192174"/>
          </a:xfrm>
          <a:prstGeom prst="straightConnector1">
            <a:avLst/>
          </a:prstGeom>
          <a:noFill/>
          <a:ln w="22225" cap="flat" cmpd="sng" algn="ctr">
            <a:solidFill>
              <a:schemeClr val="bg1">
                <a:lumMod val="65000"/>
              </a:schemeClr>
            </a:solidFill>
            <a:prstDash val="solid"/>
            <a:tailEnd type="arrow"/>
          </a:ln>
          <a:effectLst/>
        </p:spPr>
      </p:cxnSp>
      <p:cxnSp>
        <p:nvCxnSpPr>
          <p:cNvPr id="180" name="Straight Arrow Connector 179"/>
          <p:cNvCxnSpPr/>
          <p:nvPr/>
        </p:nvCxnSpPr>
        <p:spPr>
          <a:xfrm flipH="1" flipV="1">
            <a:off x="5824783" y="5053662"/>
            <a:ext cx="1" cy="206628"/>
          </a:xfrm>
          <a:prstGeom prst="straightConnector1">
            <a:avLst/>
          </a:prstGeom>
          <a:noFill/>
          <a:ln w="22225" cap="flat" cmpd="sng" algn="ctr">
            <a:solidFill>
              <a:schemeClr val="bg1">
                <a:lumMod val="65000"/>
              </a:schemeClr>
            </a:solidFill>
            <a:prstDash val="solid"/>
            <a:tailEnd type="arrow"/>
          </a:ln>
          <a:effectLst/>
        </p:spPr>
      </p:cxnSp>
      <p:cxnSp>
        <p:nvCxnSpPr>
          <p:cNvPr id="181" name="Straight Arrow Connector 180"/>
          <p:cNvCxnSpPr/>
          <p:nvPr/>
        </p:nvCxnSpPr>
        <p:spPr>
          <a:xfrm flipH="1">
            <a:off x="6076218" y="5063679"/>
            <a:ext cx="2540" cy="193411"/>
          </a:xfrm>
          <a:prstGeom prst="straightConnector1">
            <a:avLst/>
          </a:prstGeom>
          <a:noFill/>
          <a:ln w="22225" cap="flat" cmpd="sng" algn="ctr">
            <a:solidFill>
              <a:schemeClr val="bg1">
                <a:lumMod val="65000"/>
              </a:schemeClr>
            </a:solidFill>
            <a:prstDash val="solid"/>
            <a:tailEnd type="arrow"/>
          </a:ln>
          <a:effectLst/>
        </p:spPr>
      </p:cxnSp>
      <p:cxnSp>
        <p:nvCxnSpPr>
          <p:cNvPr id="182" name="Straight Arrow Connector 181"/>
          <p:cNvCxnSpPr/>
          <p:nvPr/>
        </p:nvCxnSpPr>
        <p:spPr>
          <a:xfrm>
            <a:off x="6046915" y="5872297"/>
            <a:ext cx="2540" cy="159676"/>
          </a:xfrm>
          <a:prstGeom prst="straightConnector1">
            <a:avLst/>
          </a:prstGeom>
          <a:noFill/>
          <a:ln w="22225" cap="flat" cmpd="sng" algn="ctr">
            <a:solidFill>
              <a:schemeClr val="bg1">
                <a:lumMod val="65000"/>
              </a:schemeClr>
            </a:solidFill>
            <a:prstDash val="solid"/>
            <a:tailEnd type="arrow"/>
          </a:ln>
          <a:effectLst/>
        </p:spPr>
      </p:cxnSp>
      <p:cxnSp>
        <p:nvCxnSpPr>
          <p:cNvPr id="183" name="Straight Arrow Connector 182"/>
          <p:cNvCxnSpPr/>
          <p:nvPr/>
        </p:nvCxnSpPr>
        <p:spPr>
          <a:xfrm flipV="1">
            <a:off x="5875573" y="5852253"/>
            <a:ext cx="8" cy="172297"/>
          </a:xfrm>
          <a:prstGeom prst="straightConnector1">
            <a:avLst/>
          </a:prstGeom>
          <a:noFill/>
          <a:ln w="22225" cap="flat" cmpd="sng" algn="ctr">
            <a:solidFill>
              <a:schemeClr val="bg1">
                <a:lumMod val="65000"/>
              </a:schemeClr>
            </a:solidFill>
            <a:prstDash val="solid"/>
            <a:tailEnd type="arrow"/>
          </a:ln>
          <a:effectLst/>
        </p:spPr>
      </p:cxnSp>
      <p:sp>
        <p:nvSpPr>
          <p:cNvPr id="184" name="Rectangle 183"/>
          <p:cNvSpPr/>
          <p:nvPr/>
        </p:nvSpPr>
        <p:spPr>
          <a:xfrm>
            <a:off x="6338969" y="6035698"/>
            <a:ext cx="549680" cy="284870"/>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ea typeface="+mn-ea"/>
                <a:cs typeface="+mn-cs"/>
              </a:rPr>
              <a:t>CPU1</a:t>
            </a:r>
            <a:endParaRPr kumimoji="0" lang="en-US" sz="1200" b="1" i="0" u="none" strike="noStrike" kern="0" cap="none" spc="0" normalizeH="0" baseline="0" noProof="0" dirty="0">
              <a:ln>
                <a:noFill/>
              </a:ln>
              <a:solidFill>
                <a:schemeClr val="bg1">
                  <a:lumMod val="65000"/>
                </a:schemeClr>
              </a:solidFill>
              <a:effectLst/>
              <a:uLnTx/>
              <a:uFillTx/>
              <a:latin typeface="Calibri"/>
              <a:ea typeface="+mn-ea"/>
              <a:cs typeface="+mn-cs"/>
            </a:endParaRPr>
          </a:p>
        </p:txBody>
      </p:sp>
      <p:sp>
        <p:nvSpPr>
          <p:cNvPr id="185" name="Rectangle 184"/>
          <p:cNvSpPr/>
          <p:nvPr/>
        </p:nvSpPr>
        <p:spPr>
          <a:xfrm>
            <a:off x="6361976" y="5255980"/>
            <a:ext cx="526672" cy="59640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L1</a:t>
            </a:r>
          </a:p>
        </p:txBody>
      </p:sp>
      <p:cxnSp>
        <p:nvCxnSpPr>
          <p:cNvPr id="186" name="Straight Arrow Connector 185"/>
          <p:cNvCxnSpPr/>
          <p:nvPr/>
        </p:nvCxnSpPr>
        <p:spPr>
          <a:xfrm flipH="1" flipV="1">
            <a:off x="6477100" y="5053662"/>
            <a:ext cx="1" cy="206628"/>
          </a:xfrm>
          <a:prstGeom prst="straightConnector1">
            <a:avLst/>
          </a:prstGeom>
          <a:noFill/>
          <a:ln w="22225" cap="flat" cmpd="sng" algn="ctr">
            <a:solidFill>
              <a:schemeClr val="bg1">
                <a:lumMod val="65000"/>
              </a:schemeClr>
            </a:solidFill>
            <a:prstDash val="solid"/>
            <a:tailEnd type="arrow"/>
          </a:ln>
          <a:effectLst/>
        </p:spPr>
      </p:cxnSp>
      <p:cxnSp>
        <p:nvCxnSpPr>
          <p:cNvPr id="187" name="Straight Arrow Connector 186"/>
          <p:cNvCxnSpPr/>
          <p:nvPr/>
        </p:nvCxnSpPr>
        <p:spPr>
          <a:xfrm flipV="1">
            <a:off x="6519294" y="5852253"/>
            <a:ext cx="8" cy="172297"/>
          </a:xfrm>
          <a:prstGeom prst="straightConnector1">
            <a:avLst/>
          </a:prstGeom>
          <a:noFill/>
          <a:ln w="22225" cap="flat" cmpd="sng" algn="ctr">
            <a:solidFill>
              <a:schemeClr val="bg1">
                <a:lumMod val="65000"/>
              </a:schemeClr>
            </a:solidFill>
            <a:prstDash val="solid"/>
            <a:tailEnd type="arrow"/>
          </a:ln>
          <a:effectLst/>
        </p:spPr>
      </p:cxnSp>
      <p:cxnSp>
        <p:nvCxnSpPr>
          <p:cNvPr id="188" name="Straight Arrow Connector 187"/>
          <p:cNvCxnSpPr/>
          <p:nvPr/>
        </p:nvCxnSpPr>
        <p:spPr>
          <a:xfrm flipH="1" flipV="1">
            <a:off x="3006287" y="4744913"/>
            <a:ext cx="1" cy="176736"/>
          </a:xfrm>
          <a:prstGeom prst="straightConnector1">
            <a:avLst/>
          </a:prstGeom>
          <a:noFill/>
          <a:ln w="22225" cap="flat" cmpd="sng" algn="ctr">
            <a:solidFill>
              <a:sysClr val="window" lastClr="FFFFFF">
                <a:lumMod val="50000"/>
              </a:sysClr>
            </a:solidFill>
            <a:prstDash val="solid"/>
            <a:tailEnd type="arrow"/>
          </a:ln>
          <a:effectLst/>
        </p:spPr>
      </p:cxnSp>
      <p:sp>
        <p:nvSpPr>
          <p:cNvPr id="189" name="Rectangle 188"/>
          <p:cNvSpPr/>
          <p:nvPr/>
        </p:nvSpPr>
        <p:spPr>
          <a:xfrm>
            <a:off x="2131510" y="4947970"/>
            <a:ext cx="3263829" cy="9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90" name="Rectangle 189"/>
          <p:cNvSpPr/>
          <p:nvPr/>
        </p:nvSpPr>
        <p:spPr>
          <a:xfrm>
            <a:off x="3454635" y="4133590"/>
            <a:ext cx="1940703" cy="606530"/>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rL2</a:t>
            </a:r>
          </a:p>
        </p:txBody>
      </p:sp>
      <p:cxnSp>
        <p:nvCxnSpPr>
          <p:cNvPr id="191" name="Straight Arrow Connector 190"/>
          <p:cNvCxnSpPr/>
          <p:nvPr/>
        </p:nvCxnSpPr>
        <p:spPr>
          <a:xfrm>
            <a:off x="4424986" y="4755796"/>
            <a:ext cx="0" cy="192174"/>
          </a:xfrm>
          <a:prstGeom prst="straightConnector1">
            <a:avLst/>
          </a:prstGeom>
          <a:noFill/>
          <a:ln w="22225" cap="flat" cmpd="sng" algn="ctr">
            <a:solidFill>
              <a:sysClr val="window" lastClr="FFFFFF">
                <a:lumMod val="50000"/>
              </a:sysClr>
            </a:solidFill>
            <a:prstDash val="solid"/>
            <a:tailEnd type="arrow"/>
          </a:ln>
          <a:effectLst/>
        </p:spPr>
      </p:cxnSp>
      <p:sp>
        <p:nvSpPr>
          <p:cNvPr id="192" name="Rectangle 191"/>
          <p:cNvSpPr/>
          <p:nvPr/>
        </p:nvSpPr>
        <p:spPr>
          <a:xfrm>
            <a:off x="3905012" y="6051734"/>
            <a:ext cx="1497706" cy="284870"/>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CU1</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3" name="Rectangle 192"/>
          <p:cNvSpPr/>
          <p:nvPr/>
        </p:nvSpPr>
        <p:spPr>
          <a:xfrm>
            <a:off x="4847167" y="5269746"/>
            <a:ext cx="531728" cy="55908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rL1</a:t>
            </a:r>
          </a:p>
        </p:txBody>
      </p:sp>
      <p:cxnSp>
        <p:nvCxnSpPr>
          <p:cNvPr id="194" name="Straight Arrow Connector 193"/>
          <p:cNvCxnSpPr/>
          <p:nvPr/>
        </p:nvCxnSpPr>
        <p:spPr>
          <a:xfrm flipH="1" flipV="1">
            <a:off x="4560117" y="5053648"/>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195" name="Straight Arrow Connector 194"/>
          <p:cNvCxnSpPr/>
          <p:nvPr/>
        </p:nvCxnSpPr>
        <p:spPr>
          <a:xfrm flipH="1">
            <a:off x="5127728" y="5066866"/>
            <a:ext cx="2540" cy="193411"/>
          </a:xfrm>
          <a:prstGeom prst="straightConnector1">
            <a:avLst/>
          </a:prstGeom>
          <a:noFill/>
          <a:ln w="22225" cap="flat" cmpd="sng" algn="ctr">
            <a:solidFill>
              <a:sysClr val="window" lastClr="FFFFFF">
                <a:lumMod val="50000"/>
              </a:sysClr>
            </a:solidFill>
            <a:prstDash val="solid"/>
            <a:tailEnd type="arrow"/>
          </a:ln>
          <a:effectLst/>
        </p:spPr>
      </p:cxnSp>
      <p:cxnSp>
        <p:nvCxnSpPr>
          <p:cNvPr id="196" name="Straight Arrow Connector 195"/>
          <p:cNvCxnSpPr/>
          <p:nvPr/>
        </p:nvCxnSpPr>
        <p:spPr>
          <a:xfrm>
            <a:off x="5125187" y="5853977"/>
            <a:ext cx="2540" cy="159676"/>
          </a:xfrm>
          <a:prstGeom prst="straightConnector1">
            <a:avLst/>
          </a:prstGeom>
          <a:noFill/>
          <a:ln w="22225" cap="flat" cmpd="sng" algn="ctr">
            <a:solidFill>
              <a:sysClr val="window" lastClr="FFFFFF">
                <a:lumMod val="50000"/>
              </a:sysClr>
            </a:solidFill>
            <a:prstDash val="solid"/>
            <a:tailEnd type="arrow"/>
          </a:ln>
          <a:effectLst/>
        </p:spPr>
      </p:cxnSp>
      <p:cxnSp>
        <p:nvCxnSpPr>
          <p:cNvPr id="197" name="Straight Arrow Connector 196"/>
          <p:cNvCxnSpPr/>
          <p:nvPr/>
        </p:nvCxnSpPr>
        <p:spPr>
          <a:xfrm flipV="1">
            <a:off x="4560118" y="5841357"/>
            <a:ext cx="8" cy="172297"/>
          </a:xfrm>
          <a:prstGeom prst="straightConnector1">
            <a:avLst/>
          </a:prstGeom>
          <a:noFill/>
          <a:ln w="22225" cap="flat" cmpd="sng" algn="ctr">
            <a:solidFill>
              <a:sysClr val="window" lastClr="FFFFFF">
                <a:lumMod val="50000"/>
              </a:sysClr>
            </a:solidFill>
            <a:prstDash val="solid"/>
            <a:tailEnd type="arrow"/>
          </a:ln>
          <a:effectLst/>
        </p:spPr>
      </p:cxnSp>
      <p:sp>
        <p:nvSpPr>
          <p:cNvPr id="198" name="Rectangle 197"/>
          <p:cNvSpPr/>
          <p:nvPr/>
        </p:nvSpPr>
        <p:spPr>
          <a:xfrm>
            <a:off x="2682466" y="4136849"/>
            <a:ext cx="642075" cy="606530"/>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wL2</a:t>
            </a:r>
          </a:p>
        </p:txBody>
      </p:sp>
      <p:cxnSp>
        <p:nvCxnSpPr>
          <p:cNvPr id="199" name="Straight Arrow Connector 198"/>
          <p:cNvCxnSpPr/>
          <p:nvPr/>
        </p:nvCxnSpPr>
        <p:spPr>
          <a:xfrm flipH="1" flipV="1">
            <a:off x="2383215" y="4732673"/>
            <a:ext cx="1" cy="176736"/>
          </a:xfrm>
          <a:prstGeom prst="straightConnector1">
            <a:avLst/>
          </a:prstGeom>
          <a:noFill/>
          <a:ln w="22225" cap="flat" cmpd="sng" algn="ctr">
            <a:solidFill>
              <a:sysClr val="window" lastClr="FFFFFF">
                <a:lumMod val="50000"/>
              </a:sysClr>
            </a:solidFill>
            <a:prstDash val="solid"/>
            <a:tailEnd type="arrow"/>
          </a:ln>
          <a:effectLst/>
        </p:spPr>
      </p:cxnSp>
      <p:sp>
        <p:nvSpPr>
          <p:cNvPr id="200" name="Rectangle 199"/>
          <p:cNvSpPr/>
          <p:nvPr/>
        </p:nvSpPr>
        <p:spPr>
          <a:xfrm>
            <a:off x="4340052" y="5269746"/>
            <a:ext cx="440133" cy="559087"/>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rPr>
              <a:t>w</a:t>
            </a:r>
            <a:r>
              <a:rPr kumimoji="0" lang="en-US" sz="1200" b="1" i="0" u="none" strike="noStrike" kern="0" cap="none" spc="0" normalizeH="0" baseline="0" noProof="0" dirty="0" smtClean="0">
                <a:ln>
                  <a:noFill/>
                </a:ln>
                <a:solidFill>
                  <a:sysClr val="windowText" lastClr="000000"/>
                </a:solidFill>
                <a:effectLst/>
                <a:uLnTx/>
                <a:uFillTx/>
                <a:latin typeface="Calibri"/>
              </a:rPr>
              <a:t>L1</a:t>
            </a:r>
          </a:p>
        </p:txBody>
      </p:sp>
      <p:cxnSp>
        <p:nvCxnSpPr>
          <p:cNvPr id="201" name="Straight Arrow Connector 200"/>
          <p:cNvCxnSpPr/>
          <p:nvPr/>
        </p:nvCxnSpPr>
        <p:spPr>
          <a:xfrm flipV="1">
            <a:off x="4088114" y="5863419"/>
            <a:ext cx="8" cy="172297"/>
          </a:xfrm>
          <a:prstGeom prst="straightConnector1">
            <a:avLst/>
          </a:prstGeom>
          <a:noFill/>
          <a:ln w="22225" cap="flat" cmpd="sng" algn="ctr">
            <a:solidFill>
              <a:sysClr val="window" lastClr="FFFFFF">
                <a:lumMod val="50000"/>
              </a:sysClr>
            </a:solidFill>
            <a:prstDash val="solid"/>
            <a:tailEnd type="arrow"/>
          </a:ln>
          <a:effectLst/>
        </p:spPr>
      </p:cxnSp>
      <p:cxnSp>
        <p:nvCxnSpPr>
          <p:cNvPr id="202" name="Straight Arrow Connector 201"/>
          <p:cNvCxnSpPr/>
          <p:nvPr/>
        </p:nvCxnSpPr>
        <p:spPr>
          <a:xfrm flipH="1" flipV="1">
            <a:off x="4088112" y="5053648"/>
            <a:ext cx="1" cy="206628"/>
          </a:xfrm>
          <a:prstGeom prst="straightConnector1">
            <a:avLst/>
          </a:prstGeom>
          <a:noFill/>
          <a:ln w="22225" cap="flat" cmpd="sng" algn="ctr">
            <a:solidFill>
              <a:sysClr val="window" lastClr="FFFFFF">
                <a:lumMod val="50000"/>
              </a:sysClr>
            </a:solidFill>
            <a:prstDash val="solid"/>
            <a:tailEnd type="arrow"/>
          </a:ln>
          <a:effectLst/>
        </p:spPr>
      </p:cxnSp>
      <p:sp>
        <p:nvSpPr>
          <p:cNvPr id="203" name="Rectangle 202"/>
          <p:cNvSpPr/>
          <p:nvPr/>
        </p:nvSpPr>
        <p:spPr>
          <a:xfrm>
            <a:off x="2128330" y="6051734"/>
            <a:ext cx="1497706" cy="284870"/>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CU0</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4" name="Rectangle 203"/>
          <p:cNvSpPr/>
          <p:nvPr/>
        </p:nvSpPr>
        <p:spPr>
          <a:xfrm>
            <a:off x="3070485" y="5269746"/>
            <a:ext cx="531728" cy="55908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rL1</a:t>
            </a:r>
          </a:p>
        </p:txBody>
      </p:sp>
      <p:cxnSp>
        <p:nvCxnSpPr>
          <p:cNvPr id="205" name="Straight Arrow Connector 204"/>
          <p:cNvCxnSpPr/>
          <p:nvPr/>
        </p:nvCxnSpPr>
        <p:spPr>
          <a:xfrm flipH="1" flipV="1">
            <a:off x="2783435" y="5053648"/>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206" name="Straight Arrow Connector 205"/>
          <p:cNvCxnSpPr/>
          <p:nvPr/>
        </p:nvCxnSpPr>
        <p:spPr>
          <a:xfrm flipH="1">
            <a:off x="3351046" y="5076336"/>
            <a:ext cx="2540" cy="193411"/>
          </a:xfrm>
          <a:prstGeom prst="straightConnector1">
            <a:avLst/>
          </a:prstGeom>
          <a:noFill/>
          <a:ln w="22225" cap="flat" cmpd="sng" algn="ctr">
            <a:solidFill>
              <a:sysClr val="window" lastClr="FFFFFF">
                <a:lumMod val="50000"/>
              </a:sysClr>
            </a:solidFill>
            <a:prstDash val="solid"/>
            <a:tailEnd type="arrow"/>
          </a:ln>
          <a:effectLst/>
        </p:spPr>
      </p:cxnSp>
      <p:cxnSp>
        <p:nvCxnSpPr>
          <p:cNvPr id="207" name="Straight Arrow Connector 206"/>
          <p:cNvCxnSpPr/>
          <p:nvPr/>
        </p:nvCxnSpPr>
        <p:spPr>
          <a:xfrm>
            <a:off x="3348505" y="5853977"/>
            <a:ext cx="2540" cy="159676"/>
          </a:xfrm>
          <a:prstGeom prst="straightConnector1">
            <a:avLst/>
          </a:prstGeom>
          <a:noFill/>
          <a:ln w="22225" cap="flat" cmpd="sng" algn="ctr">
            <a:solidFill>
              <a:sysClr val="window" lastClr="FFFFFF">
                <a:lumMod val="50000"/>
              </a:sysClr>
            </a:solidFill>
            <a:prstDash val="solid"/>
            <a:tailEnd type="arrow"/>
          </a:ln>
          <a:effectLst/>
        </p:spPr>
      </p:cxnSp>
      <p:cxnSp>
        <p:nvCxnSpPr>
          <p:cNvPr id="208" name="Straight Arrow Connector 207"/>
          <p:cNvCxnSpPr/>
          <p:nvPr/>
        </p:nvCxnSpPr>
        <p:spPr>
          <a:xfrm flipV="1">
            <a:off x="2783436" y="5841357"/>
            <a:ext cx="8" cy="172297"/>
          </a:xfrm>
          <a:prstGeom prst="straightConnector1">
            <a:avLst/>
          </a:prstGeom>
          <a:noFill/>
          <a:ln w="22225" cap="flat" cmpd="sng" algn="ctr">
            <a:solidFill>
              <a:sysClr val="window" lastClr="FFFFFF">
                <a:lumMod val="50000"/>
              </a:sysClr>
            </a:solidFill>
            <a:prstDash val="solid"/>
            <a:tailEnd type="arrow"/>
          </a:ln>
          <a:effectLst/>
        </p:spPr>
      </p:cxnSp>
      <p:sp>
        <p:nvSpPr>
          <p:cNvPr id="209" name="Rectangle 208"/>
          <p:cNvSpPr/>
          <p:nvPr/>
        </p:nvSpPr>
        <p:spPr>
          <a:xfrm>
            <a:off x="2563370" y="5269746"/>
            <a:ext cx="440133" cy="559087"/>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rPr>
              <a:t>w</a:t>
            </a:r>
            <a:r>
              <a:rPr kumimoji="0" lang="en-US" sz="1200" b="1" i="0" u="none" strike="noStrike" kern="0" cap="none" spc="0" normalizeH="0" baseline="0" noProof="0" dirty="0" smtClean="0">
                <a:ln>
                  <a:noFill/>
                </a:ln>
                <a:solidFill>
                  <a:sysClr val="windowText" lastClr="000000"/>
                </a:solidFill>
                <a:effectLst/>
                <a:uLnTx/>
                <a:uFillTx/>
                <a:latin typeface="Calibri"/>
              </a:rPr>
              <a:t>L1</a:t>
            </a:r>
          </a:p>
        </p:txBody>
      </p:sp>
      <p:cxnSp>
        <p:nvCxnSpPr>
          <p:cNvPr id="210" name="Straight Arrow Connector 209"/>
          <p:cNvCxnSpPr/>
          <p:nvPr/>
        </p:nvCxnSpPr>
        <p:spPr>
          <a:xfrm flipV="1">
            <a:off x="2311431" y="5863419"/>
            <a:ext cx="8" cy="172297"/>
          </a:xfrm>
          <a:prstGeom prst="straightConnector1">
            <a:avLst/>
          </a:prstGeom>
          <a:noFill/>
          <a:ln w="22225" cap="flat" cmpd="sng" algn="ctr">
            <a:solidFill>
              <a:sysClr val="window" lastClr="FFFFFF">
                <a:lumMod val="50000"/>
              </a:sysClr>
            </a:solidFill>
            <a:prstDash val="solid"/>
            <a:tailEnd type="arrow"/>
          </a:ln>
          <a:effectLst/>
        </p:spPr>
      </p:cxnSp>
      <p:cxnSp>
        <p:nvCxnSpPr>
          <p:cNvPr id="211" name="Straight Arrow Connector 210"/>
          <p:cNvCxnSpPr/>
          <p:nvPr/>
        </p:nvCxnSpPr>
        <p:spPr>
          <a:xfrm flipH="1" flipV="1">
            <a:off x="2311430" y="5053648"/>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212" name="Straight Arrow Connector 211"/>
          <p:cNvCxnSpPr/>
          <p:nvPr/>
        </p:nvCxnSpPr>
        <p:spPr>
          <a:xfrm>
            <a:off x="6739553" y="5048620"/>
            <a:ext cx="0" cy="192174"/>
          </a:xfrm>
          <a:prstGeom prst="straightConnector1">
            <a:avLst/>
          </a:prstGeom>
          <a:noFill/>
          <a:ln w="22225" cap="flat" cmpd="sng" algn="ctr">
            <a:solidFill>
              <a:schemeClr val="bg1">
                <a:lumMod val="65000"/>
              </a:schemeClr>
            </a:solidFill>
            <a:prstDash val="solid"/>
            <a:tailEnd type="arrow"/>
          </a:ln>
          <a:effectLst/>
        </p:spPr>
      </p:cxnSp>
      <p:cxnSp>
        <p:nvCxnSpPr>
          <p:cNvPr id="213" name="Straight Arrow Connector 212"/>
          <p:cNvCxnSpPr/>
          <p:nvPr/>
        </p:nvCxnSpPr>
        <p:spPr>
          <a:xfrm>
            <a:off x="6731620" y="5872297"/>
            <a:ext cx="2540" cy="159676"/>
          </a:xfrm>
          <a:prstGeom prst="straightConnector1">
            <a:avLst/>
          </a:prstGeom>
          <a:noFill/>
          <a:ln w="22225" cap="flat" cmpd="sng" algn="ctr">
            <a:solidFill>
              <a:schemeClr val="bg1">
                <a:lumMod val="65000"/>
              </a:schemeClr>
            </a:solidFill>
            <a:prstDash val="solid"/>
            <a:tailEnd type="arrow"/>
          </a:ln>
          <a:effectLst/>
        </p:spPr>
      </p:cxnSp>
      <p:sp>
        <p:nvSpPr>
          <p:cNvPr id="214" name="Rectangle 213"/>
          <p:cNvSpPr/>
          <p:nvPr/>
        </p:nvSpPr>
        <p:spPr>
          <a:xfrm>
            <a:off x="2640260" y="3103057"/>
            <a:ext cx="642075" cy="606530"/>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wL3</a:t>
            </a:r>
          </a:p>
        </p:txBody>
      </p:sp>
      <p:cxnSp>
        <p:nvCxnSpPr>
          <p:cNvPr id="215" name="Straight Arrow Connector 214"/>
          <p:cNvCxnSpPr/>
          <p:nvPr/>
        </p:nvCxnSpPr>
        <p:spPr>
          <a:xfrm flipH="1" flipV="1">
            <a:off x="3002141" y="3966313"/>
            <a:ext cx="1" cy="176736"/>
          </a:xfrm>
          <a:prstGeom prst="straightConnector1">
            <a:avLst/>
          </a:prstGeom>
          <a:noFill/>
          <a:ln w="22225" cap="flat" cmpd="sng" algn="ctr">
            <a:solidFill>
              <a:sysClr val="window" lastClr="FFFFFF">
                <a:lumMod val="50000"/>
              </a:sysClr>
            </a:solidFill>
            <a:prstDash val="solid"/>
            <a:tailEnd type="arrow"/>
          </a:ln>
          <a:effectLst/>
        </p:spPr>
      </p:cxnSp>
      <p:cxnSp>
        <p:nvCxnSpPr>
          <p:cNvPr id="216" name="Straight Arrow Connector 215"/>
          <p:cNvCxnSpPr/>
          <p:nvPr/>
        </p:nvCxnSpPr>
        <p:spPr>
          <a:xfrm flipH="1" flipV="1">
            <a:off x="2374784" y="3966313"/>
            <a:ext cx="1" cy="176736"/>
          </a:xfrm>
          <a:prstGeom prst="straightConnector1">
            <a:avLst/>
          </a:prstGeom>
          <a:noFill/>
          <a:ln w="22225" cap="flat" cmpd="sng" algn="ctr">
            <a:solidFill>
              <a:sysClr val="window" lastClr="FFFFFF">
                <a:lumMod val="50000"/>
              </a:sysClr>
            </a:solidFill>
            <a:prstDash val="solid"/>
            <a:tailEnd type="arrow"/>
          </a:ln>
          <a:effectLst/>
        </p:spPr>
      </p:cxnSp>
      <p:sp>
        <p:nvSpPr>
          <p:cNvPr id="217" name="Rectangle 216"/>
          <p:cNvSpPr/>
          <p:nvPr/>
        </p:nvSpPr>
        <p:spPr>
          <a:xfrm>
            <a:off x="2682096" y="1873623"/>
            <a:ext cx="3455281" cy="606530"/>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LLC</a:t>
            </a:r>
          </a:p>
        </p:txBody>
      </p:sp>
      <p:sp>
        <p:nvSpPr>
          <p:cNvPr id="218" name="Rectangle 217"/>
          <p:cNvSpPr/>
          <p:nvPr/>
        </p:nvSpPr>
        <p:spPr>
          <a:xfrm>
            <a:off x="2112317" y="3868888"/>
            <a:ext cx="4776329" cy="9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19" name="Rectangle 218"/>
          <p:cNvSpPr/>
          <p:nvPr/>
        </p:nvSpPr>
        <p:spPr>
          <a:xfrm>
            <a:off x="2131510" y="2679144"/>
            <a:ext cx="4761092" cy="303265"/>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Directory / Memory</a:t>
            </a:r>
          </a:p>
        </p:txBody>
      </p:sp>
      <p:cxnSp>
        <p:nvCxnSpPr>
          <p:cNvPr id="220" name="Straight Arrow Connector 219"/>
          <p:cNvCxnSpPr/>
          <p:nvPr/>
        </p:nvCxnSpPr>
        <p:spPr>
          <a:xfrm flipH="1" flipV="1">
            <a:off x="6179808" y="3967599"/>
            <a:ext cx="1" cy="176736"/>
          </a:xfrm>
          <a:prstGeom prst="straightConnector1">
            <a:avLst/>
          </a:prstGeom>
          <a:noFill/>
          <a:ln w="22225" cap="flat" cmpd="sng" algn="ctr">
            <a:solidFill>
              <a:schemeClr val="bg1">
                <a:lumMod val="65000"/>
              </a:schemeClr>
            </a:solidFill>
            <a:prstDash val="solid"/>
            <a:tailEnd type="arrow"/>
          </a:ln>
          <a:effectLst/>
        </p:spPr>
      </p:cxnSp>
      <p:cxnSp>
        <p:nvCxnSpPr>
          <p:cNvPr id="221" name="Straight Arrow Connector 220"/>
          <p:cNvCxnSpPr/>
          <p:nvPr/>
        </p:nvCxnSpPr>
        <p:spPr>
          <a:xfrm>
            <a:off x="6387915" y="3967599"/>
            <a:ext cx="0" cy="192174"/>
          </a:xfrm>
          <a:prstGeom prst="straightConnector1">
            <a:avLst/>
          </a:prstGeom>
          <a:noFill/>
          <a:ln w="22225" cap="flat" cmpd="sng" algn="ctr">
            <a:solidFill>
              <a:schemeClr val="bg1">
                <a:lumMod val="65000"/>
              </a:schemeClr>
            </a:solidFill>
            <a:prstDash val="solid"/>
            <a:tailEnd type="arrow"/>
          </a:ln>
          <a:effectLst/>
        </p:spPr>
      </p:cxnSp>
      <p:cxnSp>
        <p:nvCxnSpPr>
          <p:cNvPr id="223" name="Straight Arrow Connector 222"/>
          <p:cNvCxnSpPr/>
          <p:nvPr/>
        </p:nvCxnSpPr>
        <p:spPr>
          <a:xfrm flipH="1">
            <a:off x="4440311" y="2982408"/>
            <a:ext cx="11574" cy="886480"/>
          </a:xfrm>
          <a:prstGeom prst="straightConnector1">
            <a:avLst/>
          </a:prstGeom>
          <a:noFill/>
          <a:ln w="22225" cap="flat" cmpd="sng" algn="ctr">
            <a:solidFill>
              <a:sysClr val="window" lastClr="FFFFFF">
                <a:lumMod val="50000"/>
              </a:sysClr>
            </a:solidFill>
            <a:prstDash val="solid"/>
            <a:tailEnd type="arrow"/>
          </a:ln>
          <a:effectLst/>
        </p:spPr>
      </p:cxnSp>
      <p:cxnSp>
        <p:nvCxnSpPr>
          <p:cNvPr id="224" name="Straight Arrow Connector 223"/>
          <p:cNvCxnSpPr/>
          <p:nvPr/>
        </p:nvCxnSpPr>
        <p:spPr>
          <a:xfrm>
            <a:off x="4424986" y="3966313"/>
            <a:ext cx="0" cy="192174"/>
          </a:xfrm>
          <a:prstGeom prst="straightConnector1">
            <a:avLst/>
          </a:prstGeom>
          <a:noFill/>
          <a:ln w="22225" cap="flat" cmpd="sng" algn="ctr">
            <a:solidFill>
              <a:sysClr val="window" lastClr="FFFFFF">
                <a:lumMod val="50000"/>
              </a:sysClr>
            </a:solidFill>
            <a:prstDash val="solid"/>
            <a:tailEnd type="arrow"/>
          </a:ln>
          <a:effectLst/>
        </p:spPr>
      </p:cxnSp>
      <p:cxnSp>
        <p:nvCxnSpPr>
          <p:cNvPr id="225" name="Straight Arrow Connector 224"/>
          <p:cNvCxnSpPr/>
          <p:nvPr/>
        </p:nvCxnSpPr>
        <p:spPr>
          <a:xfrm flipH="1" flipV="1">
            <a:off x="3002140" y="3702016"/>
            <a:ext cx="1" cy="176736"/>
          </a:xfrm>
          <a:prstGeom prst="straightConnector1">
            <a:avLst/>
          </a:prstGeom>
          <a:noFill/>
          <a:ln w="22225" cap="flat" cmpd="sng" algn="ctr">
            <a:solidFill>
              <a:sysClr val="window" lastClr="FFFFFF">
                <a:lumMod val="50000"/>
              </a:sysClr>
            </a:solidFill>
            <a:prstDash val="solid"/>
            <a:tailEnd type="arrow"/>
          </a:ln>
          <a:effectLst/>
        </p:spPr>
      </p:cxnSp>
      <p:cxnSp>
        <p:nvCxnSpPr>
          <p:cNvPr id="226" name="Straight Arrow Connector 225"/>
          <p:cNvCxnSpPr/>
          <p:nvPr/>
        </p:nvCxnSpPr>
        <p:spPr>
          <a:xfrm flipH="1" flipV="1">
            <a:off x="2345812" y="3683305"/>
            <a:ext cx="1" cy="176736"/>
          </a:xfrm>
          <a:prstGeom prst="straightConnector1">
            <a:avLst/>
          </a:prstGeom>
          <a:noFill/>
          <a:ln w="22225" cap="flat" cmpd="sng" algn="ctr">
            <a:solidFill>
              <a:schemeClr val="bg1">
                <a:lumMod val="50000"/>
              </a:schemeClr>
            </a:solidFill>
            <a:prstDash val="solid"/>
            <a:tailEnd type="arrow"/>
          </a:ln>
          <a:effectLst/>
        </p:spPr>
      </p:cxnSp>
      <p:sp>
        <p:nvSpPr>
          <p:cNvPr id="227" name="TextBox 226"/>
          <p:cNvSpPr txBox="1"/>
          <p:nvPr/>
        </p:nvSpPr>
        <p:spPr>
          <a:xfrm rot="16200000">
            <a:off x="6819294" y="5008833"/>
            <a:ext cx="580608" cy="3693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1">
                    <a:lumMod val="65000"/>
                  </a:schemeClr>
                </a:solidFill>
                <a:effectLst/>
                <a:uLnTx/>
                <a:uFillTx/>
              </a:rPr>
              <a:t>CPU</a:t>
            </a:r>
            <a:endParaRPr kumimoji="0" lang="en-US" b="1" i="0" u="none" strike="noStrike" kern="0" cap="none" spc="0" normalizeH="0" baseline="0" noProof="0" dirty="0">
              <a:ln>
                <a:noFill/>
              </a:ln>
              <a:solidFill>
                <a:schemeClr val="bg1">
                  <a:lumMod val="65000"/>
                </a:schemeClr>
              </a:solidFill>
              <a:effectLst/>
              <a:uLnTx/>
              <a:uFillTx/>
            </a:endParaRPr>
          </a:p>
        </p:txBody>
      </p:sp>
      <p:sp>
        <p:nvSpPr>
          <p:cNvPr id="228" name="TextBox 227"/>
          <p:cNvSpPr txBox="1"/>
          <p:nvPr/>
        </p:nvSpPr>
        <p:spPr>
          <a:xfrm rot="16200000">
            <a:off x="1623098" y="5026846"/>
            <a:ext cx="541832" cy="3333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a:t>
            </a:r>
            <a:r>
              <a:rPr kumimoji="0" lang="en-US" sz="1800" b="1" i="0" u="none" strike="noStrike" kern="0" cap="none" spc="0" normalizeH="0" baseline="0" noProof="0" dirty="0" smtClean="0">
                <a:ln>
                  <a:noFill/>
                </a:ln>
                <a:solidFill>
                  <a:sysClr val="windowText" lastClr="000000"/>
                </a:solidFill>
                <a:effectLst/>
                <a:uLnTx/>
                <a:uFillTx/>
              </a:rPr>
              <a:t>PU</a:t>
            </a:r>
            <a:endParaRPr kumimoji="0" lang="en-US" sz="1800" b="1" i="0" u="none" strike="noStrike" kern="0" cap="none" spc="0" normalizeH="0" baseline="0" noProof="0" dirty="0">
              <a:ln>
                <a:noFill/>
              </a:ln>
              <a:solidFill>
                <a:sysClr val="windowText" lastClr="000000"/>
              </a:solidFill>
              <a:effectLst/>
              <a:uLnTx/>
              <a:uFillTx/>
            </a:endParaRPr>
          </a:p>
        </p:txBody>
      </p:sp>
      <p:grpSp>
        <p:nvGrpSpPr>
          <p:cNvPr id="229" name="Group 228"/>
          <p:cNvGrpSpPr/>
          <p:nvPr/>
        </p:nvGrpSpPr>
        <p:grpSpPr>
          <a:xfrm>
            <a:off x="2200134" y="3104435"/>
            <a:ext cx="297583" cy="563020"/>
            <a:chOff x="1904999" y="2699218"/>
            <a:chExt cx="329748" cy="629963"/>
          </a:xfrm>
        </p:grpSpPr>
        <p:sp>
          <p:nvSpPr>
            <p:cNvPr id="230" name="Rectangle 229"/>
            <p:cNvSpPr/>
            <p:nvPr/>
          </p:nvSpPr>
          <p:spPr>
            <a:xfrm>
              <a:off x="1905000" y="2699218"/>
              <a:ext cx="329746" cy="235829"/>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231" name="Rectangle 230"/>
            <p:cNvSpPr/>
            <p:nvPr/>
          </p:nvSpPr>
          <p:spPr>
            <a:xfrm>
              <a:off x="1904999" y="2935047"/>
              <a:ext cx="329747" cy="193115"/>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232" name="Rectangle 231"/>
            <p:cNvSpPr/>
            <p:nvPr/>
          </p:nvSpPr>
          <p:spPr>
            <a:xfrm>
              <a:off x="1905001" y="3128162"/>
              <a:ext cx="329746" cy="201019"/>
            </a:xfrm>
            <a:prstGeom prst="rect">
              <a:avLst/>
            </a:prstGeom>
            <a:solidFill>
              <a:sysClr val="window" lastClr="FFFFFF">
                <a:lumMod val="65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233" name="TextBox 232"/>
            <p:cNvSpPr txBox="1"/>
            <p:nvPr/>
          </p:nvSpPr>
          <p:spPr>
            <a:xfrm rot="16200000">
              <a:off x="1838647" y="2929291"/>
              <a:ext cx="453781" cy="204626"/>
            </a:xfrm>
            <a:prstGeom prst="rect">
              <a:avLst/>
            </a:prstGeom>
            <a:solidFill>
              <a:sysClr val="window" lastClr="FFFFFF">
                <a:lumMod val="65000"/>
              </a:sysClr>
            </a:solid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rPr>
                <a:t>S-FIFO</a:t>
              </a:r>
            </a:p>
          </p:txBody>
        </p:sp>
      </p:grpSp>
      <p:grpSp>
        <p:nvGrpSpPr>
          <p:cNvPr id="234" name="Group 233"/>
          <p:cNvGrpSpPr/>
          <p:nvPr/>
        </p:nvGrpSpPr>
        <p:grpSpPr>
          <a:xfrm>
            <a:off x="2234425" y="4177100"/>
            <a:ext cx="297583" cy="563020"/>
            <a:chOff x="1904999" y="2699218"/>
            <a:chExt cx="329748" cy="629963"/>
          </a:xfrm>
          <a:solidFill>
            <a:sysClr val="window" lastClr="FFFFFF">
              <a:lumMod val="65000"/>
            </a:sysClr>
          </a:solidFill>
        </p:grpSpPr>
        <p:sp>
          <p:nvSpPr>
            <p:cNvPr id="235" name="Rectangle 234"/>
            <p:cNvSpPr/>
            <p:nvPr/>
          </p:nvSpPr>
          <p:spPr>
            <a:xfrm>
              <a:off x="1905000" y="2699218"/>
              <a:ext cx="329746" cy="235829"/>
            </a:xfrm>
            <a:prstGeom prst="rect">
              <a:avLst/>
            </a:prstGeom>
            <a:grp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Calibri"/>
              </a:endParaRPr>
            </a:p>
          </p:txBody>
        </p:sp>
        <p:sp>
          <p:nvSpPr>
            <p:cNvPr id="236" name="Rectangle 235"/>
            <p:cNvSpPr/>
            <p:nvPr/>
          </p:nvSpPr>
          <p:spPr>
            <a:xfrm>
              <a:off x="1904999" y="2935047"/>
              <a:ext cx="329747" cy="193115"/>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ndParaRPr>
            </a:p>
          </p:txBody>
        </p:sp>
        <p:sp>
          <p:nvSpPr>
            <p:cNvPr id="237" name="Rectangle 236"/>
            <p:cNvSpPr/>
            <p:nvPr/>
          </p:nvSpPr>
          <p:spPr>
            <a:xfrm>
              <a:off x="1905001" y="3128162"/>
              <a:ext cx="329746" cy="201019"/>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ndParaRPr>
            </a:p>
          </p:txBody>
        </p:sp>
        <p:sp>
          <p:nvSpPr>
            <p:cNvPr id="238" name="TextBox 237"/>
            <p:cNvSpPr txBox="1"/>
            <p:nvPr/>
          </p:nvSpPr>
          <p:spPr>
            <a:xfrm rot="16200000">
              <a:off x="1838647" y="2929291"/>
              <a:ext cx="453781" cy="20462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rPr>
                <a:t>S-FIFO</a:t>
              </a:r>
            </a:p>
          </p:txBody>
        </p:sp>
      </p:grpSp>
      <p:grpSp>
        <p:nvGrpSpPr>
          <p:cNvPr id="239" name="Group 238"/>
          <p:cNvGrpSpPr/>
          <p:nvPr/>
        </p:nvGrpSpPr>
        <p:grpSpPr>
          <a:xfrm>
            <a:off x="2165821" y="5258552"/>
            <a:ext cx="297583" cy="563020"/>
            <a:chOff x="1904999" y="2699218"/>
            <a:chExt cx="329748" cy="629963"/>
          </a:xfrm>
          <a:solidFill>
            <a:sysClr val="window" lastClr="FFFFFF">
              <a:lumMod val="65000"/>
            </a:sysClr>
          </a:solidFill>
        </p:grpSpPr>
        <p:sp>
          <p:nvSpPr>
            <p:cNvPr id="240" name="Rectangle 239"/>
            <p:cNvSpPr/>
            <p:nvPr/>
          </p:nvSpPr>
          <p:spPr>
            <a:xfrm>
              <a:off x="1905000" y="2699218"/>
              <a:ext cx="329746" cy="235829"/>
            </a:xfrm>
            <a:prstGeom prst="rect">
              <a:avLst/>
            </a:prstGeom>
            <a:grp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Calibri"/>
              </a:endParaRPr>
            </a:p>
          </p:txBody>
        </p:sp>
        <p:sp>
          <p:nvSpPr>
            <p:cNvPr id="241" name="Rectangle 240"/>
            <p:cNvSpPr/>
            <p:nvPr/>
          </p:nvSpPr>
          <p:spPr>
            <a:xfrm>
              <a:off x="1904999" y="2935047"/>
              <a:ext cx="329747" cy="193115"/>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ndParaRPr>
            </a:p>
          </p:txBody>
        </p:sp>
        <p:sp>
          <p:nvSpPr>
            <p:cNvPr id="242" name="Rectangle 241"/>
            <p:cNvSpPr/>
            <p:nvPr/>
          </p:nvSpPr>
          <p:spPr>
            <a:xfrm>
              <a:off x="1905001" y="3128162"/>
              <a:ext cx="329746" cy="201019"/>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ndParaRPr>
            </a:p>
          </p:txBody>
        </p:sp>
        <p:sp>
          <p:nvSpPr>
            <p:cNvPr id="243" name="TextBox 242"/>
            <p:cNvSpPr txBox="1"/>
            <p:nvPr/>
          </p:nvSpPr>
          <p:spPr>
            <a:xfrm rot="16200000">
              <a:off x="1838647" y="2929291"/>
              <a:ext cx="453781" cy="20462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rPr>
                <a:t>S-FIFO</a:t>
              </a:r>
            </a:p>
          </p:txBody>
        </p:sp>
      </p:grpSp>
      <p:grpSp>
        <p:nvGrpSpPr>
          <p:cNvPr id="244" name="Group 243"/>
          <p:cNvGrpSpPr/>
          <p:nvPr/>
        </p:nvGrpSpPr>
        <p:grpSpPr>
          <a:xfrm>
            <a:off x="3939330" y="5283017"/>
            <a:ext cx="297583" cy="563020"/>
            <a:chOff x="1904999" y="2699218"/>
            <a:chExt cx="329748" cy="629963"/>
          </a:xfrm>
          <a:solidFill>
            <a:sysClr val="window" lastClr="FFFFFF">
              <a:lumMod val="65000"/>
            </a:sysClr>
          </a:solidFill>
        </p:grpSpPr>
        <p:sp>
          <p:nvSpPr>
            <p:cNvPr id="245" name="Rectangle 244"/>
            <p:cNvSpPr/>
            <p:nvPr/>
          </p:nvSpPr>
          <p:spPr>
            <a:xfrm>
              <a:off x="1905000" y="2699218"/>
              <a:ext cx="329746" cy="235829"/>
            </a:xfrm>
            <a:prstGeom prst="rect">
              <a:avLst/>
            </a:prstGeom>
            <a:grp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Calibri"/>
              </a:endParaRPr>
            </a:p>
          </p:txBody>
        </p:sp>
        <p:sp>
          <p:nvSpPr>
            <p:cNvPr id="246" name="Rectangle 245"/>
            <p:cNvSpPr/>
            <p:nvPr/>
          </p:nvSpPr>
          <p:spPr>
            <a:xfrm>
              <a:off x="1904999" y="2935047"/>
              <a:ext cx="329747" cy="193115"/>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ndParaRPr>
            </a:p>
          </p:txBody>
        </p:sp>
        <p:sp>
          <p:nvSpPr>
            <p:cNvPr id="247" name="Rectangle 246"/>
            <p:cNvSpPr/>
            <p:nvPr/>
          </p:nvSpPr>
          <p:spPr>
            <a:xfrm>
              <a:off x="1905001" y="3128162"/>
              <a:ext cx="329746" cy="201019"/>
            </a:xfrm>
            <a:prstGeom prst="rect">
              <a:avLst/>
            </a:prstGeom>
            <a:grp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a:endParaRPr>
            </a:p>
          </p:txBody>
        </p:sp>
        <p:sp>
          <p:nvSpPr>
            <p:cNvPr id="248" name="TextBox 247"/>
            <p:cNvSpPr txBox="1"/>
            <p:nvPr/>
          </p:nvSpPr>
          <p:spPr>
            <a:xfrm rot="16200000">
              <a:off x="1838647" y="2929291"/>
              <a:ext cx="453781" cy="20462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rPr>
                <a:t>S-FIFO</a:t>
              </a:r>
            </a:p>
          </p:txBody>
        </p:sp>
      </p:grpSp>
      <p:sp>
        <p:nvSpPr>
          <p:cNvPr id="249" name="Oval 248"/>
          <p:cNvSpPr/>
          <p:nvPr/>
        </p:nvSpPr>
        <p:spPr>
          <a:xfrm>
            <a:off x="3626035" y="5555617"/>
            <a:ext cx="82520" cy="81723"/>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250" name="Straight Arrow Connector 249"/>
          <p:cNvCxnSpPr/>
          <p:nvPr/>
        </p:nvCxnSpPr>
        <p:spPr>
          <a:xfrm flipH="1" flipV="1">
            <a:off x="4262989" y="2502408"/>
            <a:ext cx="1" cy="176736"/>
          </a:xfrm>
          <a:prstGeom prst="straightConnector1">
            <a:avLst/>
          </a:prstGeom>
          <a:noFill/>
          <a:ln w="22225" cap="flat" cmpd="sng" algn="ctr">
            <a:solidFill>
              <a:sysClr val="window" lastClr="FFFFFF">
                <a:lumMod val="50000"/>
              </a:sysClr>
            </a:solidFill>
            <a:prstDash val="solid"/>
            <a:tailEnd type="arrow"/>
          </a:ln>
          <a:effectLst/>
        </p:spPr>
      </p:cxnSp>
      <p:cxnSp>
        <p:nvCxnSpPr>
          <p:cNvPr id="251" name="Straight Arrow Connector 250"/>
          <p:cNvCxnSpPr/>
          <p:nvPr/>
        </p:nvCxnSpPr>
        <p:spPr>
          <a:xfrm>
            <a:off x="4471096" y="2502408"/>
            <a:ext cx="0" cy="192174"/>
          </a:xfrm>
          <a:prstGeom prst="straightConnector1">
            <a:avLst/>
          </a:prstGeom>
          <a:noFill/>
          <a:ln w="22225" cap="flat" cmpd="sng" algn="ctr">
            <a:solidFill>
              <a:sysClr val="window" lastClr="FFFFFF">
                <a:lumMod val="50000"/>
              </a:sysClr>
            </a:solidFill>
            <a:prstDash val="solid"/>
            <a:tailEnd type="arrow"/>
          </a:ln>
          <a:effectLst/>
        </p:spPr>
      </p:cxnSp>
      <p:sp>
        <p:nvSpPr>
          <p:cNvPr id="252" name="Oval 251"/>
          <p:cNvSpPr/>
          <p:nvPr/>
        </p:nvSpPr>
        <p:spPr>
          <a:xfrm>
            <a:off x="3729186" y="5555617"/>
            <a:ext cx="82520" cy="81723"/>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53" name="Oval 252"/>
          <p:cNvSpPr/>
          <p:nvPr/>
        </p:nvSpPr>
        <p:spPr>
          <a:xfrm>
            <a:off x="3832336" y="5555617"/>
            <a:ext cx="82520" cy="81723"/>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254" name="Straight Arrow Connector 253"/>
          <p:cNvCxnSpPr/>
          <p:nvPr/>
        </p:nvCxnSpPr>
        <p:spPr>
          <a:xfrm flipV="1">
            <a:off x="2345813" y="2981569"/>
            <a:ext cx="0" cy="122866"/>
          </a:xfrm>
          <a:prstGeom prst="straightConnector1">
            <a:avLst/>
          </a:prstGeom>
          <a:noFill/>
          <a:ln w="22225" cap="flat" cmpd="sng" algn="ctr">
            <a:solidFill>
              <a:sysClr val="window" lastClr="FFFFFF">
                <a:lumMod val="50000"/>
              </a:sysClr>
            </a:solidFill>
            <a:prstDash val="solid"/>
            <a:tailEnd type="arrow"/>
          </a:ln>
          <a:effectLst/>
        </p:spPr>
      </p:cxnSp>
      <p:cxnSp>
        <p:nvCxnSpPr>
          <p:cNvPr id="255" name="Straight Arrow Connector 254"/>
          <p:cNvCxnSpPr/>
          <p:nvPr/>
        </p:nvCxnSpPr>
        <p:spPr>
          <a:xfrm flipV="1">
            <a:off x="3006288" y="2980191"/>
            <a:ext cx="0" cy="122866"/>
          </a:xfrm>
          <a:prstGeom prst="straightConnector1">
            <a:avLst/>
          </a:prstGeom>
          <a:noFill/>
          <a:ln w="22225" cap="flat" cmpd="sng" algn="ctr">
            <a:solidFill>
              <a:sysClr val="window" lastClr="FFFFFF">
                <a:lumMod val="50000"/>
              </a:sysClr>
            </a:solidFill>
            <a:prstDash val="solid"/>
            <a:tailEnd type="arrow"/>
          </a:ln>
          <a:effectLst/>
        </p:spPr>
      </p:cxnSp>
      <p:sp>
        <p:nvSpPr>
          <p:cNvPr id="92" name="Freeform 91"/>
          <p:cNvSpPr/>
          <p:nvPr/>
        </p:nvSpPr>
        <p:spPr>
          <a:xfrm>
            <a:off x="5856817" y="5308403"/>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4" name="Freeform 93"/>
          <p:cNvSpPr/>
          <p:nvPr/>
        </p:nvSpPr>
        <p:spPr>
          <a:xfrm>
            <a:off x="6523569" y="5290465"/>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5" name="Freeform 94"/>
          <p:cNvSpPr/>
          <p:nvPr/>
        </p:nvSpPr>
        <p:spPr>
          <a:xfrm>
            <a:off x="6190095" y="4241666"/>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6" name="Freeform 95"/>
          <p:cNvSpPr/>
          <p:nvPr/>
        </p:nvSpPr>
        <p:spPr>
          <a:xfrm>
            <a:off x="3244637" y="531194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7" name="Freeform 96"/>
          <p:cNvSpPr/>
          <p:nvPr/>
        </p:nvSpPr>
        <p:spPr>
          <a:xfrm>
            <a:off x="5038487" y="5315269"/>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8" name="Freeform 97"/>
          <p:cNvSpPr/>
          <p:nvPr/>
        </p:nvSpPr>
        <p:spPr>
          <a:xfrm>
            <a:off x="4332858" y="423457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cxnSp>
        <p:nvCxnSpPr>
          <p:cNvPr id="99" name="Straight Arrow Connector 98"/>
          <p:cNvCxnSpPr>
            <a:stCxn id="209" idx="2"/>
            <a:endCxn id="209" idx="0"/>
          </p:cNvCxnSpPr>
          <p:nvPr/>
        </p:nvCxnSpPr>
        <p:spPr>
          <a:xfrm flipV="1">
            <a:off x="2783437" y="5269746"/>
            <a:ext cx="0" cy="559087"/>
          </a:xfrm>
          <a:prstGeom prst="straightConnector1">
            <a:avLst/>
          </a:prstGeom>
          <a:noFill/>
          <a:ln w="22225" cap="flat" cmpd="sng" algn="ctr">
            <a:solidFill>
              <a:schemeClr val="bg1">
                <a:lumMod val="50000"/>
              </a:schemeClr>
            </a:solidFill>
            <a:prstDash val="sysDot"/>
            <a:tailEnd type="arrow"/>
          </a:ln>
          <a:effectLst/>
        </p:spPr>
      </p:cxnSp>
      <p:cxnSp>
        <p:nvCxnSpPr>
          <p:cNvPr id="100" name="Straight Arrow Connector 99"/>
          <p:cNvCxnSpPr>
            <a:stCxn id="200" idx="2"/>
            <a:endCxn id="200" idx="0"/>
          </p:cNvCxnSpPr>
          <p:nvPr/>
        </p:nvCxnSpPr>
        <p:spPr>
          <a:xfrm flipV="1">
            <a:off x="4560119" y="5269746"/>
            <a:ext cx="0" cy="559087"/>
          </a:xfrm>
          <a:prstGeom prst="straightConnector1">
            <a:avLst/>
          </a:prstGeom>
          <a:noFill/>
          <a:ln w="22225" cap="flat" cmpd="sng" algn="ctr">
            <a:solidFill>
              <a:schemeClr val="bg1">
                <a:lumMod val="50000"/>
              </a:schemeClr>
            </a:solidFill>
            <a:prstDash val="sysDot"/>
            <a:tailEnd type="arrow"/>
          </a:ln>
          <a:effectLst/>
        </p:spPr>
      </p:cxnSp>
      <p:cxnSp>
        <p:nvCxnSpPr>
          <p:cNvPr id="101" name="Straight Arrow Connector 100"/>
          <p:cNvCxnSpPr>
            <a:stCxn id="198" idx="2"/>
          </p:cNvCxnSpPr>
          <p:nvPr/>
        </p:nvCxnSpPr>
        <p:spPr>
          <a:xfrm flipV="1">
            <a:off x="3003504" y="4127525"/>
            <a:ext cx="2784" cy="615854"/>
          </a:xfrm>
          <a:prstGeom prst="straightConnector1">
            <a:avLst/>
          </a:prstGeom>
          <a:noFill/>
          <a:ln w="22225" cap="flat" cmpd="sng" algn="ctr">
            <a:solidFill>
              <a:schemeClr val="bg1">
                <a:lumMod val="50000"/>
              </a:schemeClr>
            </a:solidFill>
            <a:prstDash val="sysDot"/>
            <a:tailEnd type="arrow"/>
          </a:ln>
          <a:effectLst/>
        </p:spPr>
      </p:cxnSp>
      <p:cxnSp>
        <p:nvCxnSpPr>
          <p:cNvPr id="102" name="Straight Arrow Connector 101"/>
          <p:cNvCxnSpPr/>
          <p:nvPr/>
        </p:nvCxnSpPr>
        <p:spPr>
          <a:xfrm flipH="1" flipV="1">
            <a:off x="3233559" y="5046553"/>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103" name="Straight Arrow Connector 102"/>
          <p:cNvCxnSpPr/>
          <p:nvPr/>
        </p:nvCxnSpPr>
        <p:spPr>
          <a:xfrm flipH="1" flipV="1">
            <a:off x="5010241" y="5046553"/>
            <a:ext cx="1" cy="206628"/>
          </a:xfrm>
          <a:prstGeom prst="straightConnector1">
            <a:avLst/>
          </a:prstGeom>
          <a:noFill/>
          <a:ln w="22225" cap="flat" cmpd="sng" algn="ctr">
            <a:solidFill>
              <a:sysClr val="window" lastClr="FFFFFF">
                <a:lumMod val="50000"/>
              </a:sysClr>
            </a:solidFill>
            <a:prstDash val="solid"/>
            <a:tailEnd type="arrow"/>
          </a:ln>
          <a:effectLst/>
        </p:spPr>
      </p:cxnSp>
      <p:cxnSp>
        <p:nvCxnSpPr>
          <p:cNvPr id="104" name="Straight Arrow Connector 103"/>
          <p:cNvCxnSpPr/>
          <p:nvPr/>
        </p:nvCxnSpPr>
        <p:spPr>
          <a:xfrm flipH="1" flipV="1">
            <a:off x="4295720" y="4745846"/>
            <a:ext cx="1" cy="176736"/>
          </a:xfrm>
          <a:prstGeom prst="straightConnector1">
            <a:avLst/>
          </a:prstGeom>
          <a:noFill/>
          <a:ln w="22225" cap="flat" cmpd="sng" algn="ctr">
            <a:solidFill>
              <a:sysClr val="window" lastClr="FFFFFF">
                <a:lumMod val="50000"/>
              </a:sysClr>
            </a:solidFill>
            <a:prstDash val="solid"/>
            <a:tailEnd type="arrow"/>
          </a:ln>
          <a:effectLst/>
        </p:spPr>
      </p:cxnSp>
    </p:spTree>
    <p:custDataLst>
      <p:tags r:id="rId1"/>
    </p:custDataLst>
    <p:extLst>
      <p:ext uri="{BB962C8B-B14F-4D97-AF65-F5344CB8AC3E}">
        <p14:creationId xmlns:p14="http://schemas.microsoft.com/office/powerpoint/2010/main" val="2465350983"/>
      </p:ext>
    </p:extLst>
  </p:cSld>
  <p:clrMapOvr>
    <a:masterClrMapping/>
  </p:clrMapOvr>
  <mc:AlternateContent xmlns:mc="http://schemas.openxmlformats.org/markup-compatibility/2006" xmlns:p14="http://schemas.microsoft.com/office/powerpoint/2010/main">
    <mc:Choice Requires="p14">
      <p:transition spd="slow" p14:dur="2000" advTm="124324"/>
    </mc:Choice>
    <mc:Fallback xmlns="">
      <p:transition spd="slow" advTm="12432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165982" y="1222006"/>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203561" y="1623146"/>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773994" y="1825176"/>
            <a:ext cx="1011527"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4" name="TextBox 993"/>
          <p:cNvSpPr txBox="1"/>
          <p:nvPr/>
        </p:nvSpPr>
        <p:spPr>
          <a:xfrm>
            <a:off x="6774128" y="2040919"/>
            <a:ext cx="73338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6709331" y="1843578"/>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240838" y="1425490"/>
            <a:ext cx="894896" cy="276999"/>
          </a:xfrm>
          <a:prstGeom prst="rect">
            <a:avLst/>
          </a:prstGeom>
          <a:noFill/>
        </p:spPr>
        <p:txBody>
          <a:bodyPr wrap="none" rtlCol="0">
            <a:spAutoFit/>
          </a:bodyPr>
          <a:lstStyle/>
          <a:p>
            <a:r>
              <a:rPr lang="en-US" sz="1200" dirty="0">
                <a:latin typeface="DejaVu Sans Mono" pitchFamily="49" charset="0"/>
                <a:ea typeface="DejaVu Sans Mono" pitchFamily="49" charset="0"/>
                <a:cs typeface="DejaVu Sans Mono" pitchFamily="49" charset="0"/>
                <a:sym typeface="Wingdings"/>
              </a:rPr>
              <a:t> </a:t>
            </a:r>
            <a:r>
              <a:rPr lang="en-US" sz="1200" dirty="0" smtClean="0">
                <a:latin typeface="DejaVu Sans Mono" pitchFamily="49" charset="0"/>
                <a:ea typeface="DejaVu Sans Mono" pitchFamily="49" charset="0"/>
                <a:cs typeface="DejaVu Sans Mono" pitchFamily="49" charset="0"/>
                <a:sym typeface="Wingdings"/>
              </a:rPr>
              <a:t> </a:t>
            </a:r>
            <a:r>
              <a:rPr lang="en-US" sz="1200" dirty="0" smtClean="0">
                <a:solidFill>
                  <a:srgbClr val="800000"/>
                </a:solidFill>
                <a:latin typeface="DejaVu Sans Mono" pitchFamily="49" charset="0"/>
                <a:ea typeface="DejaVu Sans Mono" pitchFamily="49" charset="0"/>
                <a:cs typeface="DejaVu Sans Mono" pitchFamily="49" charset="0"/>
                <a:sym typeface="Wingdings"/>
              </a:rPr>
              <a:t> </a:t>
            </a:r>
            <a:r>
              <a:rPr lang="en-US" sz="1000" dirty="0" smtClean="0">
                <a:solidFill>
                  <a:srgbClr val="800000"/>
                </a:solidFill>
                <a:latin typeface="DejaVu Sans Mono" pitchFamily="49" charset="0"/>
                <a:ea typeface="DejaVu Sans Mono" pitchFamily="49" charset="0"/>
                <a:cs typeface="DejaVu Sans Mono" pitchFamily="49" charset="0"/>
                <a:sym typeface="Wingdings"/>
              </a:rPr>
              <a:t>   </a:t>
            </a:r>
            <a:r>
              <a:rPr lang="en-US" sz="1000" b="1" dirty="0" smtClean="0">
                <a:solidFill>
                  <a:srgbClr val="800000"/>
                </a:solidFill>
                <a:latin typeface="DejaVu Sans Mono" pitchFamily="49" charset="0"/>
                <a:ea typeface="DejaVu Sans Mono" pitchFamily="49" charset="0"/>
                <a:cs typeface="DejaVu Sans Mono" pitchFamily="49" charset="0"/>
              </a:rPr>
              <a:t>ST X (1)</a:t>
            </a:r>
            <a:endParaRPr lang="en-US" sz="1000" b="1" dirty="0">
              <a:solidFill>
                <a:srgbClr val="800000"/>
              </a:solidFill>
              <a:latin typeface="DejaVu Sans Mono" pitchFamily="49" charset="0"/>
              <a:ea typeface="DejaVu Sans Mono" pitchFamily="49" charset="0"/>
              <a:cs typeface="DejaVu Sans Mono" pitchFamily="49" charset="0"/>
            </a:endParaRPr>
          </a:p>
        </p:txBody>
      </p:sp>
      <p:sp>
        <p:nvSpPr>
          <p:cNvPr id="997" name="TextBox 996"/>
          <p:cNvSpPr txBox="1"/>
          <p:nvPr/>
        </p:nvSpPr>
        <p:spPr>
          <a:xfrm>
            <a:off x="5113461" y="1619023"/>
            <a:ext cx="1246568" cy="276999"/>
          </a:xfrm>
          <a:prstGeom prst="rect">
            <a:avLst/>
          </a:prstGeom>
          <a:noFill/>
        </p:spPr>
        <p:txBody>
          <a:bodyPr wrap="none" rtlCol="0">
            <a:spAutoFit/>
          </a:bodyPr>
          <a:lstStyle/>
          <a:p>
            <a:r>
              <a:rPr lang="en-US" sz="1200" dirty="0">
                <a:latin typeface="DejaVu Sans Mono" pitchFamily="49" charset="0"/>
                <a:ea typeface="DejaVu Sans Mono" pitchFamily="49" charset="0"/>
                <a:cs typeface="DejaVu Sans Mono" pitchFamily="49" charset="0"/>
                <a:sym typeface="Wingdings"/>
              </a:rPr>
              <a:t> </a:t>
            </a:r>
            <a:r>
              <a:rPr lang="en-US" sz="12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sym typeface="Wingdings"/>
              </a:rPr>
              <a:t> </a:t>
            </a:r>
            <a:r>
              <a:rPr lang="en-US" sz="1000" dirty="0" err="1" smtClean="0">
                <a:latin typeface="DejaVu Sans Mono" pitchFamily="49" charset="0"/>
                <a:ea typeface="DejaVu Sans Mono" pitchFamily="49" charset="0"/>
                <a:cs typeface="DejaVu Sans Mono" pitchFamily="49" charset="0"/>
              </a:rPr>
              <a:t>ST_Rel</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8" name="TextBox 997"/>
          <p:cNvSpPr txBox="1"/>
          <p:nvPr/>
        </p:nvSpPr>
        <p:spPr>
          <a:xfrm>
            <a:off x="5760664" y="109120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7220247" y="111025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0" name="Group 1109"/>
          <p:cNvGrpSpPr/>
          <p:nvPr/>
        </p:nvGrpSpPr>
        <p:grpSpPr>
          <a:xfrm>
            <a:off x="626783" y="901700"/>
            <a:ext cx="4389716" cy="5386408"/>
            <a:chOff x="473470" y="3095641"/>
            <a:chExt cx="1613816" cy="2443365"/>
          </a:xfrm>
        </p:grpSpPr>
        <p:sp>
          <p:nvSpPr>
            <p:cNvPr id="983" name="Rectangle 982"/>
            <p:cNvSpPr/>
            <p:nvPr/>
          </p:nvSpPr>
          <p:spPr>
            <a:xfrm>
              <a:off x="473472" y="5220263"/>
              <a:ext cx="102647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984" name="Rectangle 983"/>
            <p:cNvSpPr/>
            <p:nvPr/>
          </p:nvSpPr>
          <p:spPr>
            <a:xfrm>
              <a:off x="105064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800000"/>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985" name="Rectangle 984"/>
            <p:cNvSpPr/>
            <p:nvPr/>
          </p:nvSpPr>
          <p:spPr>
            <a:xfrm>
              <a:off x="473473" y="3987801"/>
              <a:ext cx="1613812" cy="12426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986" name="Rectangle 985"/>
            <p:cNvSpPr/>
            <p:nvPr/>
          </p:nvSpPr>
          <p:spPr>
            <a:xfrm>
              <a:off x="473471" y="3095641"/>
              <a:ext cx="1613814"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sp>
          <p:nvSpPr>
            <p:cNvPr id="989" name="Rectangle 988"/>
            <p:cNvSpPr/>
            <p:nvPr/>
          </p:nvSpPr>
          <p:spPr>
            <a:xfrm>
              <a:off x="1625374"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990" name="Straight Arrow Connector 989"/>
            <p:cNvCxnSpPr/>
            <p:nvPr/>
          </p:nvCxnSpPr>
          <p:spPr>
            <a:xfrm>
              <a:off x="1970170"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991" name="Straight Arrow Connector 990"/>
            <p:cNvCxnSpPr/>
            <p:nvPr/>
          </p:nvCxnSpPr>
          <p:spPr>
            <a:xfrm flipH="1" flipV="1">
              <a:off x="1285755" y="37930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992" name="Straight Arrow Connector 991"/>
            <p:cNvCxnSpPr/>
            <p:nvPr/>
          </p:nvCxnSpPr>
          <p:spPr>
            <a:xfrm>
              <a:off x="1516356"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00" name="Rectangle 999"/>
            <p:cNvSpPr/>
            <p:nvPr/>
          </p:nvSpPr>
          <p:spPr>
            <a:xfrm>
              <a:off x="47347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01" name="Rectangle 1000"/>
            <p:cNvSpPr/>
            <p:nvPr/>
          </p:nvSpPr>
          <p:spPr>
            <a:xfrm>
              <a:off x="47347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800000"/>
                  </a:solidFill>
                  <a:effectLst/>
                  <a:uLnTx/>
                  <a:uFillTx/>
                  <a:latin typeface="Calibri"/>
                </a:rPr>
                <a:t>X</a:t>
              </a:r>
              <a:endParaRPr kumimoji="0" lang="en-US" sz="1100" b="0" i="0" u="none" strike="noStrike" kern="0" cap="none" spc="0" normalizeH="0" baseline="0" noProof="0" dirty="0">
                <a:ln>
                  <a:noFill/>
                </a:ln>
                <a:solidFill>
                  <a:srgbClr val="800000"/>
                </a:solidFill>
                <a:effectLst/>
                <a:uLnTx/>
                <a:uFillTx/>
                <a:latin typeface="Calibri"/>
              </a:endParaRPr>
            </a:p>
          </p:txBody>
        </p:sp>
        <p:cxnSp>
          <p:nvCxnSpPr>
            <p:cNvPr id="1002" name="Straight Arrow Connector 1001"/>
            <p:cNvCxnSpPr/>
            <p:nvPr/>
          </p:nvCxnSpPr>
          <p:spPr>
            <a:xfrm flipV="1">
              <a:off x="655435" y="4975426"/>
              <a:ext cx="10" cy="218952"/>
            </a:xfrm>
            <a:prstGeom prst="straightConnector1">
              <a:avLst/>
            </a:prstGeom>
            <a:noFill/>
            <a:ln w="22225" cap="flat" cmpd="sng" algn="ctr">
              <a:solidFill>
                <a:sysClr val="window" lastClr="FFFFFF">
                  <a:lumMod val="50000"/>
                </a:sysClr>
              </a:solidFill>
              <a:prstDash val="solid"/>
              <a:tailEnd type="arrow"/>
            </a:ln>
            <a:effectLst/>
          </p:spPr>
        </p:cxnSp>
        <p:sp>
          <p:nvSpPr>
            <p:cNvPr id="1003" name="Rectangle 1002"/>
            <p:cNvSpPr/>
            <p:nvPr/>
          </p:nvSpPr>
          <p:spPr>
            <a:xfrm>
              <a:off x="47347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04" name="Straight Arrow Connector 1003"/>
            <p:cNvCxnSpPr/>
            <p:nvPr/>
          </p:nvCxnSpPr>
          <p:spPr>
            <a:xfrm flipH="1" flipV="1">
              <a:off x="1746973"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05" name="Straight Arrow Connector 1004"/>
            <p:cNvCxnSpPr/>
            <p:nvPr/>
          </p:nvCxnSpPr>
          <p:spPr>
            <a:xfrm flipH="1">
              <a:off x="1967355"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06" name="Straight Arrow Connector 1005"/>
            <p:cNvCxnSpPr/>
            <p:nvPr/>
          </p:nvCxnSpPr>
          <p:spPr>
            <a:xfrm flipV="1">
              <a:off x="1799358"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07" name="Freeform 1006"/>
            <p:cNvSpPr/>
            <p:nvPr/>
          </p:nvSpPr>
          <p:spPr>
            <a:xfrm>
              <a:off x="785816" y="4651453"/>
              <a:ext cx="175793" cy="495300"/>
            </a:xfrm>
            <a:custGeom>
              <a:avLst/>
              <a:gdLst>
                <a:gd name="connsiteX0" fmla="*/ 152400 w 175793"/>
                <a:gd name="connsiteY0" fmla="*/ 657225 h 657225"/>
                <a:gd name="connsiteX1" fmla="*/ 171450 w 175793"/>
                <a:gd name="connsiteY1" fmla="*/ 485775 h 657225"/>
                <a:gd name="connsiteX2" fmla="*/ 171450 w 175793"/>
                <a:gd name="connsiteY2" fmla="*/ 342900 h 657225"/>
                <a:gd name="connsiteX3" fmla="*/ 123825 w 175793"/>
                <a:gd name="connsiteY3" fmla="*/ 104775 h 657225"/>
                <a:gd name="connsiteX4" fmla="*/ 0 w 175793"/>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3" h="657225">
                  <a:moveTo>
                    <a:pt x="152400" y="657225"/>
                  </a:moveTo>
                  <a:cubicBezTo>
                    <a:pt x="160337" y="597693"/>
                    <a:pt x="168275" y="538162"/>
                    <a:pt x="171450" y="485775"/>
                  </a:cubicBezTo>
                  <a:cubicBezTo>
                    <a:pt x="174625" y="433388"/>
                    <a:pt x="179387" y="406400"/>
                    <a:pt x="171450" y="342900"/>
                  </a:cubicBezTo>
                  <a:cubicBezTo>
                    <a:pt x="163513" y="279400"/>
                    <a:pt x="152400" y="161925"/>
                    <a:pt x="123825" y="104775"/>
                  </a:cubicBezTo>
                  <a:cubicBezTo>
                    <a:pt x="95250" y="47625"/>
                    <a:pt x="47625" y="23812"/>
                    <a:pt x="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08" name="Freeform 1007"/>
            <p:cNvSpPr/>
            <p:nvPr/>
          </p:nvSpPr>
          <p:spPr>
            <a:xfrm>
              <a:off x="938216" y="4651453"/>
              <a:ext cx="238125" cy="542925"/>
            </a:xfrm>
            <a:custGeom>
              <a:avLst/>
              <a:gdLst>
                <a:gd name="connsiteX0" fmla="*/ 0 w 238125"/>
                <a:gd name="connsiteY0" fmla="*/ 542925 h 542925"/>
                <a:gd name="connsiteX1" fmla="*/ 9525 w 238125"/>
                <a:gd name="connsiteY1" fmla="*/ 419100 h 542925"/>
                <a:gd name="connsiteX2" fmla="*/ 28575 w 238125"/>
                <a:gd name="connsiteY2" fmla="*/ 285750 h 542925"/>
                <a:gd name="connsiteX3" fmla="*/ 76200 w 238125"/>
                <a:gd name="connsiteY3" fmla="*/ 114300 h 542925"/>
                <a:gd name="connsiteX4" fmla="*/ 133350 w 238125"/>
                <a:gd name="connsiteY4" fmla="*/ 28575 h 542925"/>
                <a:gd name="connsiteX5" fmla="*/ 238125 w 2381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42925">
                  <a:moveTo>
                    <a:pt x="0" y="542925"/>
                  </a:moveTo>
                  <a:cubicBezTo>
                    <a:pt x="2381" y="502443"/>
                    <a:pt x="4763" y="461962"/>
                    <a:pt x="9525" y="419100"/>
                  </a:cubicBezTo>
                  <a:cubicBezTo>
                    <a:pt x="14288" y="376237"/>
                    <a:pt x="17463" y="336550"/>
                    <a:pt x="28575" y="285750"/>
                  </a:cubicBezTo>
                  <a:cubicBezTo>
                    <a:pt x="39688" y="234950"/>
                    <a:pt x="58738" y="157162"/>
                    <a:pt x="76200" y="114300"/>
                  </a:cubicBezTo>
                  <a:cubicBezTo>
                    <a:pt x="93662" y="71438"/>
                    <a:pt x="106363" y="47625"/>
                    <a:pt x="133350" y="28575"/>
                  </a:cubicBezTo>
                  <a:cubicBezTo>
                    <a:pt x="160337" y="9525"/>
                    <a:pt x="199231" y="4762"/>
                    <a:pt x="23812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2" name="Cloud 1011"/>
            <p:cNvSpPr/>
            <p:nvPr/>
          </p:nvSpPr>
          <p:spPr>
            <a:xfrm>
              <a:off x="1608409"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a:t>
              </a:r>
              <a:endParaRPr kumimoji="0" lang="en-US" sz="18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1057" name="Straight Arrow Connector 1056"/>
            <p:cNvCxnSpPr/>
            <p:nvPr/>
          </p:nvCxnSpPr>
          <p:spPr>
            <a:xfrm flipH="1" flipV="1">
              <a:off x="1180081"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58" name="Straight Arrow Connector 1057"/>
            <p:cNvCxnSpPr/>
            <p:nvPr/>
          </p:nvCxnSpPr>
          <p:spPr>
            <a:xfrm flipH="1">
              <a:off x="1400463"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59" name="Straight Arrow Connector 1058"/>
            <p:cNvCxnSpPr/>
            <p:nvPr/>
          </p:nvCxnSpPr>
          <p:spPr>
            <a:xfrm>
              <a:off x="1397648" y="501822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0" name="Straight Arrow Connector 1059"/>
            <p:cNvCxnSpPr/>
            <p:nvPr/>
          </p:nvCxnSpPr>
          <p:spPr>
            <a:xfrm flipV="1">
              <a:off x="1226836" y="4995796"/>
              <a:ext cx="9" cy="192783"/>
            </a:xfrm>
            <a:prstGeom prst="straightConnector1">
              <a:avLst/>
            </a:prstGeom>
            <a:noFill/>
            <a:ln w="22225" cap="flat" cmpd="sng" algn="ctr">
              <a:solidFill>
                <a:sysClr val="window" lastClr="FFFFFF">
                  <a:lumMod val="50000"/>
                </a:sysClr>
              </a:solidFill>
              <a:prstDash val="solid"/>
              <a:tailEnd type="arrow"/>
            </a:ln>
            <a:effectLst/>
          </p:spPr>
        </p:cxnSp>
      </p:grpSp>
    </p:spTree>
    <p:extLst>
      <p:ext uri="{BB962C8B-B14F-4D97-AF65-F5344CB8AC3E}">
        <p14:creationId xmlns:p14="http://schemas.microsoft.com/office/powerpoint/2010/main" val="4126494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165982" y="1222006"/>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203561" y="1623146"/>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773994" y="1825176"/>
            <a:ext cx="1011527"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4" name="TextBox 993"/>
          <p:cNvSpPr txBox="1"/>
          <p:nvPr/>
        </p:nvSpPr>
        <p:spPr>
          <a:xfrm>
            <a:off x="6774128" y="2040919"/>
            <a:ext cx="73338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6709331" y="1843578"/>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240838" y="1425490"/>
            <a:ext cx="76663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997" name="TextBox 996"/>
          <p:cNvSpPr txBox="1"/>
          <p:nvPr/>
        </p:nvSpPr>
        <p:spPr>
          <a:xfrm>
            <a:off x="5295413" y="1619023"/>
            <a:ext cx="930501" cy="246221"/>
          </a:xfrm>
          <a:prstGeom prst="rect">
            <a:avLst/>
          </a:prstGeom>
          <a:noFill/>
        </p:spPr>
        <p:txBody>
          <a:bodyPr wrap="none" rtlCol="0">
            <a:spAutoFit/>
          </a:bodyPr>
          <a:lstStyle/>
          <a:p>
            <a:r>
              <a:rPr lang="en-US" sz="1000" b="1" dirty="0" err="1" smtClean="0">
                <a:solidFill>
                  <a:srgbClr val="800000"/>
                </a:solidFill>
                <a:latin typeface="DejaVu Sans Mono" pitchFamily="49" charset="0"/>
                <a:ea typeface="DejaVu Sans Mono" pitchFamily="49" charset="0"/>
                <a:cs typeface="DejaVu Sans Mono" pitchFamily="49" charset="0"/>
              </a:rPr>
              <a:t>ST_Rel</a:t>
            </a:r>
            <a:r>
              <a:rPr lang="en-US" sz="1000" b="1" dirty="0" smtClean="0">
                <a:solidFill>
                  <a:srgbClr val="800000"/>
                </a:solidFill>
                <a:latin typeface="DejaVu Sans Mono" pitchFamily="49" charset="0"/>
                <a:ea typeface="DejaVu Sans Mono" pitchFamily="49" charset="0"/>
                <a:cs typeface="DejaVu Sans Mono" pitchFamily="49" charset="0"/>
              </a:rPr>
              <a:t> A (2)</a:t>
            </a:r>
            <a:endParaRPr lang="en-US" sz="1000" b="1" dirty="0">
              <a:solidFill>
                <a:srgbClr val="800000"/>
              </a:solidFill>
              <a:latin typeface="DejaVu Sans Mono" pitchFamily="49" charset="0"/>
              <a:ea typeface="DejaVu Sans Mono" pitchFamily="49" charset="0"/>
              <a:cs typeface="DejaVu Sans Mono" pitchFamily="49" charset="0"/>
            </a:endParaRPr>
          </a:p>
        </p:txBody>
      </p:sp>
      <p:sp>
        <p:nvSpPr>
          <p:cNvPr id="998" name="TextBox 997"/>
          <p:cNvSpPr txBox="1"/>
          <p:nvPr/>
        </p:nvSpPr>
        <p:spPr>
          <a:xfrm>
            <a:off x="5760664" y="109120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7220247" y="111025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0" name="Group 1109"/>
          <p:cNvGrpSpPr/>
          <p:nvPr/>
        </p:nvGrpSpPr>
        <p:grpSpPr>
          <a:xfrm>
            <a:off x="626783" y="901700"/>
            <a:ext cx="4389716" cy="5386408"/>
            <a:chOff x="473470" y="3095641"/>
            <a:chExt cx="1613816" cy="2443365"/>
          </a:xfrm>
        </p:grpSpPr>
        <p:sp>
          <p:nvSpPr>
            <p:cNvPr id="983" name="Rectangle 982"/>
            <p:cNvSpPr/>
            <p:nvPr/>
          </p:nvSpPr>
          <p:spPr>
            <a:xfrm>
              <a:off x="473472" y="5220263"/>
              <a:ext cx="102647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984" name="Rectangle 983"/>
            <p:cNvSpPr/>
            <p:nvPr/>
          </p:nvSpPr>
          <p:spPr>
            <a:xfrm>
              <a:off x="105251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985" name="Rectangle 984"/>
            <p:cNvSpPr/>
            <p:nvPr/>
          </p:nvSpPr>
          <p:spPr>
            <a:xfrm>
              <a:off x="473473" y="3987801"/>
              <a:ext cx="1613812" cy="12426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986" name="Rectangle 985"/>
            <p:cNvSpPr/>
            <p:nvPr/>
          </p:nvSpPr>
          <p:spPr>
            <a:xfrm>
              <a:off x="473471" y="3095641"/>
              <a:ext cx="1613814"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sp>
          <p:nvSpPr>
            <p:cNvPr id="989" name="Rectangle 988"/>
            <p:cNvSpPr/>
            <p:nvPr/>
          </p:nvSpPr>
          <p:spPr>
            <a:xfrm>
              <a:off x="1625374"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990" name="Straight Arrow Connector 989"/>
            <p:cNvCxnSpPr/>
            <p:nvPr/>
          </p:nvCxnSpPr>
          <p:spPr>
            <a:xfrm>
              <a:off x="1970170"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991" name="Straight Arrow Connector 990"/>
            <p:cNvCxnSpPr/>
            <p:nvPr/>
          </p:nvCxnSpPr>
          <p:spPr>
            <a:xfrm flipH="1" flipV="1">
              <a:off x="1285755" y="37930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992" name="Straight Arrow Connector 991"/>
            <p:cNvCxnSpPr/>
            <p:nvPr/>
          </p:nvCxnSpPr>
          <p:spPr>
            <a:xfrm>
              <a:off x="1516356"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00" name="Rectangle 999"/>
            <p:cNvSpPr/>
            <p:nvPr/>
          </p:nvSpPr>
          <p:spPr>
            <a:xfrm>
              <a:off x="47347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01" name="Rectangle 1000"/>
            <p:cNvSpPr/>
            <p:nvPr/>
          </p:nvSpPr>
          <p:spPr>
            <a:xfrm>
              <a:off x="47347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02" name="Straight Arrow Connector 1001"/>
            <p:cNvCxnSpPr/>
            <p:nvPr/>
          </p:nvCxnSpPr>
          <p:spPr>
            <a:xfrm flipV="1">
              <a:off x="655435" y="4975426"/>
              <a:ext cx="10" cy="218952"/>
            </a:xfrm>
            <a:prstGeom prst="straightConnector1">
              <a:avLst/>
            </a:prstGeom>
            <a:noFill/>
            <a:ln w="22225" cap="flat" cmpd="sng" algn="ctr">
              <a:solidFill>
                <a:sysClr val="window" lastClr="FFFFFF">
                  <a:lumMod val="50000"/>
                </a:sysClr>
              </a:solidFill>
              <a:prstDash val="solid"/>
              <a:tailEnd type="arrow"/>
            </a:ln>
            <a:effectLst/>
          </p:spPr>
        </p:cxnSp>
        <p:sp>
          <p:nvSpPr>
            <p:cNvPr id="1003" name="Rectangle 1002"/>
            <p:cNvSpPr/>
            <p:nvPr/>
          </p:nvSpPr>
          <p:spPr>
            <a:xfrm>
              <a:off x="47347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800000"/>
                  </a:solidFill>
                  <a:effectLst/>
                  <a:uLnTx/>
                  <a:uFillTx/>
                  <a:latin typeface="Calibri"/>
                </a:rPr>
                <a:t>Rel</a:t>
              </a:r>
              <a:endParaRPr kumimoji="0" lang="en-US" sz="1100" b="0" i="0" u="none" strike="noStrike" kern="0" cap="none" spc="0" normalizeH="0" baseline="0" noProof="0" dirty="0">
                <a:ln>
                  <a:noFill/>
                </a:ln>
                <a:solidFill>
                  <a:srgbClr val="800000"/>
                </a:solidFill>
                <a:effectLst/>
                <a:uLnTx/>
                <a:uFillTx/>
                <a:latin typeface="Calibri"/>
              </a:endParaRPr>
            </a:p>
          </p:txBody>
        </p:sp>
        <p:cxnSp>
          <p:nvCxnSpPr>
            <p:cNvPr id="1004" name="Straight Arrow Connector 1003"/>
            <p:cNvCxnSpPr/>
            <p:nvPr/>
          </p:nvCxnSpPr>
          <p:spPr>
            <a:xfrm flipH="1" flipV="1">
              <a:off x="1746973"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05" name="Straight Arrow Connector 1004"/>
            <p:cNvCxnSpPr/>
            <p:nvPr/>
          </p:nvCxnSpPr>
          <p:spPr>
            <a:xfrm flipH="1">
              <a:off x="1967355"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06" name="Straight Arrow Connector 1005"/>
            <p:cNvCxnSpPr/>
            <p:nvPr/>
          </p:nvCxnSpPr>
          <p:spPr>
            <a:xfrm flipV="1">
              <a:off x="1799358"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10" name="Freeform 1009"/>
            <p:cNvSpPr/>
            <p:nvPr/>
          </p:nvSpPr>
          <p:spPr>
            <a:xfrm>
              <a:off x="521022" y="4913699"/>
              <a:ext cx="45719" cy="23305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2" name="Cloud 1011"/>
            <p:cNvSpPr/>
            <p:nvPr/>
          </p:nvSpPr>
          <p:spPr>
            <a:xfrm>
              <a:off x="1608409"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a:t>
              </a:r>
              <a:endParaRPr kumimoji="0" lang="en-US" sz="18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1057" name="Straight Arrow Connector 1056"/>
            <p:cNvCxnSpPr/>
            <p:nvPr/>
          </p:nvCxnSpPr>
          <p:spPr>
            <a:xfrm flipH="1" flipV="1">
              <a:off x="1180081"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58" name="Straight Arrow Connector 1057"/>
            <p:cNvCxnSpPr/>
            <p:nvPr/>
          </p:nvCxnSpPr>
          <p:spPr>
            <a:xfrm flipH="1">
              <a:off x="1400463"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59" name="Straight Arrow Connector 1058"/>
            <p:cNvCxnSpPr/>
            <p:nvPr/>
          </p:nvCxnSpPr>
          <p:spPr>
            <a:xfrm>
              <a:off x="1397648" y="501822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0" name="Straight Arrow Connector 1059"/>
            <p:cNvCxnSpPr/>
            <p:nvPr/>
          </p:nvCxnSpPr>
          <p:spPr>
            <a:xfrm flipV="1">
              <a:off x="1226836" y="4995796"/>
              <a:ext cx="9" cy="192783"/>
            </a:xfrm>
            <a:prstGeom prst="straightConnector1">
              <a:avLst/>
            </a:prstGeom>
            <a:noFill/>
            <a:ln w="22225" cap="flat" cmpd="sng" algn="ctr">
              <a:solidFill>
                <a:sysClr val="window" lastClr="FFFFFF">
                  <a:lumMod val="50000"/>
                </a:sysClr>
              </a:solidFill>
              <a:prstDash val="solid"/>
              <a:tailEnd type="arrow"/>
            </a:ln>
            <a:effectLst/>
          </p:spPr>
        </p:cxnSp>
      </p:grpSp>
    </p:spTree>
    <p:extLst>
      <p:ext uri="{BB962C8B-B14F-4D97-AF65-F5344CB8AC3E}">
        <p14:creationId xmlns:p14="http://schemas.microsoft.com/office/powerpoint/2010/main" val="2989399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039199" y="1171041"/>
            <a:ext cx="0" cy="1012962"/>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076778" y="1008023"/>
            <a:ext cx="0" cy="17943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647211" y="1819574"/>
            <a:ext cx="1011527"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4" name="TextBox 993"/>
          <p:cNvSpPr txBox="1"/>
          <p:nvPr/>
        </p:nvSpPr>
        <p:spPr>
          <a:xfrm>
            <a:off x="6647345" y="2035317"/>
            <a:ext cx="697752"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6582548" y="1837976"/>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114055" y="1419888"/>
            <a:ext cx="76663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997" name="TextBox 996"/>
          <p:cNvSpPr txBox="1"/>
          <p:nvPr/>
        </p:nvSpPr>
        <p:spPr>
          <a:xfrm>
            <a:off x="4986678" y="1613421"/>
            <a:ext cx="1137150" cy="276999"/>
          </a:xfrm>
          <a:prstGeom prst="rect">
            <a:avLst/>
          </a:prstGeom>
          <a:noFill/>
        </p:spPr>
        <p:txBody>
          <a:bodyPr wrap="none" rtlCol="0">
            <a:spAutoFit/>
          </a:bodyPr>
          <a:lstStyle/>
          <a:p>
            <a:r>
              <a:rPr lang="en-US" sz="1200" dirty="0">
                <a:latin typeface="DejaVu Sans Mono" pitchFamily="49" charset="0"/>
                <a:ea typeface="DejaVu Sans Mono" pitchFamily="49" charset="0"/>
                <a:cs typeface="DejaVu Sans Mono" pitchFamily="49" charset="0"/>
                <a:sym typeface="Wingdings"/>
              </a:rPr>
              <a:t> </a:t>
            </a:r>
            <a:r>
              <a:rPr lang="en-US" sz="12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sym typeface="Wingdings"/>
              </a:rPr>
              <a:t> </a:t>
            </a:r>
            <a:r>
              <a:rPr lang="en-US" sz="1000" b="1" dirty="0" err="1" smtClean="0">
                <a:solidFill>
                  <a:srgbClr val="800000"/>
                </a:solidFill>
                <a:latin typeface="DejaVu Sans Mono" pitchFamily="49" charset="0"/>
                <a:ea typeface="DejaVu Sans Mono" pitchFamily="49" charset="0"/>
                <a:cs typeface="DejaVu Sans Mono" pitchFamily="49" charset="0"/>
              </a:rPr>
              <a:t>ST_Rel</a:t>
            </a:r>
            <a:r>
              <a:rPr lang="en-US" sz="1000" b="1" dirty="0" smtClean="0">
                <a:solidFill>
                  <a:srgbClr val="800000"/>
                </a:solidFill>
                <a:latin typeface="DejaVu Sans Mono" pitchFamily="49" charset="0"/>
                <a:ea typeface="DejaVu Sans Mono" pitchFamily="49" charset="0"/>
                <a:cs typeface="DejaVu Sans Mono" pitchFamily="49" charset="0"/>
              </a:rPr>
              <a:t> A (2)</a:t>
            </a:r>
            <a:endParaRPr lang="en-US" sz="1000" b="1" dirty="0">
              <a:solidFill>
                <a:srgbClr val="800000"/>
              </a:solidFill>
              <a:latin typeface="DejaVu Sans Mono" pitchFamily="49" charset="0"/>
              <a:ea typeface="DejaVu Sans Mono" pitchFamily="49" charset="0"/>
              <a:cs typeface="DejaVu Sans Mono" pitchFamily="49" charset="0"/>
            </a:endParaRPr>
          </a:p>
        </p:txBody>
      </p:sp>
      <p:sp>
        <p:nvSpPr>
          <p:cNvPr id="998" name="TextBox 997"/>
          <p:cNvSpPr txBox="1"/>
          <p:nvPr/>
        </p:nvSpPr>
        <p:spPr>
          <a:xfrm>
            <a:off x="5633881" y="1085599"/>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7093464" y="1104649"/>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1" name="Group 1110"/>
          <p:cNvGrpSpPr/>
          <p:nvPr/>
        </p:nvGrpSpPr>
        <p:grpSpPr>
          <a:xfrm>
            <a:off x="266768" y="1008023"/>
            <a:ext cx="5367113" cy="5392777"/>
            <a:chOff x="2329150" y="3095641"/>
            <a:chExt cx="1917071" cy="2443365"/>
          </a:xfrm>
        </p:grpSpPr>
        <p:sp>
          <p:nvSpPr>
            <p:cNvPr id="1014" name="Rectangle 1013"/>
            <p:cNvSpPr/>
            <p:nvPr/>
          </p:nvSpPr>
          <p:spPr>
            <a:xfrm>
              <a:off x="2338678" y="5220265"/>
              <a:ext cx="1016948"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15" name="Rectangle 1014"/>
            <p:cNvSpPr/>
            <p:nvPr/>
          </p:nvSpPr>
          <p:spPr>
            <a:xfrm>
              <a:off x="290819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16" name="Rectangle 1015"/>
            <p:cNvSpPr/>
            <p:nvPr/>
          </p:nvSpPr>
          <p:spPr>
            <a:xfrm>
              <a:off x="2329152" y="3987802"/>
              <a:ext cx="1917069" cy="114450"/>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17" name="Rectangle 1016"/>
            <p:cNvSpPr/>
            <p:nvPr/>
          </p:nvSpPr>
          <p:spPr>
            <a:xfrm>
              <a:off x="2329151" y="3095641"/>
              <a:ext cx="1610359"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018" name="Straight Arrow Connector 1017"/>
            <p:cNvCxnSpPr/>
            <p:nvPr/>
          </p:nvCxnSpPr>
          <p:spPr>
            <a:xfrm>
              <a:off x="3253852" y="4996360"/>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19" name="Straight Arrow Connector 1018"/>
            <p:cNvCxnSpPr/>
            <p:nvPr/>
          </p:nvCxnSpPr>
          <p:spPr>
            <a:xfrm flipH="1" flipV="1">
              <a:off x="3048446" y="4102855"/>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20" name="Straight Arrow Connector 1019"/>
            <p:cNvCxnSpPr/>
            <p:nvPr/>
          </p:nvCxnSpPr>
          <p:spPr>
            <a:xfrm flipH="1" flipV="1">
              <a:off x="3186853" y="37817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21" name="Straight Arrow Connector 1020"/>
            <p:cNvCxnSpPr/>
            <p:nvPr/>
          </p:nvCxnSpPr>
          <p:spPr>
            <a:xfrm>
              <a:off x="3267856" y="4132248"/>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22" name="Straight Arrow Connector 1021"/>
            <p:cNvCxnSpPr/>
            <p:nvPr/>
          </p:nvCxnSpPr>
          <p:spPr>
            <a:xfrm>
              <a:off x="3435514"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23" name="Rectangle 1022"/>
            <p:cNvSpPr/>
            <p:nvPr/>
          </p:nvSpPr>
          <p:spPr>
            <a:xfrm>
              <a:off x="232915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24" name="Rectangle 1023"/>
            <p:cNvSpPr/>
            <p:nvPr/>
          </p:nvSpPr>
          <p:spPr>
            <a:xfrm>
              <a:off x="232915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X</a:t>
              </a:r>
              <a:endParaRPr kumimoji="0" lang="en-US" sz="1100" b="1" i="0" u="none" strike="noStrike" kern="0" cap="none" spc="0" normalizeH="0" baseline="0" noProof="0" dirty="0">
                <a:ln>
                  <a:noFill/>
                </a:ln>
                <a:solidFill>
                  <a:srgbClr val="800000"/>
                </a:solidFill>
                <a:effectLst/>
                <a:uLnTx/>
                <a:uFillTx/>
                <a:latin typeface="Calibri"/>
              </a:endParaRPr>
            </a:p>
          </p:txBody>
        </p:sp>
        <p:cxnSp>
          <p:nvCxnSpPr>
            <p:cNvPr id="1025" name="Straight Arrow Connector 1024"/>
            <p:cNvCxnSpPr/>
            <p:nvPr/>
          </p:nvCxnSpPr>
          <p:spPr>
            <a:xfrm flipV="1">
              <a:off x="2511116" y="497542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6" name="Rectangle 1025"/>
            <p:cNvSpPr/>
            <p:nvPr/>
          </p:nvSpPr>
          <p:spPr>
            <a:xfrm>
              <a:off x="232915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ysClr val="window" lastClr="FFFFFF">
                      <a:lumMod val="50000"/>
                    </a:sysClr>
                  </a:solidFill>
                  <a:effectLst/>
                  <a:uLnTx/>
                  <a:uFillTx/>
                  <a:latin typeface="Calibri"/>
                </a:rPr>
                <a:t>Rel</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44" name="Freeform 1043"/>
            <p:cNvSpPr/>
            <p:nvPr/>
          </p:nvSpPr>
          <p:spPr>
            <a:xfrm>
              <a:off x="2624879" y="4632248"/>
              <a:ext cx="323850" cy="19205"/>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5" name="Freeform 1044"/>
            <p:cNvSpPr/>
            <p:nvPr/>
          </p:nvSpPr>
          <p:spPr>
            <a:xfrm>
              <a:off x="2941654" y="3442455"/>
              <a:ext cx="95128" cy="1170899"/>
            </a:xfrm>
            <a:custGeom>
              <a:avLst/>
              <a:gdLst>
                <a:gd name="connsiteX0" fmla="*/ 0 w 228600"/>
                <a:gd name="connsiteY0" fmla="*/ 1133475 h 1133475"/>
                <a:gd name="connsiteX1" fmla="*/ 104775 w 228600"/>
                <a:gd name="connsiteY1" fmla="*/ 933450 h 1133475"/>
                <a:gd name="connsiteX2" fmla="*/ 180975 w 228600"/>
                <a:gd name="connsiteY2" fmla="*/ 571500 h 1133475"/>
                <a:gd name="connsiteX3" fmla="*/ 95250 w 228600"/>
                <a:gd name="connsiteY3" fmla="*/ 114300 h 1133475"/>
                <a:gd name="connsiteX4" fmla="*/ 228600 w 228600"/>
                <a:gd name="connsiteY4" fmla="*/ 0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133475">
                  <a:moveTo>
                    <a:pt x="0" y="1133475"/>
                  </a:moveTo>
                  <a:cubicBezTo>
                    <a:pt x="37306" y="1080293"/>
                    <a:pt x="74613" y="1027112"/>
                    <a:pt x="104775" y="933450"/>
                  </a:cubicBezTo>
                  <a:cubicBezTo>
                    <a:pt x="134937" y="839788"/>
                    <a:pt x="182562" y="708025"/>
                    <a:pt x="180975" y="571500"/>
                  </a:cubicBezTo>
                  <a:cubicBezTo>
                    <a:pt x="179388" y="434975"/>
                    <a:pt x="87313" y="209550"/>
                    <a:pt x="95250" y="114300"/>
                  </a:cubicBezTo>
                  <a:cubicBezTo>
                    <a:pt x="103187" y="19050"/>
                    <a:pt x="165893" y="9525"/>
                    <a:pt x="22860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061" name="Straight Arrow Connector 1060"/>
            <p:cNvCxnSpPr/>
            <p:nvPr/>
          </p:nvCxnSpPr>
          <p:spPr>
            <a:xfrm flipV="1">
              <a:off x="3049906" y="5005195"/>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1066" name="Straight Arrow Connector 1065"/>
            <p:cNvCxnSpPr/>
            <p:nvPr/>
          </p:nvCxnSpPr>
          <p:spPr>
            <a:xfrm flipH="1" flipV="1">
              <a:off x="3984176" y="409743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67" name="Straight Arrow Connector 1066"/>
            <p:cNvCxnSpPr/>
            <p:nvPr/>
          </p:nvCxnSpPr>
          <p:spPr>
            <a:xfrm flipH="1">
              <a:off x="4146203" y="4117644"/>
              <a:ext cx="2815" cy="216407"/>
            </a:xfrm>
            <a:prstGeom prst="straightConnector1">
              <a:avLst/>
            </a:prstGeom>
            <a:noFill/>
            <a:ln w="22225" cap="flat" cmpd="sng" algn="ctr">
              <a:solidFill>
                <a:sysClr val="window" lastClr="FFFFFF">
                  <a:lumMod val="50000"/>
                </a:sysClr>
              </a:solidFill>
              <a:prstDash val="solid"/>
              <a:tailEnd type="arrow"/>
            </a:ln>
            <a:effectLst/>
          </p:spPr>
        </p:cxnSp>
      </p:grpSp>
      <p:cxnSp>
        <p:nvCxnSpPr>
          <p:cNvPr id="40" name="Straight Arrow Connector 39"/>
          <p:cNvCxnSpPr/>
          <p:nvPr/>
        </p:nvCxnSpPr>
        <p:spPr>
          <a:xfrm>
            <a:off x="5361747" y="5267885"/>
            <a:ext cx="0" cy="455073"/>
          </a:xfrm>
          <a:prstGeom prst="straightConnector1">
            <a:avLst/>
          </a:prstGeom>
          <a:noFill/>
          <a:ln w="22225" cap="flat" cmpd="sng" algn="ctr">
            <a:solidFill>
              <a:sysClr val="window" lastClr="FFFFFF">
                <a:lumMod val="50000"/>
              </a:sysClr>
            </a:solidFill>
            <a:prstDash val="solid"/>
            <a:tailEnd type="arrow"/>
          </a:ln>
          <a:effectLst/>
        </p:spPr>
      </p:cxnSp>
      <p:cxnSp>
        <p:nvCxnSpPr>
          <p:cNvPr id="41" name="Straight Arrow Connector 40"/>
          <p:cNvCxnSpPr/>
          <p:nvPr/>
        </p:nvCxnSpPr>
        <p:spPr>
          <a:xfrm flipV="1">
            <a:off x="4900252" y="5286990"/>
            <a:ext cx="20" cy="416860"/>
          </a:xfrm>
          <a:prstGeom prst="straightConnector1">
            <a:avLst/>
          </a:prstGeom>
          <a:noFill/>
          <a:ln w="22225" cap="flat" cmpd="sng" algn="ctr">
            <a:solidFill>
              <a:sysClr val="window" lastClr="FFFFFF">
                <a:lumMod val="50000"/>
              </a:sysClr>
            </a:solidFill>
            <a:prstDash val="solid"/>
            <a:tailEnd type="arrow"/>
          </a:ln>
          <a:effectLst/>
        </p:spPr>
      </p:cxnSp>
      <p:sp>
        <p:nvSpPr>
          <p:cNvPr id="42" name="Rectangle 41"/>
          <p:cNvSpPr/>
          <p:nvPr/>
        </p:nvSpPr>
        <p:spPr>
          <a:xfrm>
            <a:off x="3445405" y="5702710"/>
            <a:ext cx="2158135" cy="689223"/>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43" name="Rectangle 42"/>
          <p:cNvSpPr/>
          <p:nvPr/>
        </p:nvSpPr>
        <p:spPr>
          <a:xfrm>
            <a:off x="4624570" y="3834014"/>
            <a:ext cx="978970" cy="142981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X</a:t>
            </a:r>
            <a:r>
              <a:rPr lang="en-US" sz="1100" b="1" kern="0" noProof="0" dirty="0" smtClean="0">
                <a:solidFill>
                  <a:srgbClr val="800000"/>
                </a:solidFill>
                <a:latin typeface="Calibri"/>
              </a:rPr>
              <a:t>: #</a:t>
            </a:r>
            <a:endParaRPr kumimoji="0" lang="en-US" sz="1100" b="1" i="0" u="none" strike="noStrike" kern="0" cap="none" spc="0" normalizeH="0" baseline="0" noProof="0" dirty="0">
              <a:ln>
                <a:noFill/>
              </a:ln>
              <a:solidFill>
                <a:srgbClr val="800000"/>
              </a:solidFill>
              <a:effectLst/>
              <a:uLnTx/>
              <a:uFillTx/>
              <a:latin typeface="Calibri"/>
            </a:endParaRPr>
          </a:p>
        </p:txBody>
      </p:sp>
      <p:sp>
        <p:nvSpPr>
          <p:cNvPr id="44" name="Rectangle 43"/>
          <p:cNvSpPr/>
          <p:nvPr/>
        </p:nvSpPr>
        <p:spPr>
          <a:xfrm>
            <a:off x="3445405" y="3834014"/>
            <a:ext cx="823512" cy="509940"/>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45" name="Rectangle 44"/>
          <p:cNvSpPr/>
          <p:nvPr/>
        </p:nvSpPr>
        <p:spPr>
          <a:xfrm>
            <a:off x="3445405" y="4343954"/>
            <a:ext cx="823512" cy="43466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46" name="Rectangle 45"/>
          <p:cNvSpPr/>
          <p:nvPr/>
        </p:nvSpPr>
        <p:spPr>
          <a:xfrm>
            <a:off x="3445405" y="4778623"/>
            <a:ext cx="823512" cy="43466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47" name="Straight Arrow Connector 46"/>
          <p:cNvCxnSpPr/>
          <p:nvPr/>
        </p:nvCxnSpPr>
        <p:spPr>
          <a:xfrm flipV="1">
            <a:off x="3887515" y="5213974"/>
            <a:ext cx="25" cy="425493"/>
          </a:xfrm>
          <a:prstGeom prst="straightConnector1">
            <a:avLst/>
          </a:prstGeom>
          <a:noFill/>
          <a:ln w="22225" cap="flat" cmpd="sng" algn="ctr">
            <a:solidFill>
              <a:sysClr val="window" lastClr="FFFFFF">
                <a:lumMod val="50000"/>
              </a:sysClr>
            </a:solidFill>
            <a:prstDash val="solid"/>
            <a:tailEnd type="arrow"/>
          </a:ln>
          <a:effectLst/>
        </p:spPr>
      </p:cxnSp>
      <p:sp>
        <p:nvSpPr>
          <p:cNvPr id="49" name="Freeform 48"/>
          <p:cNvSpPr/>
          <p:nvPr/>
        </p:nvSpPr>
        <p:spPr>
          <a:xfrm rot="3173068">
            <a:off x="2294212" y="2560626"/>
            <a:ext cx="3457587" cy="741253"/>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33821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039199" y="1171041"/>
            <a:ext cx="0" cy="1012962"/>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076778" y="1008023"/>
            <a:ext cx="0" cy="17943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6647211" y="1819574"/>
            <a:ext cx="1011527"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4" name="TextBox 993"/>
          <p:cNvSpPr txBox="1"/>
          <p:nvPr/>
        </p:nvSpPr>
        <p:spPr>
          <a:xfrm>
            <a:off x="6647345" y="2035317"/>
            <a:ext cx="697752"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6582548" y="1837976"/>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114055" y="1419888"/>
            <a:ext cx="76663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997" name="TextBox 996"/>
          <p:cNvSpPr txBox="1"/>
          <p:nvPr/>
        </p:nvSpPr>
        <p:spPr>
          <a:xfrm>
            <a:off x="4986678" y="1613421"/>
            <a:ext cx="947282"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err="1" smtClean="0">
                <a:solidFill>
                  <a:srgbClr val="800000"/>
                </a:solidFill>
                <a:latin typeface="DejaVu Sans Mono" pitchFamily="49" charset="0"/>
                <a:ea typeface="DejaVu Sans Mono" pitchFamily="49" charset="0"/>
                <a:cs typeface="DejaVu Sans Mono" pitchFamily="49" charset="0"/>
              </a:rPr>
              <a:t>ST_Rel</a:t>
            </a:r>
            <a:r>
              <a:rPr lang="en-US" sz="1000" dirty="0" smtClean="0">
                <a:solidFill>
                  <a:srgbClr val="800000"/>
                </a:solidFill>
                <a:latin typeface="DejaVu Sans Mono" pitchFamily="49" charset="0"/>
                <a:ea typeface="DejaVu Sans Mono" pitchFamily="49" charset="0"/>
                <a:cs typeface="DejaVu Sans Mono" pitchFamily="49" charset="0"/>
              </a:rPr>
              <a:t> A (2)</a:t>
            </a:r>
            <a:endParaRPr lang="en-US" sz="1000" dirty="0">
              <a:solidFill>
                <a:srgbClr val="800000"/>
              </a:solidFill>
              <a:latin typeface="DejaVu Sans Mono" pitchFamily="49" charset="0"/>
              <a:ea typeface="DejaVu Sans Mono" pitchFamily="49" charset="0"/>
              <a:cs typeface="DejaVu Sans Mono" pitchFamily="49" charset="0"/>
            </a:endParaRPr>
          </a:p>
        </p:txBody>
      </p:sp>
      <p:sp>
        <p:nvSpPr>
          <p:cNvPr id="998" name="TextBox 997"/>
          <p:cNvSpPr txBox="1"/>
          <p:nvPr/>
        </p:nvSpPr>
        <p:spPr>
          <a:xfrm>
            <a:off x="5633881" y="1085599"/>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7093464" y="1104649"/>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1" name="Group 1110"/>
          <p:cNvGrpSpPr/>
          <p:nvPr/>
        </p:nvGrpSpPr>
        <p:grpSpPr>
          <a:xfrm>
            <a:off x="266768" y="1008023"/>
            <a:ext cx="4508432" cy="5392777"/>
            <a:chOff x="2329150" y="3095641"/>
            <a:chExt cx="1610360" cy="2443365"/>
          </a:xfrm>
        </p:grpSpPr>
        <p:sp>
          <p:nvSpPr>
            <p:cNvPr id="1014" name="Rectangle 1013"/>
            <p:cNvSpPr/>
            <p:nvPr/>
          </p:nvSpPr>
          <p:spPr>
            <a:xfrm>
              <a:off x="2338678" y="5220265"/>
              <a:ext cx="1016948"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15" name="Rectangle 1014"/>
            <p:cNvSpPr/>
            <p:nvPr/>
          </p:nvSpPr>
          <p:spPr>
            <a:xfrm>
              <a:off x="290819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16" name="Rectangle 1015"/>
            <p:cNvSpPr/>
            <p:nvPr/>
          </p:nvSpPr>
          <p:spPr>
            <a:xfrm>
              <a:off x="2329152" y="3987802"/>
              <a:ext cx="1610357" cy="141228"/>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17" name="Rectangle 1016"/>
            <p:cNvSpPr/>
            <p:nvPr/>
          </p:nvSpPr>
          <p:spPr>
            <a:xfrm>
              <a:off x="2329151" y="3095641"/>
              <a:ext cx="1610359"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018" name="Straight Arrow Connector 1017"/>
            <p:cNvCxnSpPr/>
            <p:nvPr/>
          </p:nvCxnSpPr>
          <p:spPr>
            <a:xfrm>
              <a:off x="3253852" y="4996360"/>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19" name="Straight Arrow Connector 1018"/>
            <p:cNvCxnSpPr/>
            <p:nvPr/>
          </p:nvCxnSpPr>
          <p:spPr>
            <a:xfrm flipH="1" flipV="1">
              <a:off x="3048446" y="4102855"/>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20" name="Straight Arrow Connector 1019"/>
            <p:cNvCxnSpPr/>
            <p:nvPr/>
          </p:nvCxnSpPr>
          <p:spPr>
            <a:xfrm flipH="1" flipV="1">
              <a:off x="3186853" y="37817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21" name="Straight Arrow Connector 1020"/>
            <p:cNvCxnSpPr/>
            <p:nvPr/>
          </p:nvCxnSpPr>
          <p:spPr>
            <a:xfrm>
              <a:off x="3267856" y="4132248"/>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22" name="Straight Arrow Connector 1021"/>
            <p:cNvCxnSpPr/>
            <p:nvPr/>
          </p:nvCxnSpPr>
          <p:spPr>
            <a:xfrm>
              <a:off x="3435514"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23" name="Rectangle 1022"/>
            <p:cNvSpPr/>
            <p:nvPr/>
          </p:nvSpPr>
          <p:spPr>
            <a:xfrm>
              <a:off x="232915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24" name="Rectangle 1023"/>
            <p:cNvSpPr/>
            <p:nvPr/>
          </p:nvSpPr>
          <p:spPr>
            <a:xfrm>
              <a:off x="232915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err="1" smtClean="0">
                  <a:solidFill>
                    <a:srgbClr val="800000"/>
                  </a:solidFill>
                  <a:latin typeface="Calibri"/>
                </a:rPr>
                <a:t>Rel</a:t>
              </a:r>
              <a:endParaRPr kumimoji="0" lang="en-US" sz="1100" b="1" i="0" u="none" strike="noStrike" kern="0" cap="none" spc="0" normalizeH="0" baseline="0" noProof="0" dirty="0">
                <a:ln>
                  <a:noFill/>
                </a:ln>
                <a:solidFill>
                  <a:srgbClr val="800000"/>
                </a:solidFill>
                <a:effectLst/>
                <a:uLnTx/>
                <a:uFillTx/>
                <a:latin typeface="Calibri"/>
              </a:endParaRPr>
            </a:p>
          </p:txBody>
        </p:sp>
        <p:cxnSp>
          <p:nvCxnSpPr>
            <p:cNvPr id="1025" name="Straight Arrow Connector 1024"/>
            <p:cNvCxnSpPr/>
            <p:nvPr/>
          </p:nvCxnSpPr>
          <p:spPr>
            <a:xfrm flipV="1">
              <a:off x="2511116" y="497542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6" name="Rectangle 1025"/>
            <p:cNvSpPr/>
            <p:nvPr/>
          </p:nvSpPr>
          <p:spPr>
            <a:xfrm>
              <a:off x="232915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46" name="Straight Arrow Connector 1045"/>
            <p:cNvCxnSpPr/>
            <p:nvPr/>
          </p:nvCxnSpPr>
          <p:spPr>
            <a:xfrm>
              <a:off x="2556444" y="4710411"/>
              <a:ext cx="192260" cy="509854"/>
            </a:xfrm>
            <a:prstGeom prst="straightConnector1">
              <a:avLst/>
            </a:prstGeom>
            <a:noFill/>
            <a:ln w="19050" cap="flat" cmpd="sng" algn="ctr">
              <a:solidFill>
                <a:sysClr val="windowText" lastClr="000000">
                  <a:shade val="95000"/>
                  <a:satMod val="105000"/>
                </a:sysClr>
              </a:solidFill>
              <a:prstDash val="solid"/>
              <a:headEnd type="none" w="med" len="med"/>
              <a:tailEnd type="triangle" w="med" len="med"/>
            </a:ln>
            <a:effectLst/>
          </p:spPr>
        </p:cxnSp>
        <p:cxnSp>
          <p:nvCxnSpPr>
            <p:cNvPr id="1061" name="Straight Arrow Connector 1060"/>
            <p:cNvCxnSpPr/>
            <p:nvPr/>
          </p:nvCxnSpPr>
          <p:spPr>
            <a:xfrm flipV="1">
              <a:off x="3049906" y="500519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64" name="Rectangle 1063"/>
            <p:cNvSpPr/>
            <p:nvPr/>
          </p:nvSpPr>
          <p:spPr>
            <a:xfrm>
              <a:off x="3477598"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1065" name="Straight Arrow Connector 1064"/>
            <p:cNvCxnSpPr/>
            <p:nvPr/>
          </p:nvCxnSpPr>
          <p:spPr>
            <a:xfrm>
              <a:off x="3822394"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6" name="Straight Arrow Connector 1065"/>
            <p:cNvCxnSpPr/>
            <p:nvPr/>
          </p:nvCxnSpPr>
          <p:spPr>
            <a:xfrm flipH="1" flipV="1">
              <a:off x="3599197"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67" name="Straight Arrow Connector 1066"/>
            <p:cNvCxnSpPr/>
            <p:nvPr/>
          </p:nvCxnSpPr>
          <p:spPr>
            <a:xfrm flipH="1">
              <a:off x="3819579"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68" name="Straight Arrow Connector 1067"/>
            <p:cNvCxnSpPr/>
            <p:nvPr/>
          </p:nvCxnSpPr>
          <p:spPr>
            <a:xfrm flipV="1">
              <a:off x="3651582"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69" name="Cloud 1068"/>
            <p:cNvSpPr/>
            <p:nvPr/>
          </p:nvSpPr>
          <p:spPr>
            <a:xfrm>
              <a:off x="3460633"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a:t>
              </a:r>
              <a:endParaRPr kumimoji="0" lang="en-US" sz="18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grpSp>
    </p:spTree>
    <p:extLst>
      <p:ext uri="{BB962C8B-B14F-4D97-AF65-F5344CB8AC3E}">
        <p14:creationId xmlns:p14="http://schemas.microsoft.com/office/powerpoint/2010/main" val="313168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611675" y="1228367"/>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649254" y="1629507"/>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7219687" y="1831537"/>
            <a:ext cx="1011527"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4" name="TextBox 993"/>
          <p:cNvSpPr txBox="1"/>
          <p:nvPr/>
        </p:nvSpPr>
        <p:spPr>
          <a:xfrm>
            <a:off x="7219821" y="2047280"/>
            <a:ext cx="73338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7155024" y="1849939"/>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686531" y="1431851"/>
            <a:ext cx="76663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997" name="TextBox 996"/>
          <p:cNvSpPr txBox="1"/>
          <p:nvPr/>
        </p:nvSpPr>
        <p:spPr>
          <a:xfrm>
            <a:off x="5559154" y="1625384"/>
            <a:ext cx="966931" cy="246221"/>
          </a:xfrm>
          <a:prstGeom prst="rect">
            <a:avLst/>
          </a:prstGeom>
          <a:noFill/>
        </p:spPr>
        <p:txBody>
          <a:bodyPr wrap="none" rtlCol="0">
            <a:spAutoFit/>
          </a:bodyPr>
          <a:lstStyle/>
          <a:p>
            <a:r>
              <a:rPr lang="en-US" sz="1000" b="1" dirty="0" smtClean="0">
                <a:latin typeface="DejaVu Sans Mono" pitchFamily="49" charset="0"/>
                <a:ea typeface="DejaVu Sans Mono" pitchFamily="49" charset="0"/>
                <a:cs typeface="DejaVu Sans Mono" pitchFamily="49" charset="0"/>
                <a:sym typeface="Wingdings"/>
              </a:rPr>
              <a:t> </a:t>
            </a:r>
            <a:r>
              <a:rPr lang="en-US" sz="1000" b="1" dirty="0" err="1" smtClean="0">
                <a:solidFill>
                  <a:srgbClr val="800000"/>
                </a:solidFill>
                <a:latin typeface="DejaVu Sans Mono" pitchFamily="49" charset="0"/>
                <a:ea typeface="DejaVu Sans Mono" pitchFamily="49" charset="0"/>
                <a:cs typeface="DejaVu Sans Mono" pitchFamily="49" charset="0"/>
              </a:rPr>
              <a:t>ST_Rel</a:t>
            </a:r>
            <a:r>
              <a:rPr lang="en-US" sz="1000" b="1" dirty="0" smtClean="0">
                <a:solidFill>
                  <a:srgbClr val="800000"/>
                </a:solidFill>
                <a:latin typeface="DejaVu Sans Mono" pitchFamily="49" charset="0"/>
                <a:ea typeface="DejaVu Sans Mono" pitchFamily="49" charset="0"/>
                <a:cs typeface="DejaVu Sans Mono" pitchFamily="49" charset="0"/>
              </a:rPr>
              <a:t> A (2)</a:t>
            </a:r>
            <a:endParaRPr lang="en-US" sz="1000" b="1" dirty="0">
              <a:solidFill>
                <a:srgbClr val="800000"/>
              </a:solidFill>
              <a:latin typeface="DejaVu Sans Mono" pitchFamily="49" charset="0"/>
              <a:ea typeface="DejaVu Sans Mono" pitchFamily="49" charset="0"/>
              <a:cs typeface="DejaVu Sans Mono" pitchFamily="49" charset="0"/>
            </a:endParaRPr>
          </a:p>
        </p:txBody>
      </p:sp>
      <p:sp>
        <p:nvSpPr>
          <p:cNvPr id="998" name="TextBox 997"/>
          <p:cNvSpPr txBox="1"/>
          <p:nvPr/>
        </p:nvSpPr>
        <p:spPr>
          <a:xfrm>
            <a:off x="6206357" y="1097562"/>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7665940" y="1116612"/>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2" name="Group 1111"/>
          <p:cNvGrpSpPr/>
          <p:nvPr/>
        </p:nvGrpSpPr>
        <p:grpSpPr>
          <a:xfrm>
            <a:off x="138836" y="1095544"/>
            <a:ext cx="4890363" cy="5267156"/>
            <a:chOff x="4152037" y="3103132"/>
            <a:chExt cx="2161176" cy="2435871"/>
          </a:xfrm>
        </p:grpSpPr>
        <p:cxnSp>
          <p:nvCxnSpPr>
            <p:cNvPr id="979" name="Straight Arrow Connector 978"/>
            <p:cNvCxnSpPr/>
            <p:nvPr/>
          </p:nvCxnSpPr>
          <p:spPr>
            <a:xfrm flipH="1" flipV="1">
              <a:off x="6015050" y="411971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980" name="Straight Arrow Connector 979"/>
            <p:cNvCxnSpPr/>
            <p:nvPr/>
          </p:nvCxnSpPr>
          <p:spPr>
            <a:xfrm>
              <a:off x="6192236" y="4129030"/>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981" name="Straight Arrow Connector 980"/>
            <p:cNvCxnSpPr/>
            <p:nvPr/>
          </p:nvCxnSpPr>
          <p:spPr>
            <a:xfrm>
              <a:off x="6206357" y="5005726"/>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982" name="Straight Arrow Connector 981"/>
            <p:cNvCxnSpPr/>
            <p:nvPr/>
          </p:nvCxnSpPr>
          <p:spPr>
            <a:xfrm flipV="1">
              <a:off x="6002411" y="5014561"/>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9" name="Rectangle 1028"/>
            <p:cNvSpPr/>
            <p:nvPr/>
          </p:nvSpPr>
          <p:spPr>
            <a:xfrm>
              <a:off x="4152039" y="5220262"/>
              <a:ext cx="102647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30" name="Rectangle 1029"/>
            <p:cNvSpPr/>
            <p:nvPr/>
          </p:nvSpPr>
          <p:spPr>
            <a:xfrm>
              <a:off x="4731082" y="4342612"/>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800000"/>
                  </a:solidFill>
                  <a:effectLst/>
                  <a:uLnTx/>
                  <a:uFillTx/>
                  <a:latin typeface="Calibri"/>
                </a:rPr>
                <a:t>A</a:t>
              </a:r>
              <a:r>
                <a:rPr kumimoji="0" lang="en-US" sz="1100" b="1" i="0" u="none" strike="noStrike" kern="0" cap="none" spc="0" normalizeH="0" baseline="0" noProof="0" dirty="0" smtClean="0">
                  <a:ln>
                    <a:noFill/>
                  </a:ln>
                  <a:solidFill>
                    <a:srgbClr val="800000"/>
                  </a:solidFill>
                  <a:effectLst/>
                  <a:uLnTx/>
                  <a:uFillTx/>
                  <a:latin typeface="Calibri"/>
                </a:rPr>
                <a:t>: </a:t>
              </a:r>
              <a:r>
                <a:rPr kumimoji="0" lang="en-US" sz="1100" b="1" i="0" u="none" strike="noStrike" kern="0" cap="none" spc="0" normalizeH="0" baseline="0" noProof="0" dirty="0">
                  <a:ln>
                    <a:noFill/>
                  </a:ln>
                  <a:solidFill>
                    <a:srgbClr val="800000"/>
                  </a:solidFill>
                  <a:effectLst/>
                  <a:uLnTx/>
                  <a:uFillTx/>
                  <a:latin typeface="Calibri"/>
                </a:rPr>
                <a:t>2</a:t>
              </a:r>
              <a:endParaRPr kumimoji="0" lang="en-US" sz="1100" b="1" i="0" u="none" strike="noStrike" kern="0" cap="none" spc="0" normalizeH="0" baseline="0" noProof="0" dirty="0" smtClean="0">
                <a:ln>
                  <a:noFill/>
                </a:ln>
                <a:solidFill>
                  <a:srgbClr val="8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31" name="Rectangle 1030"/>
            <p:cNvSpPr/>
            <p:nvPr/>
          </p:nvSpPr>
          <p:spPr>
            <a:xfrm>
              <a:off x="4152039" y="3995294"/>
              <a:ext cx="2161174" cy="9993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32" name="Rectangle 1031"/>
            <p:cNvSpPr/>
            <p:nvPr/>
          </p:nvSpPr>
          <p:spPr>
            <a:xfrm>
              <a:off x="4152037" y="3103132"/>
              <a:ext cx="2161176"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A: 2</a:t>
              </a:r>
            </a:p>
          </p:txBody>
        </p:sp>
        <p:cxnSp>
          <p:nvCxnSpPr>
            <p:cNvPr id="1033" name="Straight Arrow Connector 1032"/>
            <p:cNvCxnSpPr/>
            <p:nvPr/>
          </p:nvCxnSpPr>
          <p:spPr>
            <a:xfrm flipH="1" flipV="1">
              <a:off x="4858209" y="411971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34" name="Straight Arrow Connector 1033"/>
            <p:cNvCxnSpPr/>
            <p:nvPr/>
          </p:nvCxnSpPr>
          <p:spPr>
            <a:xfrm flipH="1" flipV="1">
              <a:off x="5116027" y="3800044"/>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35" name="Straight Arrow Connector 1034"/>
            <p:cNvCxnSpPr/>
            <p:nvPr/>
          </p:nvCxnSpPr>
          <p:spPr>
            <a:xfrm>
              <a:off x="5035395" y="4129030"/>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36" name="Straight Arrow Connector 1035"/>
            <p:cNvCxnSpPr/>
            <p:nvPr/>
          </p:nvCxnSpPr>
          <p:spPr>
            <a:xfrm>
              <a:off x="5359478" y="379140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37" name="Rectangle 1036"/>
            <p:cNvSpPr/>
            <p:nvPr/>
          </p:nvSpPr>
          <p:spPr>
            <a:xfrm>
              <a:off x="4152037" y="4336117"/>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38" name="Rectangle 1037"/>
            <p:cNvSpPr/>
            <p:nvPr/>
          </p:nvSpPr>
          <p:spPr>
            <a:xfrm>
              <a:off x="4152037" y="4571946"/>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A</a:t>
              </a:r>
              <a:endParaRPr kumimoji="0" lang="en-US" sz="1100" b="1" i="0" u="none" strike="noStrike" kern="0" cap="none" spc="0" normalizeH="0" baseline="0" noProof="0" dirty="0">
                <a:ln>
                  <a:noFill/>
                </a:ln>
                <a:solidFill>
                  <a:srgbClr val="800000"/>
                </a:solidFill>
                <a:effectLst/>
                <a:uLnTx/>
                <a:uFillTx/>
                <a:latin typeface="Calibri"/>
              </a:endParaRPr>
            </a:p>
          </p:txBody>
        </p:sp>
        <p:cxnSp>
          <p:nvCxnSpPr>
            <p:cNvPr id="1039" name="Straight Arrow Connector 1038"/>
            <p:cNvCxnSpPr/>
            <p:nvPr/>
          </p:nvCxnSpPr>
          <p:spPr>
            <a:xfrm flipV="1">
              <a:off x="4334003" y="498291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40" name="Rectangle 1039"/>
            <p:cNvSpPr/>
            <p:nvPr/>
          </p:nvSpPr>
          <p:spPr>
            <a:xfrm>
              <a:off x="4152038" y="4765061"/>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41" name="Freeform 1040"/>
            <p:cNvSpPr/>
            <p:nvPr/>
          </p:nvSpPr>
          <p:spPr>
            <a:xfrm>
              <a:off x="4464383" y="4658944"/>
              <a:ext cx="175793" cy="495300"/>
            </a:xfrm>
            <a:custGeom>
              <a:avLst/>
              <a:gdLst>
                <a:gd name="connsiteX0" fmla="*/ 152400 w 175793"/>
                <a:gd name="connsiteY0" fmla="*/ 657225 h 657225"/>
                <a:gd name="connsiteX1" fmla="*/ 171450 w 175793"/>
                <a:gd name="connsiteY1" fmla="*/ 485775 h 657225"/>
                <a:gd name="connsiteX2" fmla="*/ 171450 w 175793"/>
                <a:gd name="connsiteY2" fmla="*/ 342900 h 657225"/>
                <a:gd name="connsiteX3" fmla="*/ 123825 w 175793"/>
                <a:gd name="connsiteY3" fmla="*/ 104775 h 657225"/>
                <a:gd name="connsiteX4" fmla="*/ 0 w 175793"/>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3" h="657225">
                  <a:moveTo>
                    <a:pt x="152400" y="657225"/>
                  </a:moveTo>
                  <a:cubicBezTo>
                    <a:pt x="160337" y="597693"/>
                    <a:pt x="168275" y="538162"/>
                    <a:pt x="171450" y="485775"/>
                  </a:cubicBezTo>
                  <a:cubicBezTo>
                    <a:pt x="174625" y="433388"/>
                    <a:pt x="179387" y="406400"/>
                    <a:pt x="171450" y="342900"/>
                  </a:cubicBezTo>
                  <a:cubicBezTo>
                    <a:pt x="163513" y="279400"/>
                    <a:pt x="152400" y="161925"/>
                    <a:pt x="123825" y="104775"/>
                  </a:cubicBezTo>
                  <a:cubicBezTo>
                    <a:pt x="95250" y="47625"/>
                    <a:pt x="47625" y="23812"/>
                    <a:pt x="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2" name="Freeform 1041"/>
            <p:cNvSpPr/>
            <p:nvPr/>
          </p:nvSpPr>
          <p:spPr>
            <a:xfrm>
              <a:off x="4616783" y="4714831"/>
              <a:ext cx="238125" cy="487038"/>
            </a:xfrm>
            <a:custGeom>
              <a:avLst/>
              <a:gdLst>
                <a:gd name="connsiteX0" fmla="*/ 0 w 238125"/>
                <a:gd name="connsiteY0" fmla="*/ 542925 h 542925"/>
                <a:gd name="connsiteX1" fmla="*/ 9525 w 238125"/>
                <a:gd name="connsiteY1" fmla="*/ 419100 h 542925"/>
                <a:gd name="connsiteX2" fmla="*/ 28575 w 238125"/>
                <a:gd name="connsiteY2" fmla="*/ 285750 h 542925"/>
                <a:gd name="connsiteX3" fmla="*/ 76200 w 238125"/>
                <a:gd name="connsiteY3" fmla="*/ 114300 h 542925"/>
                <a:gd name="connsiteX4" fmla="*/ 133350 w 238125"/>
                <a:gd name="connsiteY4" fmla="*/ 28575 h 542925"/>
                <a:gd name="connsiteX5" fmla="*/ 238125 w 2381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42925">
                  <a:moveTo>
                    <a:pt x="0" y="542925"/>
                  </a:moveTo>
                  <a:cubicBezTo>
                    <a:pt x="2381" y="502443"/>
                    <a:pt x="4763" y="461962"/>
                    <a:pt x="9525" y="419100"/>
                  </a:cubicBezTo>
                  <a:cubicBezTo>
                    <a:pt x="14288" y="376237"/>
                    <a:pt x="17463" y="336550"/>
                    <a:pt x="28575" y="285750"/>
                  </a:cubicBezTo>
                  <a:cubicBezTo>
                    <a:pt x="39688" y="234950"/>
                    <a:pt x="58738" y="157162"/>
                    <a:pt x="76200" y="114300"/>
                  </a:cubicBezTo>
                  <a:cubicBezTo>
                    <a:pt x="93662" y="71438"/>
                    <a:pt x="106363" y="47625"/>
                    <a:pt x="133350" y="28575"/>
                  </a:cubicBezTo>
                  <a:cubicBezTo>
                    <a:pt x="160337" y="9525"/>
                    <a:pt x="199231" y="4762"/>
                    <a:pt x="23812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8" name="Rectangle 1047"/>
            <p:cNvSpPr/>
            <p:nvPr/>
          </p:nvSpPr>
          <p:spPr>
            <a:xfrm>
              <a:off x="5359477" y="5206817"/>
              <a:ext cx="953735"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49" name="Rectangle 1048"/>
            <p:cNvSpPr/>
            <p:nvPr/>
          </p:nvSpPr>
          <p:spPr>
            <a:xfrm>
              <a:off x="5880580" y="4342612"/>
              <a:ext cx="432632" cy="661239"/>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50" name="Rectangle 1049"/>
            <p:cNvSpPr/>
            <p:nvPr/>
          </p:nvSpPr>
          <p:spPr>
            <a:xfrm>
              <a:off x="5359477" y="4342612"/>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51" name="Rectangle 1050"/>
            <p:cNvSpPr/>
            <p:nvPr/>
          </p:nvSpPr>
          <p:spPr>
            <a:xfrm>
              <a:off x="5359477" y="4578441"/>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52" name="Straight Arrow Connector 1051"/>
            <p:cNvCxnSpPr/>
            <p:nvPr/>
          </p:nvCxnSpPr>
          <p:spPr>
            <a:xfrm flipV="1">
              <a:off x="5541443" y="4989411"/>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53" name="Rectangle 1052"/>
            <p:cNvSpPr/>
            <p:nvPr/>
          </p:nvSpPr>
          <p:spPr>
            <a:xfrm>
              <a:off x="5359478" y="4771556"/>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54" name="Freeform 1053"/>
            <p:cNvSpPr/>
            <p:nvPr/>
          </p:nvSpPr>
          <p:spPr>
            <a:xfrm>
              <a:off x="4411645" y="4560709"/>
              <a:ext cx="400050" cy="60135"/>
            </a:xfrm>
            <a:custGeom>
              <a:avLst/>
              <a:gdLst>
                <a:gd name="connsiteX0" fmla="*/ 0 w 400050"/>
                <a:gd name="connsiteY0" fmla="*/ 60135 h 60135"/>
                <a:gd name="connsiteX1" fmla="*/ 123825 w 400050"/>
                <a:gd name="connsiteY1" fmla="*/ 2985 h 60135"/>
                <a:gd name="connsiteX2" fmla="*/ 323850 w 400050"/>
                <a:gd name="connsiteY2" fmla="*/ 12510 h 60135"/>
                <a:gd name="connsiteX3" fmla="*/ 400050 w 400050"/>
                <a:gd name="connsiteY3" fmla="*/ 50610 h 60135"/>
              </a:gdLst>
              <a:ahLst/>
              <a:cxnLst>
                <a:cxn ang="0">
                  <a:pos x="connsiteX0" y="connsiteY0"/>
                </a:cxn>
                <a:cxn ang="0">
                  <a:pos x="connsiteX1" y="connsiteY1"/>
                </a:cxn>
                <a:cxn ang="0">
                  <a:pos x="connsiteX2" y="connsiteY2"/>
                </a:cxn>
                <a:cxn ang="0">
                  <a:pos x="connsiteX3" y="connsiteY3"/>
                </a:cxn>
              </a:cxnLst>
              <a:rect l="l" t="t" r="r" b="b"/>
              <a:pathLst>
                <a:path w="400050" h="60135">
                  <a:moveTo>
                    <a:pt x="0" y="60135"/>
                  </a:moveTo>
                  <a:cubicBezTo>
                    <a:pt x="34925" y="35528"/>
                    <a:pt x="69850" y="10922"/>
                    <a:pt x="123825" y="2985"/>
                  </a:cubicBezTo>
                  <a:cubicBezTo>
                    <a:pt x="177800" y="-4952"/>
                    <a:pt x="277813" y="4573"/>
                    <a:pt x="323850" y="12510"/>
                  </a:cubicBezTo>
                  <a:cubicBezTo>
                    <a:pt x="369887" y="20447"/>
                    <a:pt x="384968" y="35528"/>
                    <a:pt x="400050" y="5061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5" name="Freeform 1054"/>
            <p:cNvSpPr/>
            <p:nvPr/>
          </p:nvSpPr>
          <p:spPr>
            <a:xfrm>
              <a:off x="4811695" y="3645694"/>
              <a:ext cx="293369" cy="932747"/>
            </a:xfrm>
            <a:custGeom>
              <a:avLst/>
              <a:gdLst>
                <a:gd name="connsiteX0" fmla="*/ 0 w 457200"/>
                <a:gd name="connsiteY0" fmla="*/ 994859 h 998033"/>
                <a:gd name="connsiteX1" fmla="*/ 142875 w 457200"/>
                <a:gd name="connsiteY1" fmla="*/ 966284 h 998033"/>
                <a:gd name="connsiteX2" fmla="*/ 200025 w 457200"/>
                <a:gd name="connsiteY2" fmla="*/ 766259 h 998033"/>
                <a:gd name="connsiteX3" fmla="*/ 209550 w 457200"/>
                <a:gd name="connsiteY3" fmla="*/ 442409 h 998033"/>
                <a:gd name="connsiteX4" fmla="*/ 219075 w 457200"/>
                <a:gd name="connsiteY4" fmla="*/ 118559 h 998033"/>
                <a:gd name="connsiteX5" fmla="*/ 285750 w 457200"/>
                <a:gd name="connsiteY5" fmla="*/ 13784 h 998033"/>
                <a:gd name="connsiteX6" fmla="*/ 457200 w 457200"/>
                <a:gd name="connsiteY6" fmla="*/ 4259 h 99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998033">
                  <a:moveTo>
                    <a:pt x="0" y="994859"/>
                  </a:moveTo>
                  <a:cubicBezTo>
                    <a:pt x="54769" y="999621"/>
                    <a:pt x="109538" y="1004384"/>
                    <a:pt x="142875" y="966284"/>
                  </a:cubicBezTo>
                  <a:cubicBezTo>
                    <a:pt x="176212" y="928184"/>
                    <a:pt x="188913" y="853571"/>
                    <a:pt x="200025" y="766259"/>
                  </a:cubicBezTo>
                  <a:cubicBezTo>
                    <a:pt x="211137" y="678947"/>
                    <a:pt x="209550" y="442409"/>
                    <a:pt x="209550" y="442409"/>
                  </a:cubicBezTo>
                  <a:cubicBezTo>
                    <a:pt x="212725" y="334459"/>
                    <a:pt x="206375" y="189996"/>
                    <a:pt x="219075" y="118559"/>
                  </a:cubicBezTo>
                  <a:cubicBezTo>
                    <a:pt x="231775" y="47122"/>
                    <a:pt x="246062" y="32834"/>
                    <a:pt x="285750" y="13784"/>
                  </a:cubicBezTo>
                  <a:cubicBezTo>
                    <a:pt x="325438" y="-5266"/>
                    <a:pt x="391319" y="-504"/>
                    <a:pt x="457200" y="4259"/>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6" name="TextBox 1055"/>
            <p:cNvSpPr txBox="1"/>
            <p:nvPr/>
          </p:nvSpPr>
          <p:spPr>
            <a:xfrm>
              <a:off x="4464383" y="4295924"/>
              <a:ext cx="81609" cy="12810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062" name="Straight Arrow Connector 1061"/>
            <p:cNvCxnSpPr/>
            <p:nvPr/>
          </p:nvCxnSpPr>
          <p:spPr>
            <a:xfrm>
              <a:off x="5072742" y="5015744"/>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63" name="Straight Arrow Connector 1062"/>
            <p:cNvCxnSpPr/>
            <p:nvPr/>
          </p:nvCxnSpPr>
          <p:spPr>
            <a:xfrm flipV="1">
              <a:off x="4868796" y="5024579"/>
              <a:ext cx="9" cy="192783"/>
            </a:xfrm>
            <a:prstGeom prst="straightConnector1">
              <a:avLst/>
            </a:prstGeom>
            <a:noFill/>
            <a:ln w="22225" cap="flat" cmpd="sng" algn="ctr">
              <a:solidFill>
                <a:sysClr val="window" lastClr="FFFFFF">
                  <a:lumMod val="50000"/>
                </a:sysClr>
              </a:solidFill>
              <a:prstDash val="solid"/>
              <a:tailEnd type="arrow"/>
            </a:ln>
            <a:effectLst/>
          </p:spPr>
        </p:cxnSp>
      </p:grpSp>
      <p:sp>
        <p:nvSpPr>
          <p:cNvPr id="43" name="Freeform 42"/>
          <p:cNvSpPr/>
          <p:nvPr/>
        </p:nvSpPr>
        <p:spPr>
          <a:xfrm rot="3173068">
            <a:off x="2461149" y="2546317"/>
            <a:ext cx="3030679" cy="884764"/>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5608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6709850" y="1097562"/>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6747429" y="1498702"/>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7317862" y="1700732"/>
            <a:ext cx="980281" cy="246221"/>
          </a:xfrm>
          <a:prstGeom prst="rect">
            <a:avLst/>
          </a:prstGeom>
          <a:noFill/>
        </p:spPr>
        <p:txBody>
          <a:bodyPr wrap="none" rtlCol="0">
            <a:spAutoFit/>
          </a:bodyPr>
          <a:lstStyle/>
          <a:p>
            <a:r>
              <a:rPr lang="en-US" sz="1000" b="1" dirty="0" err="1" smtClean="0">
                <a:solidFill>
                  <a:srgbClr val="800000"/>
                </a:solidFill>
                <a:latin typeface="DejaVu Sans Mono" pitchFamily="49" charset="0"/>
                <a:ea typeface="DejaVu Sans Mono" pitchFamily="49" charset="0"/>
                <a:cs typeface="DejaVu Sans Mono" pitchFamily="49" charset="0"/>
              </a:rPr>
              <a:t>LD_Acq</a:t>
            </a:r>
            <a:r>
              <a:rPr lang="en-US" sz="1000" b="1" dirty="0" smtClean="0">
                <a:solidFill>
                  <a:srgbClr val="800000"/>
                </a:solidFill>
                <a:latin typeface="DejaVu Sans Mono" pitchFamily="49" charset="0"/>
                <a:ea typeface="DejaVu Sans Mono" pitchFamily="49" charset="0"/>
                <a:cs typeface="DejaVu Sans Mono" pitchFamily="49" charset="0"/>
              </a:rPr>
              <a:t> A (2)</a:t>
            </a:r>
            <a:endParaRPr lang="en-US" sz="1000" b="1" dirty="0">
              <a:solidFill>
                <a:srgbClr val="800000"/>
              </a:solidFill>
              <a:latin typeface="DejaVu Sans Mono" pitchFamily="49" charset="0"/>
              <a:ea typeface="DejaVu Sans Mono" pitchFamily="49" charset="0"/>
              <a:cs typeface="DejaVu Sans Mono" pitchFamily="49" charset="0"/>
            </a:endParaRPr>
          </a:p>
        </p:txBody>
      </p:sp>
      <p:sp>
        <p:nvSpPr>
          <p:cNvPr id="994" name="TextBox 993"/>
          <p:cNvSpPr txBox="1"/>
          <p:nvPr/>
        </p:nvSpPr>
        <p:spPr>
          <a:xfrm>
            <a:off x="7317996" y="1916475"/>
            <a:ext cx="704765" cy="246221"/>
          </a:xfrm>
          <a:prstGeom prst="rect">
            <a:avLst/>
          </a:prstGeom>
          <a:noFill/>
        </p:spPr>
        <p:txBody>
          <a:bodyPr wrap="none" rtlCol="0">
            <a:spAutoFit/>
          </a:bodyPr>
          <a:lstStyle/>
          <a:p>
            <a:r>
              <a:rPr lang="en-US" sz="1000" b="1" dirty="0" smtClean="0">
                <a:latin typeface="DejaVu Sans Mono" pitchFamily="49" charset="0"/>
                <a:ea typeface="DejaVu Sans Mono" pitchFamily="49" charset="0"/>
                <a:cs typeface="DejaVu Sans Mono" pitchFamily="49" charset="0"/>
              </a:rPr>
              <a:t> </a:t>
            </a:r>
            <a:r>
              <a:rPr lang="en-US" sz="1000" b="1" dirty="0" smtClean="0">
                <a:solidFill>
                  <a:srgbClr val="800000"/>
                </a:solidFill>
                <a:latin typeface="DejaVu Sans Mono" pitchFamily="49" charset="0"/>
                <a:ea typeface="DejaVu Sans Mono" pitchFamily="49" charset="0"/>
                <a:cs typeface="DejaVu Sans Mono" pitchFamily="49" charset="0"/>
              </a:rPr>
              <a:t>LD X (1)</a:t>
            </a:r>
            <a:endParaRPr lang="en-US" sz="1000" b="1" dirty="0">
              <a:solidFill>
                <a:srgbClr val="800000"/>
              </a:solidFill>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7253199" y="1719134"/>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5784706" y="1301046"/>
            <a:ext cx="766631"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997" name="TextBox 996"/>
          <p:cNvSpPr txBox="1"/>
          <p:nvPr/>
        </p:nvSpPr>
        <p:spPr>
          <a:xfrm>
            <a:off x="5657329" y="1494579"/>
            <a:ext cx="1161058" cy="246221"/>
          </a:xfrm>
          <a:prstGeom prst="rect">
            <a:avLst/>
          </a:prstGeom>
          <a:noFill/>
        </p:spPr>
        <p:txBody>
          <a:bodyPr wrap="none" rtlCol="0">
            <a:spAutoFit/>
          </a:bodyPr>
          <a:lstStyle/>
          <a:p>
            <a:r>
              <a:rPr lang="en-US" sz="1000" dirty="0" smtClean="0">
                <a:latin typeface="DejaVu Sans Mono" pitchFamily="49" charset="0"/>
                <a:ea typeface="DejaVu Sans Mono" pitchFamily="49" charset="0"/>
                <a:cs typeface="DejaVu Sans Mono" pitchFamily="49" charset="0"/>
                <a:sym typeface="Wingdings"/>
              </a:rPr>
              <a:t>      </a:t>
            </a:r>
            <a:r>
              <a:rPr lang="en-US" sz="1000" dirty="0" err="1" smtClean="0">
                <a:latin typeface="DejaVu Sans Mono" pitchFamily="49" charset="0"/>
                <a:ea typeface="DejaVu Sans Mono" pitchFamily="49" charset="0"/>
                <a:cs typeface="DejaVu Sans Mono" pitchFamily="49" charset="0"/>
              </a:rPr>
              <a:t>ST_Rel</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8" name="TextBox 997"/>
          <p:cNvSpPr txBox="1"/>
          <p:nvPr/>
        </p:nvSpPr>
        <p:spPr>
          <a:xfrm>
            <a:off x="6304532" y="966757"/>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7764115" y="985807"/>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3" name="Group 1112"/>
          <p:cNvGrpSpPr/>
          <p:nvPr/>
        </p:nvGrpSpPr>
        <p:grpSpPr>
          <a:xfrm>
            <a:off x="239505" y="966757"/>
            <a:ext cx="4764470" cy="5370543"/>
            <a:chOff x="6551092" y="3111394"/>
            <a:chExt cx="2161176" cy="2435871"/>
          </a:xfrm>
        </p:grpSpPr>
        <p:cxnSp>
          <p:nvCxnSpPr>
            <p:cNvPr id="1070" name="Straight Arrow Connector 1069"/>
            <p:cNvCxnSpPr/>
            <p:nvPr/>
          </p:nvCxnSpPr>
          <p:spPr>
            <a:xfrm flipH="1" flipV="1">
              <a:off x="8414105" y="412797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71" name="Straight Arrow Connector 1070"/>
            <p:cNvCxnSpPr/>
            <p:nvPr/>
          </p:nvCxnSpPr>
          <p:spPr>
            <a:xfrm>
              <a:off x="8591291" y="4137292"/>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72" name="Straight Arrow Connector 1071"/>
            <p:cNvCxnSpPr/>
            <p:nvPr/>
          </p:nvCxnSpPr>
          <p:spPr>
            <a:xfrm>
              <a:off x="8605412" y="5013988"/>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73" name="Straight Arrow Connector 1072"/>
            <p:cNvCxnSpPr/>
            <p:nvPr/>
          </p:nvCxnSpPr>
          <p:spPr>
            <a:xfrm flipV="1">
              <a:off x="8401466" y="502282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75" name="Rectangle 1074"/>
            <p:cNvSpPr/>
            <p:nvPr/>
          </p:nvSpPr>
          <p:spPr>
            <a:xfrm>
              <a:off x="6551094" y="5228524"/>
              <a:ext cx="102647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76" name="Rectangle 1075"/>
            <p:cNvSpPr/>
            <p:nvPr/>
          </p:nvSpPr>
          <p:spPr>
            <a:xfrm>
              <a:off x="7130137" y="4344379"/>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77" name="Rectangle 1076"/>
            <p:cNvSpPr/>
            <p:nvPr/>
          </p:nvSpPr>
          <p:spPr>
            <a:xfrm>
              <a:off x="6551094" y="4003556"/>
              <a:ext cx="2161174" cy="9993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78" name="Rectangle 1077"/>
            <p:cNvSpPr/>
            <p:nvPr/>
          </p:nvSpPr>
          <p:spPr>
            <a:xfrm>
              <a:off x="6551092" y="3111394"/>
              <a:ext cx="2161176"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1079" name="Straight Arrow Connector 1078"/>
            <p:cNvCxnSpPr/>
            <p:nvPr/>
          </p:nvCxnSpPr>
          <p:spPr>
            <a:xfrm flipH="1" flipV="1">
              <a:off x="7257264" y="412797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80" name="Straight Arrow Connector 1079"/>
            <p:cNvCxnSpPr/>
            <p:nvPr/>
          </p:nvCxnSpPr>
          <p:spPr>
            <a:xfrm flipH="1" flipV="1">
              <a:off x="7515082" y="3808306"/>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81" name="Straight Arrow Connector 1080"/>
            <p:cNvCxnSpPr/>
            <p:nvPr/>
          </p:nvCxnSpPr>
          <p:spPr>
            <a:xfrm>
              <a:off x="7434450" y="4137292"/>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82" name="Straight Arrow Connector 1081"/>
            <p:cNvCxnSpPr/>
            <p:nvPr/>
          </p:nvCxnSpPr>
          <p:spPr>
            <a:xfrm>
              <a:off x="7758533" y="3799669"/>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83" name="Rectangle 1082"/>
            <p:cNvSpPr/>
            <p:nvPr/>
          </p:nvSpPr>
          <p:spPr>
            <a:xfrm>
              <a:off x="6551092" y="4344379"/>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84" name="Rectangle 1083"/>
            <p:cNvSpPr/>
            <p:nvPr/>
          </p:nvSpPr>
          <p:spPr>
            <a:xfrm>
              <a:off x="6551092" y="4580208"/>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85" name="Straight Arrow Connector 1084"/>
            <p:cNvCxnSpPr/>
            <p:nvPr/>
          </p:nvCxnSpPr>
          <p:spPr>
            <a:xfrm flipV="1">
              <a:off x="6733058" y="4991178"/>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86" name="Rectangle 1085"/>
            <p:cNvSpPr/>
            <p:nvPr/>
          </p:nvSpPr>
          <p:spPr>
            <a:xfrm>
              <a:off x="6551093" y="4773323"/>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87" name="Rectangle 1086"/>
            <p:cNvSpPr/>
            <p:nvPr/>
          </p:nvSpPr>
          <p:spPr>
            <a:xfrm>
              <a:off x="7758532" y="5215079"/>
              <a:ext cx="953735"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88" name="Rectangle 1087"/>
            <p:cNvSpPr/>
            <p:nvPr/>
          </p:nvSpPr>
          <p:spPr>
            <a:xfrm>
              <a:off x="8279635" y="4350874"/>
              <a:ext cx="432632" cy="661239"/>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800000"/>
                  </a:solidFill>
                  <a:effectLst/>
                  <a:uLnTx/>
                  <a:uFillTx/>
                  <a:latin typeface="Calibri"/>
                </a:rPr>
                <a:t>X:1</a:t>
              </a:r>
              <a:endParaRPr kumimoji="0" lang="en-US" sz="1100" b="1" i="0" u="none" strike="noStrike" kern="0" cap="none" spc="0" normalizeH="0" baseline="0" noProof="0" dirty="0">
                <a:ln>
                  <a:noFill/>
                </a:ln>
                <a:solidFill>
                  <a:srgbClr val="800000"/>
                </a:solidFill>
                <a:effectLst/>
                <a:uLnTx/>
                <a:uFillTx/>
                <a:latin typeface="Calibri"/>
              </a:endParaRPr>
            </a:p>
          </p:txBody>
        </p:sp>
        <p:sp>
          <p:nvSpPr>
            <p:cNvPr id="1089" name="Rectangle 1088"/>
            <p:cNvSpPr/>
            <p:nvPr/>
          </p:nvSpPr>
          <p:spPr>
            <a:xfrm>
              <a:off x="7758532" y="4350874"/>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90" name="Rectangle 1089"/>
            <p:cNvSpPr/>
            <p:nvPr/>
          </p:nvSpPr>
          <p:spPr>
            <a:xfrm>
              <a:off x="7758532" y="4586703"/>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91" name="Straight Arrow Connector 1090"/>
            <p:cNvCxnSpPr/>
            <p:nvPr/>
          </p:nvCxnSpPr>
          <p:spPr>
            <a:xfrm flipV="1">
              <a:off x="7940498" y="499767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92" name="Rectangle 1091"/>
            <p:cNvSpPr/>
            <p:nvPr/>
          </p:nvSpPr>
          <p:spPr>
            <a:xfrm>
              <a:off x="7758533" y="4779818"/>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93" name="Freeform 1092"/>
            <p:cNvSpPr/>
            <p:nvPr/>
          </p:nvSpPr>
          <p:spPr>
            <a:xfrm>
              <a:off x="7842596" y="3653956"/>
              <a:ext cx="534217" cy="1033256"/>
            </a:xfrm>
            <a:custGeom>
              <a:avLst/>
              <a:gdLst>
                <a:gd name="connsiteX0" fmla="*/ 0 w 1057275"/>
                <a:gd name="connsiteY0" fmla="*/ 3600 h 946575"/>
                <a:gd name="connsiteX1" fmla="*/ 342900 w 1057275"/>
                <a:gd name="connsiteY1" fmla="*/ 22650 h 946575"/>
                <a:gd name="connsiteX2" fmla="*/ 647700 w 1057275"/>
                <a:gd name="connsiteY2" fmla="*/ 175050 h 946575"/>
                <a:gd name="connsiteX3" fmla="*/ 904875 w 1057275"/>
                <a:gd name="connsiteY3" fmla="*/ 422700 h 946575"/>
                <a:gd name="connsiteX4" fmla="*/ 1028700 w 1057275"/>
                <a:gd name="connsiteY4" fmla="*/ 727500 h 946575"/>
                <a:gd name="connsiteX5" fmla="*/ 1057275 w 1057275"/>
                <a:gd name="connsiteY5" fmla="*/ 946575 h 9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 h="946575">
                  <a:moveTo>
                    <a:pt x="0" y="3600"/>
                  </a:moveTo>
                  <a:cubicBezTo>
                    <a:pt x="117475" y="-1163"/>
                    <a:pt x="234950" y="-5925"/>
                    <a:pt x="342900" y="22650"/>
                  </a:cubicBezTo>
                  <a:cubicBezTo>
                    <a:pt x="450850" y="51225"/>
                    <a:pt x="554037" y="108375"/>
                    <a:pt x="647700" y="175050"/>
                  </a:cubicBezTo>
                  <a:cubicBezTo>
                    <a:pt x="741363" y="241725"/>
                    <a:pt x="841375" y="330625"/>
                    <a:pt x="904875" y="422700"/>
                  </a:cubicBezTo>
                  <a:cubicBezTo>
                    <a:pt x="968375" y="514775"/>
                    <a:pt x="1003300" y="640188"/>
                    <a:pt x="1028700" y="727500"/>
                  </a:cubicBezTo>
                  <a:cubicBezTo>
                    <a:pt x="1054100" y="814812"/>
                    <a:pt x="1055687" y="880693"/>
                    <a:pt x="1057275" y="946575"/>
                  </a:cubicBezTo>
                </a:path>
              </a:pathLst>
            </a:custGeom>
            <a:noFill/>
            <a:ln w="19050" cap="flat" cmpd="sng" algn="ctr">
              <a:solidFill>
                <a:sysClr val="windowText" lastClr="000000"/>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5" name="Freeform 1094"/>
            <p:cNvSpPr/>
            <p:nvPr/>
          </p:nvSpPr>
          <p:spPr>
            <a:xfrm>
              <a:off x="8420279" y="4759954"/>
              <a:ext cx="10441" cy="428625"/>
            </a:xfrm>
            <a:custGeom>
              <a:avLst/>
              <a:gdLst>
                <a:gd name="connsiteX0" fmla="*/ 916 w 10441"/>
                <a:gd name="connsiteY0" fmla="*/ 0 h 428625"/>
                <a:gd name="connsiteX1" fmla="*/ 916 w 10441"/>
                <a:gd name="connsiteY1" fmla="*/ 200025 h 428625"/>
                <a:gd name="connsiteX2" fmla="*/ 10441 w 10441"/>
                <a:gd name="connsiteY2" fmla="*/ 428625 h 428625"/>
              </a:gdLst>
              <a:ahLst/>
              <a:cxnLst>
                <a:cxn ang="0">
                  <a:pos x="connsiteX0" y="connsiteY0"/>
                </a:cxn>
                <a:cxn ang="0">
                  <a:pos x="connsiteX1" y="connsiteY1"/>
                </a:cxn>
                <a:cxn ang="0">
                  <a:pos x="connsiteX2" y="connsiteY2"/>
                </a:cxn>
              </a:cxnLst>
              <a:rect l="l" t="t" r="r" b="b"/>
              <a:pathLst>
                <a:path w="10441" h="428625">
                  <a:moveTo>
                    <a:pt x="916" y="0"/>
                  </a:moveTo>
                  <a:cubicBezTo>
                    <a:pt x="122" y="64294"/>
                    <a:pt x="-672" y="128588"/>
                    <a:pt x="916" y="200025"/>
                  </a:cubicBezTo>
                  <a:cubicBezTo>
                    <a:pt x="2504" y="271463"/>
                    <a:pt x="6472" y="350044"/>
                    <a:pt x="10441" y="428625"/>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6" name="Freeform 1095"/>
            <p:cNvSpPr/>
            <p:nvPr/>
          </p:nvSpPr>
          <p:spPr>
            <a:xfrm>
              <a:off x="7842596" y="3478615"/>
              <a:ext cx="777103" cy="1388615"/>
            </a:xfrm>
            <a:custGeom>
              <a:avLst/>
              <a:gdLst>
                <a:gd name="connsiteX0" fmla="*/ 0 w 1325808"/>
                <a:gd name="connsiteY0" fmla="*/ 9525 h 1276350"/>
                <a:gd name="connsiteX1" fmla="*/ 428625 w 1325808"/>
                <a:gd name="connsiteY1" fmla="*/ 19050 h 1276350"/>
                <a:gd name="connsiteX2" fmla="*/ 838200 w 1325808"/>
                <a:gd name="connsiteY2" fmla="*/ 180975 h 1276350"/>
                <a:gd name="connsiteX3" fmla="*/ 1114425 w 1325808"/>
                <a:gd name="connsiteY3" fmla="*/ 438150 h 1276350"/>
                <a:gd name="connsiteX4" fmla="*/ 1295400 w 1325808"/>
                <a:gd name="connsiteY4" fmla="*/ 895350 h 1276350"/>
                <a:gd name="connsiteX5" fmla="*/ 1323975 w 1325808"/>
                <a:gd name="connsiteY5"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08" h="1276350">
                  <a:moveTo>
                    <a:pt x="0" y="9525"/>
                  </a:moveTo>
                  <a:cubicBezTo>
                    <a:pt x="144462" y="0"/>
                    <a:pt x="288925" y="-9525"/>
                    <a:pt x="428625" y="19050"/>
                  </a:cubicBezTo>
                  <a:cubicBezTo>
                    <a:pt x="568325" y="47625"/>
                    <a:pt x="723900" y="111125"/>
                    <a:pt x="838200" y="180975"/>
                  </a:cubicBezTo>
                  <a:cubicBezTo>
                    <a:pt x="952500" y="250825"/>
                    <a:pt x="1038225" y="319088"/>
                    <a:pt x="1114425" y="438150"/>
                  </a:cubicBezTo>
                  <a:cubicBezTo>
                    <a:pt x="1190625" y="557212"/>
                    <a:pt x="1260475" y="755650"/>
                    <a:pt x="1295400" y="895350"/>
                  </a:cubicBezTo>
                  <a:cubicBezTo>
                    <a:pt x="1330325" y="1035050"/>
                    <a:pt x="1327150" y="1155700"/>
                    <a:pt x="1323975" y="127635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8" name="Freeform 1097"/>
            <p:cNvSpPr/>
            <p:nvPr/>
          </p:nvSpPr>
          <p:spPr>
            <a:xfrm>
              <a:off x="8623342" y="4885161"/>
              <a:ext cx="28575" cy="285750"/>
            </a:xfrm>
            <a:custGeom>
              <a:avLst/>
              <a:gdLst>
                <a:gd name="connsiteX0" fmla="*/ 0 w 28575"/>
                <a:gd name="connsiteY0" fmla="*/ 0 h 285750"/>
                <a:gd name="connsiteX1" fmla="*/ 19050 w 28575"/>
                <a:gd name="connsiteY1" fmla="*/ 190500 h 285750"/>
                <a:gd name="connsiteX2" fmla="*/ 28575 w 28575"/>
                <a:gd name="connsiteY2" fmla="*/ 285750 h 285750"/>
              </a:gdLst>
              <a:ahLst/>
              <a:cxnLst>
                <a:cxn ang="0">
                  <a:pos x="connsiteX0" y="connsiteY0"/>
                </a:cxn>
                <a:cxn ang="0">
                  <a:pos x="connsiteX1" y="connsiteY1"/>
                </a:cxn>
                <a:cxn ang="0">
                  <a:pos x="connsiteX2" y="connsiteY2"/>
                </a:cxn>
              </a:cxnLst>
              <a:rect l="l" t="t" r="r" b="b"/>
              <a:pathLst>
                <a:path w="28575" h="285750">
                  <a:moveTo>
                    <a:pt x="0" y="0"/>
                  </a:moveTo>
                  <a:lnTo>
                    <a:pt x="19050" y="190500"/>
                  </a:lnTo>
                  <a:lnTo>
                    <a:pt x="28575" y="285750"/>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099" name="Straight Arrow Connector 1098"/>
            <p:cNvCxnSpPr/>
            <p:nvPr/>
          </p:nvCxnSpPr>
          <p:spPr>
            <a:xfrm>
              <a:off x="7471797" y="5024006"/>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100" name="Straight Arrow Connector 1099"/>
            <p:cNvCxnSpPr/>
            <p:nvPr/>
          </p:nvCxnSpPr>
          <p:spPr>
            <a:xfrm flipV="1">
              <a:off x="7267851" y="5032841"/>
              <a:ext cx="9" cy="192783"/>
            </a:xfrm>
            <a:prstGeom prst="straightConnector1">
              <a:avLst/>
            </a:prstGeom>
            <a:noFill/>
            <a:ln w="22225" cap="flat" cmpd="sng" algn="ctr">
              <a:solidFill>
                <a:sysClr val="window" lastClr="FFFFFF">
                  <a:lumMod val="50000"/>
                </a:sysClr>
              </a:solidFill>
              <a:prstDash val="solid"/>
              <a:tailEnd type="arrow"/>
            </a:ln>
            <a:effectLst/>
          </p:spPr>
        </p:cxnSp>
      </p:grpSp>
    </p:spTree>
    <p:extLst>
      <p:ext uri="{BB962C8B-B14F-4D97-AF65-F5344CB8AC3E}">
        <p14:creationId xmlns:p14="http://schemas.microsoft.com/office/powerpoint/2010/main" val="393382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a:xfrm>
            <a:off x="274388" y="1274794"/>
            <a:ext cx="8595360" cy="4937760"/>
          </a:xfrm>
        </p:spPr>
        <p:txBody>
          <a:bodyPr/>
          <a:lstStyle/>
          <a:p>
            <a:r>
              <a:rPr lang="en-US" dirty="0"/>
              <a:t>GPU memory systems are designed for high </a:t>
            </a:r>
            <a:r>
              <a:rPr lang="en-US" dirty="0" smtClean="0"/>
              <a:t>throughput</a:t>
            </a:r>
          </a:p>
          <a:p>
            <a:pPr lvl="1"/>
            <a:r>
              <a:rPr lang="en-US" dirty="0" smtClean="0">
                <a:solidFill>
                  <a:schemeClr val="accent1"/>
                </a:solidFill>
              </a:rPr>
              <a:t>Goal:</a:t>
            </a:r>
            <a:r>
              <a:rPr lang="en-US" dirty="0" smtClean="0"/>
              <a:t> Expand the relevance of GPU compute </a:t>
            </a:r>
          </a:p>
          <a:p>
            <a:pPr lvl="1"/>
            <a:r>
              <a:rPr lang="en-US" dirty="0"/>
              <a:t>R</a:t>
            </a:r>
            <a:r>
              <a:rPr lang="en-US" dirty="0" smtClean="0"/>
              <a:t>equires good performance on a broader set of applications</a:t>
            </a:r>
          </a:p>
          <a:p>
            <a:pPr lvl="1"/>
            <a:r>
              <a:rPr lang="en-US" dirty="0" smtClean="0"/>
              <a:t>Includes irregular and synchronized data accesses</a:t>
            </a:r>
          </a:p>
          <a:p>
            <a:endParaRPr lang="en-US" dirty="0" smtClean="0"/>
          </a:p>
          <a:p>
            <a:r>
              <a:rPr lang="en-US" dirty="0" smtClean="0"/>
              <a:t>Naïve solution: CPU-like cache coherent memory system for GPUs</a:t>
            </a:r>
          </a:p>
          <a:p>
            <a:pPr lvl="1"/>
            <a:r>
              <a:rPr lang="en-US" dirty="0" smtClean="0"/>
              <a:t>Efficiently supports irregular and synchronized data accesses</a:t>
            </a:r>
          </a:p>
          <a:p>
            <a:pPr lvl="1"/>
            <a:r>
              <a:rPr lang="en-US" dirty="0" smtClean="0"/>
              <a:t>Costs significant graphics and streaming performance </a:t>
            </a:r>
            <a:r>
              <a:rPr lang="en-US" dirty="0" smtClean="0">
                <a:latin typeface="Times New Roman"/>
                <a:cs typeface="Times New Roman"/>
              </a:rPr>
              <a:t>→ </a:t>
            </a:r>
            <a:r>
              <a:rPr lang="en-US" dirty="0" smtClean="0"/>
              <a:t>unacceptable</a:t>
            </a:r>
          </a:p>
          <a:p>
            <a:endParaRPr lang="en-US" dirty="0" smtClean="0"/>
          </a:p>
          <a:p>
            <a:r>
              <a:rPr lang="en-US" b="1" dirty="0" smtClean="0">
                <a:solidFill>
                  <a:schemeClr val="accent3"/>
                </a:solidFill>
              </a:rPr>
              <a:t>QuickRelease</a:t>
            </a:r>
          </a:p>
          <a:p>
            <a:pPr lvl="1"/>
            <a:r>
              <a:rPr lang="en-US" dirty="0" smtClean="0"/>
              <a:t>Supports </a:t>
            </a:r>
            <a:r>
              <a:rPr lang="en-US" dirty="0"/>
              <a:t>both fine-grain synchronization and streaming applications </a:t>
            </a:r>
            <a:endParaRPr lang="en-US" dirty="0" smtClean="0"/>
          </a:p>
          <a:p>
            <a:pPr lvl="1"/>
            <a:r>
              <a:rPr lang="en-US" dirty="0" smtClean="0"/>
              <a:t>Enhances current GPU memory systems with a simple </a:t>
            </a:r>
            <a:r>
              <a:rPr lang="en-US" i="1" dirty="0" smtClean="0">
                <a:solidFill>
                  <a:schemeClr val="accent3"/>
                </a:solidFill>
              </a:rPr>
              <a:t>write tracking FIFO</a:t>
            </a:r>
          </a:p>
          <a:p>
            <a:pPr lvl="1"/>
            <a:r>
              <a:rPr lang="en-US" i="1" dirty="0" smtClean="0">
                <a:solidFill>
                  <a:schemeClr val="accent3"/>
                </a:solidFill>
              </a:rPr>
              <a:t>Avoids </a:t>
            </a:r>
            <a:r>
              <a:rPr lang="en-US" i="1" dirty="0">
                <a:solidFill>
                  <a:schemeClr val="accent3"/>
                </a:solidFill>
              </a:rPr>
              <a:t>expensive cache flushes </a:t>
            </a:r>
            <a:r>
              <a:rPr lang="en-US" dirty="0"/>
              <a:t>on synchronization events</a:t>
            </a:r>
            <a:endParaRPr lang="en-US" dirty="0" smtClean="0"/>
          </a:p>
        </p:txBody>
      </p:sp>
    </p:spTree>
    <p:extLst>
      <p:ext uri="{BB962C8B-B14F-4D97-AF65-F5344CB8AC3E}">
        <p14:creationId xmlns:p14="http://schemas.microsoft.com/office/powerpoint/2010/main" val="1959381479"/>
      </p:ext>
    </p:extLst>
  </p:cSld>
  <p:clrMapOvr>
    <a:masterClrMapping/>
  </p:clrMapOvr>
  <mc:AlternateContent xmlns:mc="http://schemas.openxmlformats.org/markup-compatibility/2006" xmlns:p14="http://schemas.microsoft.com/office/powerpoint/2010/main">
    <mc:Choice Requires="p14">
      <p:transition spd="slow" p14:dur="2000" advTm="52854"/>
    </mc:Choice>
    <mc:Fallback xmlns="">
      <p:transition spd="slow" advTm="5285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QuickRelease vs </a:t>
            </a:r>
            <a:r>
              <a:rPr lang="en-US" dirty="0" err="1" smtClean="0"/>
              <a:t>rfo</a:t>
            </a:r>
            <a:r>
              <a:rPr lang="en-US" dirty="0" smtClean="0"/>
              <a:t> and </a:t>
            </a:r>
            <a:r>
              <a:rPr lang="en-US" dirty="0" err="1" smtClean="0"/>
              <a:t>wt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3890463"/>
              </p:ext>
            </p:extLst>
          </p:nvPr>
        </p:nvGraphicFramePr>
        <p:xfrm>
          <a:off x="266768" y="1890100"/>
          <a:ext cx="8568266" cy="3634232"/>
        </p:xfrm>
        <a:graphic>
          <a:graphicData uri="http://schemas.openxmlformats.org/drawingml/2006/table">
            <a:tbl>
              <a:tblPr firstRow="1" bandRow="1">
                <a:tableStyleId>{775DCB02-9BB8-47FD-8907-85C794F793BA}</a:tableStyleId>
              </a:tblPr>
              <a:tblGrid>
                <a:gridCol w="4122190"/>
                <a:gridCol w="1389610"/>
                <a:gridCol w="1320800"/>
                <a:gridCol w="1735666"/>
              </a:tblGrid>
              <a:tr h="519176">
                <a:tc>
                  <a:txBody>
                    <a:bodyPr/>
                    <a:lstStyle/>
                    <a:p>
                      <a:pPr algn="ctr"/>
                      <a:r>
                        <a:rPr lang="en-US" dirty="0" smtClean="0"/>
                        <a:t>Design Goals</a:t>
                      </a:r>
                      <a:endParaRPr lang="en-US" dirty="0"/>
                    </a:p>
                  </a:txBody>
                  <a:tcPr/>
                </a:tc>
                <a:tc>
                  <a:txBody>
                    <a:bodyPr/>
                    <a:lstStyle/>
                    <a:p>
                      <a:pPr algn="ctr"/>
                      <a:r>
                        <a:rPr lang="en-US" dirty="0" smtClean="0"/>
                        <a:t>WT</a:t>
                      </a:r>
                      <a:endParaRPr lang="en-US" dirty="0"/>
                    </a:p>
                  </a:txBody>
                  <a:tcPr/>
                </a:tc>
                <a:tc>
                  <a:txBody>
                    <a:bodyPr/>
                    <a:lstStyle/>
                    <a:p>
                      <a:pPr algn="ctr"/>
                      <a:r>
                        <a:rPr lang="en-US" dirty="0" smtClean="0"/>
                        <a:t>RFO</a:t>
                      </a:r>
                      <a:endParaRPr lang="en-US" dirty="0"/>
                    </a:p>
                  </a:txBody>
                  <a:tcPr/>
                </a:tc>
                <a:tc>
                  <a:txBody>
                    <a:bodyPr/>
                    <a:lstStyle/>
                    <a:p>
                      <a:pPr algn="ctr"/>
                      <a:r>
                        <a:rPr lang="en-US" dirty="0" smtClean="0"/>
                        <a:t>QuickRelease</a:t>
                      </a:r>
                      <a:endParaRPr lang="en-US" dirty="0"/>
                    </a:p>
                  </a:txBody>
                  <a:tcPr/>
                </a:tc>
              </a:tr>
              <a:tr h="519176">
                <a:tc>
                  <a:txBody>
                    <a:bodyPr/>
                    <a:lstStyle/>
                    <a:p>
                      <a:pPr algn="ctr"/>
                      <a:r>
                        <a:rPr lang="en-US" dirty="0" smtClean="0">
                          <a:solidFill>
                            <a:schemeClr val="tx1"/>
                          </a:solidFill>
                        </a:rPr>
                        <a:t>High </a:t>
                      </a:r>
                      <a:r>
                        <a:rPr lang="en-US" baseline="0" dirty="0" smtClean="0">
                          <a:solidFill>
                            <a:schemeClr val="tx1"/>
                          </a:solidFill>
                        </a:rPr>
                        <a:t>bandwidth</a:t>
                      </a:r>
                      <a:endParaRPr lang="en-US" dirty="0">
                        <a:solidFill>
                          <a:schemeClr val="tx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Only wait</a:t>
                      </a:r>
                      <a:r>
                        <a:rPr lang="en-US" baseline="0" dirty="0" smtClean="0">
                          <a:solidFill>
                            <a:schemeClr val="tx1"/>
                          </a:solidFill>
                        </a:rPr>
                        <a:t> on synchronization</a:t>
                      </a:r>
                      <a:endParaRPr lang="en-US" dirty="0">
                        <a:solidFill>
                          <a:schemeClr val="tx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Avoids L1</a:t>
                      </a:r>
                      <a:r>
                        <a:rPr lang="en-US" baseline="0" dirty="0" smtClean="0">
                          <a:solidFill>
                            <a:schemeClr val="tx1"/>
                          </a:solidFill>
                        </a:rPr>
                        <a:t> data responses</a:t>
                      </a:r>
                      <a:endParaRPr lang="en-US" dirty="0">
                        <a:solidFill>
                          <a:schemeClr val="tx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Coalesce irregular writes</a:t>
                      </a:r>
                      <a:endParaRPr lang="en-US" dirty="0">
                        <a:solidFill>
                          <a:schemeClr val="tx1"/>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Precise Cache</a:t>
                      </a:r>
                      <a:r>
                        <a:rPr lang="en-US" baseline="0" dirty="0" smtClean="0">
                          <a:solidFill>
                            <a:schemeClr val="tx1"/>
                          </a:solidFill>
                        </a:rPr>
                        <a:t> invalidations</a:t>
                      </a:r>
                      <a:endParaRPr lang="en-US" dirty="0">
                        <a:solidFill>
                          <a:schemeClr val="tx1"/>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r h="519176">
                <a:tc>
                  <a:txBody>
                    <a:bodyPr/>
                    <a:lstStyle/>
                    <a:p>
                      <a:pPr algn="ctr"/>
                      <a:r>
                        <a:rPr lang="en-US" dirty="0" smtClean="0">
                          <a:solidFill>
                            <a:schemeClr val="tx1"/>
                          </a:solidFill>
                        </a:rPr>
                        <a:t>Support</a:t>
                      </a:r>
                      <a:r>
                        <a:rPr lang="en-US" baseline="0" dirty="0" smtClean="0">
                          <a:solidFill>
                            <a:schemeClr val="tx1"/>
                          </a:solidFill>
                        </a:rPr>
                        <a:t> RAW</a:t>
                      </a:r>
                      <a:endParaRPr lang="en-US" dirty="0">
                        <a:solidFill>
                          <a:schemeClr val="tx1"/>
                        </a:solidFill>
                      </a:endParaRPr>
                    </a:p>
                  </a:txBody>
                  <a:tcPr/>
                </a:tc>
                <a:tc>
                  <a:txBody>
                    <a:bodyPr/>
                    <a:lstStyle/>
                    <a:p>
                      <a:pPr algn="ctr"/>
                      <a:r>
                        <a:rPr lang="en-US" b="1" i="1" dirty="0" smtClean="0">
                          <a:solidFill>
                            <a:schemeClr val="accent1"/>
                          </a:solidFill>
                        </a:rPr>
                        <a:t>NO</a:t>
                      </a:r>
                      <a:endParaRPr lang="en-US" b="1" i="1" dirty="0">
                        <a:solidFill>
                          <a:schemeClr val="accent1"/>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c>
                  <a:txBody>
                    <a:bodyPr/>
                    <a:lstStyle/>
                    <a:p>
                      <a:pPr algn="ctr"/>
                      <a:r>
                        <a:rPr lang="en-US" b="1" i="1" dirty="0" smtClean="0">
                          <a:solidFill>
                            <a:srgbClr val="00B0F0"/>
                          </a:solidFill>
                        </a:rPr>
                        <a:t>YES</a:t>
                      </a:r>
                      <a:endParaRPr lang="en-US" b="1" i="1" dirty="0">
                        <a:solidFill>
                          <a:srgbClr val="00B0F0"/>
                        </a:solidFill>
                      </a:endParaRPr>
                    </a:p>
                  </a:txBody>
                  <a:tcPr/>
                </a:tc>
              </a:tr>
            </a:tbl>
          </a:graphicData>
        </a:graphic>
      </p:graphicFrame>
    </p:spTree>
    <p:extLst>
      <p:ext uri="{BB962C8B-B14F-4D97-AF65-F5344CB8AC3E}">
        <p14:creationId xmlns:p14="http://schemas.microsoft.com/office/powerpoint/2010/main" val="2748040445"/>
      </p:ext>
    </p:extLst>
  </p:cSld>
  <p:clrMapOvr>
    <a:masterClrMapping/>
  </p:clrMapOvr>
  <mc:AlternateContent xmlns:mc="http://schemas.openxmlformats.org/markup-compatibility/2006" xmlns:p14="http://schemas.microsoft.com/office/powerpoint/2010/main">
    <mc:Choice Requires="p14">
      <p:transition spd="slow" p14:dur="2000" advTm="234347"/>
    </mc:Choice>
    <mc:Fallback xmlns="">
      <p:transition spd="slow" advTm="23434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OUTLINE</a:t>
            </a:r>
            <a:endParaRPr lang="en-US" dirty="0"/>
          </a:p>
        </p:txBody>
      </p:sp>
      <p:sp>
        <p:nvSpPr>
          <p:cNvPr id="3" name="Content Placeholder 2"/>
          <p:cNvSpPr>
            <a:spLocks noGrp="1"/>
          </p:cNvSpPr>
          <p:nvPr>
            <p:ph idx="1"/>
          </p:nvPr>
        </p:nvSpPr>
        <p:spPr/>
        <p:txBody>
          <a:bodyPr>
            <a:normAutofit/>
          </a:bodyPr>
          <a:lstStyle/>
          <a:p>
            <a:r>
              <a:rPr lang="en-US" strike="sngStrike" dirty="0" smtClean="0">
                <a:solidFill>
                  <a:schemeClr val="bg1">
                    <a:lumMod val="50000"/>
                  </a:schemeClr>
                </a:solidFill>
              </a:rPr>
              <a:t>Motivation</a:t>
            </a:r>
          </a:p>
          <a:p>
            <a:pPr lvl="1"/>
            <a:r>
              <a:rPr lang="en-US" strike="sngStrike" dirty="0" smtClean="0">
                <a:solidFill>
                  <a:schemeClr val="bg1">
                    <a:lumMod val="50000"/>
                  </a:schemeClr>
                </a:solidFill>
              </a:rPr>
              <a:t>Current GPUs</a:t>
            </a:r>
          </a:p>
          <a:p>
            <a:pPr lvl="1"/>
            <a:r>
              <a:rPr lang="en-US" strike="sngStrike" dirty="0" smtClean="0">
                <a:solidFill>
                  <a:schemeClr val="bg1">
                    <a:lumMod val="50000"/>
                  </a:schemeClr>
                </a:solidFill>
              </a:rPr>
              <a:t>Future GPUs</a:t>
            </a:r>
          </a:p>
          <a:p>
            <a:r>
              <a:rPr lang="en-US" strike="sngStrike" dirty="0" smtClean="0">
                <a:solidFill>
                  <a:schemeClr val="bg1">
                    <a:lumMod val="50000"/>
                  </a:schemeClr>
                </a:solidFill>
              </a:rPr>
              <a:t>Memory System Design &amp; Supporting Synchronization</a:t>
            </a:r>
          </a:p>
          <a:p>
            <a:pPr lvl="1"/>
            <a:r>
              <a:rPr lang="en-US" strike="sngStrike" dirty="0" smtClean="0">
                <a:solidFill>
                  <a:schemeClr val="bg1">
                    <a:lumMod val="50000"/>
                  </a:schemeClr>
                </a:solidFill>
              </a:rPr>
              <a:t>Write-through  with cache flushes (WT)</a:t>
            </a:r>
          </a:p>
          <a:p>
            <a:pPr lvl="1"/>
            <a:r>
              <a:rPr lang="en-US" strike="sngStrike" dirty="0" smtClean="0">
                <a:solidFill>
                  <a:schemeClr val="bg1">
                    <a:lumMod val="50000"/>
                  </a:schemeClr>
                </a:solidFill>
              </a:rPr>
              <a:t>CPU-like “Read-for-Ownership” cache coherence (</a:t>
            </a:r>
            <a:r>
              <a:rPr lang="en-US" strike="sngStrike" dirty="0" err="1" smtClean="0">
                <a:solidFill>
                  <a:schemeClr val="bg1">
                    <a:lumMod val="50000"/>
                  </a:schemeClr>
                </a:solidFill>
              </a:rPr>
              <a:t>RfO</a:t>
            </a:r>
            <a:r>
              <a:rPr lang="en-US" strike="sngStrike" dirty="0" smtClean="0">
                <a:solidFill>
                  <a:schemeClr val="bg1">
                    <a:lumMod val="50000"/>
                  </a:schemeClr>
                </a:solidFill>
              </a:rPr>
              <a:t>)</a:t>
            </a:r>
          </a:p>
          <a:p>
            <a:r>
              <a:rPr lang="en-US" strike="sngStrike" dirty="0" err="1" smtClean="0">
                <a:solidFill>
                  <a:schemeClr val="bg1">
                    <a:lumMod val="50000"/>
                  </a:schemeClr>
                </a:solidFill>
              </a:rPr>
              <a:t>QuickRelease</a:t>
            </a:r>
            <a:endParaRPr lang="en-US" strike="sngStrike" dirty="0" smtClean="0">
              <a:solidFill>
                <a:schemeClr val="bg1">
                  <a:lumMod val="50000"/>
                </a:schemeClr>
              </a:solidFill>
            </a:endParaRPr>
          </a:p>
          <a:p>
            <a:r>
              <a:rPr lang="en-US" b="1" dirty="0" smtClean="0">
                <a:solidFill>
                  <a:schemeClr val="accent1"/>
                </a:solidFill>
              </a:rPr>
              <a:t>Results</a:t>
            </a:r>
          </a:p>
          <a:p>
            <a:r>
              <a:rPr lang="en-US" dirty="0" smtClean="0">
                <a:solidFill>
                  <a:schemeClr val="tx1">
                    <a:lumMod val="50000"/>
                  </a:schemeClr>
                </a:solidFill>
              </a:rPr>
              <a:t>Conclusions / Future work</a:t>
            </a:r>
          </a:p>
          <a:p>
            <a:pPr lvl="1"/>
            <a:endParaRPr lang="en-US" dirty="0" smtClean="0">
              <a:solidFill>
                <a:schemeClr val="tx1">
                  <a:lumMod val="50000"/>
                </a:schemeClr>
              </a:solidFill>
            </a:endParaRPr>
          </a:p>
          <a:p>
            <a:pPr lvl="2"/>
            <a:endParaRPr lang="en-US" dirty="0" smtClean="0">
              <a:solidFill>
                <a:schemeClr val="tx1">
                  <a:lumMod val="50000"/>
                </a:schemeClr>
              </a:solidFill>
            </a:endParaRPr>
          </a:p>
        </p:txBody>
      </p:sp>
    </p:spTree>
    <p:extLst>
      <p:ext uri="{BB962C8B-B14F-4D97-AF65-F5344CB8AC3E}">
        <p14:creationId xmlns:p14="http://schemas.microsoft.com/office/powerpoint/2010/main" val="392161762"/>
      </p:ext>
    </p:extLst>
  </p:cSld>
  <p:clrMapOvr>
    <a:masterClrMapping/>
  </p:clrMapOvr>
  <mc:AlternateContent xmlns:mc="http://schemas.openxmlformats.org/markup-compatibility/2006" xmlns:p14="http://schemas.microsoft.com/office/powerpoint/2010/main">
    <mc:Choice Requires="p14">
      <p:transition spd="slow" p14:dur="2000" advTm="132931"/>
    </mc:Choice>
    <mc:Fallback xmlns="">
      <p:transition spd="slow" advTm="13293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9" name="Content Placeholder 2"/>
          <p:cNvSpPr>
            <a:spLocks noGrp="1"/>
          </p:cNvSpPr>
          <p:nvPr>
            <p:ph idx="1"/>
          </p:nvPr>
        </p:nvSpPr>
        <p:spPr>
          <a:xfrm>
            <a:off x="317149" y="866167"/>
            <a:ext cx="8525577" cy="4841507"/>
          </a:xfrm>
        </p:spPr>
        <p:txBody>
          <a:bodyPr>
            <a:noAutofit/>
          </a:bodyPr>
          <a:lstStyle/>
          <a:p>
            <a:r>
              <a:rPr lang="en-US" b="1" dirty="0" smtClean="0"/>
              <a:t>Synchronizing applications</a:t>
            </a:r>
          </a:p>
          <a:p>
            <a:pPr lvl="1"/>
            <a:r>
              <a:rPr lang="en-US" sz="1800" b="1" dirty="0" smtClean="0"/>
              <a:t>APSP:</a:t>
            </a:r>
            <a:r>
              <a:rPr lang="en-US" sz="1800" dirty="0" smtClean="0"/>
              <a:t> converging </a:t>
            </a:r>
            <a:r>
              <a:rPr lang="en-US" sz="1800" dirty="0"/>
              <a:t>on </a:t>
            </a:r>
            <a:r>
              <a:rPr lang="en-US" sz="1800" dirty="0" smtClean="0"/>
              <a:t>All-Pairs </a:t>
            </a:r>
            <a:r>
              <a:rPr lang="en-US" sz="1800" dirty="0"/>
              <a:t>S</a:t>
            </a:r>
            <a:r>
              <a:rPr lang="en-US" sz="1800" dirty="0" smtClean="0"/>
              <a:t>hortest Path (uses </a:t>
            </a:r>
            <a:r>
              <a:rPr lang="en-US" sz="1800" dirty="0" err="1" smtClean="0"/>
              <a:t>LdAcq</a:t>
            </a:r>
            <a:r>
              <a:rPr lang="en-US" sz="1800" dirty="0" smtClean="0"/>
              <a:t> </a:t>
            </a:r>
            <a:r>
              <a:rPr lang="en-US" sz="1800" dirty="0"/>
              <a:t>and </a:t>
            </a:r>
            <a:r>
              <a:rPr lang="en-US" sz="1800" dirty="0" err="1" smtClean="0"/>
              <a:t>StRel</a:t>
            </a:r>
            <a:r>
              <a:rPr lang="en-US" sz="1800" dirty="0" smtClean="0"/>
              <a:t>)</a:t>
            </a:r>
            <a:endParaRPr lang="en-US" sz="1800" dirty="0"/>
          </a:p>
          <a:p>
            <a:pPr lvl="1"/>
            <a:r>
              <a:rPr lang="en-US" sz="1800" b="1" dirty="0" smtClean="0"/>
              <a:t>Sort</a:t>
            </a:r>
            <a:r>
              <a:rPr lang="en-US" sz="1800" b="1" dirty="0" smtClean="0"/>
              <a:t>:</a:t>
            </a:r>
            <a:r>
              <a:rPr lang="en-US" sz="1800" dirty="0" smtClean="0"/>
              <a:t> </a:t>
            </a:r>
            <a:r>
              <a:rPr lang="en-US" sz="1800" dirty="0"/>
              <a:t>performs a 4-byte radix sort byte by </a:t>
            </a:r>
            <a:r>
              <a:rPr lang="en-US" sz="1800" dirty="0" smtClean="0"/>
              <a:t>byte (</a:t>
            </a:r>
            <a:r>
              <a:rPr lang="en-US" sz="1800" dirty="0"/>
              <a:t>uses </a:t>
            </a:r>
            <a:r>
              <a:rPr lang="en-US" sz="1800" dirty="0" err="1"/>
              <a:t>LdAcq</a:t>
            </a:r>
            <a:r>
              <a:rPr lang="en-US" sz="1800" dirty="0"/>
              <a:t> and </a:t>
            </a:r>
            <a:r>
              <a:rPr lang="en-US" sz="1800" dirty="0" err="1"/>
              <a:t>StRel</a:t>
            </a:r>
            <a:r>
              <a:rPr lang="en-US" sz="1800" dirty="0" smtClean="0"/>
              <a:t>)</a:t>
            </a:r>
          </a:p>
          <a:p>
            <a:r>
              <a:rPr lang="en-US" b="1" dirty="0" smtClean="0"/>
              <a:t>Rodinia benchmarks</a:t>
            </a:r>
          </a:p>
          <a:p>
            <a:pPr lvl="1"/>
            <a:r>
              <a:rPr lang="en-US" b="1" dirty="0" err="1"/>
              <a:t>n</a:t>
            </a:r>
            <a:r>
              <a:rPr lang="en-US" sz="1800" b="1" dirty="0" err="1" smtClean="0"/>
              <a:t>n</a:t>
            </a:r>
            <a:r>
              <a:rPr lang="en-US" b="1" dirty="0"/>
              <a:t>:</a:t>
            </a:r>
            <a:r>
              <a:rPr lang="en-US" sz="1800" dirty="0" smtClean="0"/>
              <a:t> n-nearest neighbors</a:t>
            </a:r>
            <a:endParaRPr lang="en-US" sz="1800" dirty="0"/>
          </a:p>
          <a:p>
            <a:pPr lvl="1"/>
            <a:r>
              <a:rPr lang="en-US" sz="1800" b="1" dirty="0" err="1" smtClean="0"/>
              <a:t>backprop</a:t>
            </a:r>
            <a:r>
              <a:rPr lang="en-US" sz="1800" b="1" dirty="0" smtClean="0"/>
              <a:t>: </a:t>
            </a:r>
            <a:r>
              <a:rPr lang="en-US" sz="1800" dirty="0"/>
              <a:t>trains the </a:t>
            </a:r>
            <a:r>
              <a:rPr lang="en-US" sz="1800" dirty="0" smtClean="0"/>
              <a:t>connection weights on </a:t>
            </a:r>
            <a:r>
              <a:rPr lang="en-US" sz="1800" dirty="0"/>
              <a:t>a </a:t>
            </a:r>
            <a:r>
              <a:rPr lang="en-US" sz="1800" dirty="0" smtClean="0"/>
              <a:t>neural network</a:t>
            </a:r>
          </a:p>
          <a:p>
            <a:pPr lvl="1"/>
            <a:r>
              <a:rPr lang="en-US" sz="1800" b="1" dirty="0" smtClean="0"/>
              <a:t>hotspot:</a:t>
            </a:r>
            <a:r>
              <a:rPr lang="en-US" sz="1800" dirty="0" smtClean="0"/>
              <a:t> </a:t>
            </a:r>
            <a:r>
              <a:rPr lang="en-US" sz="1800" dirty="0"/>
              <a:t>performs a transient 2D thermal simulation </a:t>
            </a:r>
            <a:r>
              <a:rPr lang="en-US" sz="1800" dirty="0" smtClean="0"/>
              <a:t>(5-point stencil)</a:t>
            </a:r>
          </a:p>
          <a:p>
            <a:pPr lvl="1"/>
            <a:r>
              <a:rPr lang="en-US" sz="1800" b="1" dirty="0" err="1" smtClean="0"/>
              <a:t>lud</a:t>
            </a:r>
            <a:r>
              <a:rPr lang="en-US" sz="1800" b="1" dirty="0" smtClean="0"/>
              <a:t>: </a:t>
            </a:r>
            <a:r>
              <a:rPr lang="en-US" sz="1800" dirty="0" smtClean="0"/>
              <a:t>matrix decomposition</a:t>
            </a:r>
            <a:endParaRPr lang="en-US" sz="1800" dirty="0"/>
          </a:p>
          <a:p>
            <a:pPr lvl="1"/>
            <a:r>
              <a:rPr lang="en-US" sz="1800" b="1" dirty="0" err="1" smtClean="0"/>
              <a:t>kmeans</a:t>
            </a:r>
            <a:r>
              <a:rPr lang="en-US" sz="1800" b="1" dirty="0" smtClean="0"/>
              <a:t>: </a:t>
            </a:r>
            <a:r>
              <a:rPr lang="en-US" sz="1800" dirty="0" smtClean="0"/>
              <a:t>does k-means clustering  </a:t>
            </a:r>
            <a:endParaRPr lang="en-US" sz="1800" dirty="0"/>
          </a:p>
          <a:p>
            <a:pPr lvl="1"/>
            <a:r>
              <a:rPr lang="en-US" sz="1800" b="1" dirty="0" err="1" smtClean="0"/>
              <a:t>nw</a:t>
            </a:r>
            <a:r>
              <a:rPr lang="en-US" sz="1800" b="1" dirty="0" smtClean="0"/>
              <a:t>: </a:t>
            </a:r>
            <a:r>
              <a:rPr lang="en-US" sz="1800" dirty="0"/>
              <a:t>performs a global </a:t>
            </a:r>
            <a:r>
              <a:rPr lang="en-US" sz="1800" dirty="0" smtClean="0"/>
              <a:t>opti</a:t>
            </a:r>
            <a:r>
              <a:rPr lang="en-US" sz="1800" dirty="0"/>
              <a:t>mization for DNA sequence </a:t>
            </a:r>
            <a:r>
              <a:rPr lang="en-US" sz="1800" dirty="0" smtClean="0"/>
              <a:t>alignment</a:t>
            </a:r>
          </a:p>
          <a:p>
            <a:r>
              <a:rPr lang="en-US" b="1" dirty="0" smtClean="0"/>
              <a:t>AMD APP </a:t>
            </a:r>
            <a:r>
              <a:rPr lang="en-US" b="1" dirty="0"/>
              <a:t>SDK</a:t>
            </a:r>
          </a:p>
          <a:p>
            <a:pPr lvl="1"/>
            <a:r>
              <a:rPr lang="en-US" sz="1800" b="1" dirty="0" err="1" smtClean="0"/>
              <a:t>nbody</a:t>
            </a:r>
            <a:r>
              <a:rPr lang="en-US" sz="1800" b="1" dirty="0" smtClean="0"/>
              <a:t>: </a:t>
            </a:r>
            <a:r>
              <a:rPr lang="en-US" sz="1800" dirty="0" smtClean="0"/>
              <a:t>simulation of particle-particle interactions</a:t>
            </a:r>
            <a:endParaRPr lang="en-US" sz="1800" dirty="0"/>
          </a:p>
          <a:p>
            <a:pPr lvl="1"/>
            <a:r>
              <a:rPr lang="en-US" sz="1800" b="1" dirty="0" err="1" smtClean="0"/>
              <a:t>matrixmul</a:t>
            </a:r>
            <a:r>
              <a:rPr lang="en-US" sz="1800" b="1" dirty="0" smtClean="0"/>
              <a:t>: </a:t>
            </a:r>
            <a:r>
              <a:rPr lang="en-US" sz="1800" dirty="0" smtClean="0"/>
              <a:t>multiplies matrices</a:t>
            </a:r>
            <a:endParaRPr lang="en-US" sz="1800" b="1" dirty="0"/>
          </a:p>
          <a:p>
            <a:pPr lvl="1"/>
            <a:r>
              <a:rPr lang="en-US" sz="1800" b="1" dirty="0" smtClean="0"/>
              <a:t>reduction: </a:t>
            </a:r>
            <a:r>
              <a:rPr lang="en-US" sz="1800" dirty="0" smtClean="0"/>
              <a:t>sums the values in an input array</a:t>
            </a:r>
            <a:endParaRPr lang="en-US" sz="1800" b="1" dirty="0"/>
          </a:p>
          <a:p>
            <a:pPr lvl="1"/>
            <a:r>
              <a:rPr lang="en-US" sz="1800" b="1" dirty="0" err="1" smtClean="0"/>
              <a:t>dct</a:t>
            </a:r>
            <a:r>
              <a:rPr lang="en-US" sz="1800" b="1" dirty="0" smtClean="0"/>
              <a:t>: </a:t>
            </a:r>
            <a:r>
              <a:rPr lang="en-US" sz="1800" dirty="0" smtClean="0"/>
              <a:t>algorithm for image and video frame compression</a:t>
            </a:r>
            <a:endParaRPr lang="en-US" sz="1800" b="1" dirty="0"/>
          </a:p>
        </p:txBody>
      </p:sp>
    </p:spTree>
    <p:extLst>
      <p:ext uri="{BB962C8B-B14F-4D97-AF65-F5344CB8AC3E}">
        <p14:creationId xmlns:p14="http://schemas.microsoft.com/office/powerpoint/2010/main" val="230896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319846971"/>
              </p:ext>
            </p:extLst>
          </p:nvPr>
        </p:nvGraphicFramePr>
        <p:xfrm>
          <a:off x="138307" y="980837"/>
          <a:ext cx="8059545" cy="50299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Read after Read </a:t>
            </a:r>
            <a:r>
              <a:rPr lang="en-US" smtClean="0"/>
              <a:t>REUSE in L1</a:t>
            </a:r>
            <a:endParaRPr lang="en-US" dirty="0"/>
          </a:p>
        </p:txBody>
      </p:sp>
      <p:sp>
        <p:nvSpPr>
          <p:cNvPr id="5" name="Rectangle 4"/>
          <p:cNvSpPr/>
          <p:nvPr/>
        </p:nvSpPr>
        <p:spPr bwMode="auto">
          <a:xfrm>
            <a:off x="1760277" y="4964545"/>
            <a:ext cx="3746870" cy="807303"/>
          </a:xfrm>
          <a:prstGeom prst="rect">
            <a:avLst/>
          </a:prstGeom>
          <a:solidFill>
            <a:srgbClr val="009966">
              <a:alpha val="16863"/>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6" name="Rectangle 5"/>
          <p:cNvSpPr/>
          <p:nvPr/>
        </p:nvSpPr>
        <p:spPr bwMode="auto">
          <a:xfrm>
            <a:off x="5507146" y="4964545"/>
            <a:ext cx="2074610" cy="807303"/>
          </a:xfrm>
          <a:prstGeom prst="rect">
            <a:avLst/>
          </a:prstGeom>
          <a:solidFill>
            <a:srgbClr val="0070C0">
              <a:alpha val="2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7" name="Rectangle 6"/>
          <p:cNvSpPr/>
          <p:nvPr/>
        </p:nvSpPr>
        <p:spPr bwMode="auto">
          <a:xfrm>
            <a:off x="894968" y="4964544"/>
            <a:ext cx="865307" cy="807305"/>
          </a:xfrm>
          <a:prstGeom prst="rect">
            <a:avLst/>
          </a:prstGeom>
          <a:solidFill>
            <a:schemeClr val="accent1">
              <a:alpha val="2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Tree>
    <p:extLst>
      <p:ext uri="{BB962C8B-B14F-4D97-AF65-F5344CB8AC3E}">
        <p14:creationId xmlns:p14="http://schemas.microsoft.com/office/powerpoint/2010/main" val="23803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QuickRelease vs. WT and </a:t>
            </a:r>
            <a:r>
              <a:rPr lang="en-US" dirty="0" err="1" smtClean="0"/>
              <a:t>rfo</a:t>
            </a:r>
            <a:endParaRPr lang="en-US" dirty="0"/>
          </a:p>
        </p:txBody>
      </p:sp>
      <p:graphicFrame>
        <p:nvGraphicFramePr>
          <p:cNvPr id="12" name="Chart 11"/>
          <p:cNvGraphicFramePr/>
          <p:nvPr>
            <p:extLst>
              <p:ext uri="{D42A27DB-BD31-4B8C-83A1-F6EECF244321}">
                <p14:modId xmlns:p14="http://schemas.microsoft.com/office/powerpoint/2010/main" val="2802879022"/>
              </p:ext>
            </p:extLst>
          </p:nvPr>
        </p:nvGraphicFramePr>
        <p:xfrm>
          <a:off x="201174" y="1031137"/>
          <a:ext cx="8587627" cy="5444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8553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QuickRelease vs. WT and </a:t>
            </a:r>
            <a:r>
              <a:rPr lang="en-US" dirty="0" err="1" smtClean="0"/>
              <a:t>rfo</a:t>
            </a:r>
            <a:endParaRPr lang="en-US" dirty="0"/>
          </a:p>
        </p:txBody>
      </p:sp>
      <p:graphicFrame>
        <p:nvGraphicFramePr>
          <p:cNvPr id="12" name="Chart 11"/>
          <p:cNvGraphicFramePr/>
          <p:nvPr>
            <p:extLst>
              <p:ext uri="{D42A27DB-BD31-4B8C-83A1-F6EECF244321}">
                <p14:modId xmlns:p14="http://schemas.microsoft.com/office/powerpoint/2010/main" val="2633579707"/>
              </p:ext>
            </p:extLst>
          </p:nvPr>
        </p:nvGraphicFramePr>
        <p:xfrm>
          <a:off x="201174" y="1031137"/>
          <a:ext cx="8587627" cy="5444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18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QuickRelease vs. WT and </a:t>
            </a:r>
            <a:r>
              <a:rPr lang="en-US" dirty="0" err="1" smtClean="0"/>
              <a:t>rfo</a:t>
            </a:r>
            <a:endParaRPr lang="en-US" dirty="0"/>
          </a:p>
        </p:txBody>
      </p:sp>
      <p:graphicFrame>
        <p:nvGraphicFramePr>
          <p:cNvPr id="12" name="Chart 11"/>
          <p:cNvGraphicFramePr/>
          <p:nvPr>
            <p:extLst>
              <p:ext uri="{D42A27DB-BD31-4B8C-83A1-F6EECF244321}">
                <p14:modId xmlns:p14="http://schemas.microsoft.com/office/powerpoint/2010/main" val="528510310"/>
              </p:ext>
            </p:extLst>
          </p:nvPr>
        </p:nvGraphicFramePr>
        <p:xfrm>
          <a:off x="201174" y="1031137"/>
          <a:ext cx="8587627" cy="5444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186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QuickRelease vs. WT and </a:t>
            </a:r>
            <a:r>
              <a:rPr lang="en-US" dirty="0" err="1" smtClean="0"/>
              <a:t>rfo</a:t>
            </a:r>
            <a:endParaRPr lang="en-US" dirty="0"/>
          </a:p>
        </p:txBody>
      </p:sp>
      <p:graphicFrame>
        <p:nvGraphicFramePr>
          <p:cNvPr id="12" name="Chart 11"/>
          <p:cNvGraphicFramePr/>
          <p:nvPr>
            <p:extLst>
              <p:ext uri="{D42A27DB-BD31-4B8C-83A1-F6EECF244321}">
                <p14:modId xmlns:p14="http://schemas.microsoft.com/office/powerpoint/2010/main" val="2980228963"/>
              </p:ext>
            </p:extLst>
          </p:nvPr>
        </p:nvGraphicFramePr>
        <p:xfrm>
          <a:off x="201174" y="1031137"/>
          <a:ext cx="8587627" cy="5444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186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73" y="182880"/>
            <a:ext cx="7932049" cy="640080"/>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QuickRelease (QR) gets the best of both worlds (RFO and WT)</a:t>
            </a:r>
          </a:p>
          <a:p>
            <a:pPr lvl="1"/>
            <a:r>
              <a:rPr lang="en-US" dirty="0" smtClean="0"/>
              <a:t>High streaming bandwidth</a:t>
            </a:r>
          </a:p>
          <a:p>
            <a:pPr lvl="1"/>
            <a:r>
              <a:rPr lang="en-US" dirty="0" smtClean="0"/>
              <a:t>Efficient fine-grain communication and synchronization</a:t>
            </a:r>
          </a:p>
          <a:p>
            <a:r>
              <a:rPr lang="en-US" dirty="0" smtClean="0"/>
              <a:t>QR achieves 7</a:t>
            </a:r>
            <a:r>
              <a:rPr lang="en-US" dirty="0"/>
              <a:t>% average performance improvement compared to </a:t>
            </a:r>
            <a:r>
              <a:rPr lang="en-US" dirty="0" smtClean="0"/>
              <a:t>WT</a:t>
            </a:r>
          </a:p>
          <a:p>
            <a:r>
              <a:rPr lang="en-US" dirty="0"/>
              <a:t>F</a:t>
            </a:r>
            <a:r>
              <a:rPr lang="en-US" dirty="0" smtClean="0"/>
              <a:t>or </a:t>
            </a:r>
            <a:r>
              <a:rPr lang="en-US" dirty="0"/>
              <a:t>emerging workloads with finer-grain synchronization, </a:t>
            </a:r>
            <a:r>
              <a:rPr lang="en-US" dirty="0" smtClean="0"/>
              <a:t> 42</a:t>
            </a:r>
            <a:r>
              <a:rPr lang="en-US" dirty="0"/>
              <a:t>% performance improvement compared to </a:t>
            </a:r>
            <a:r>
              <a:rPr lang="en-US" dirty="0" smtClean="0"/>
              <a:t>WT</a:t>
            </a:r>
            <a:endParaRPr lang="en-US" dirty="0"/>
          </a:p>
          <a:p>
            <a:r>
              <a:rPr lang="en-US" dirty="0" smtClean="0"/>
              <a:t>QuickRelease Costs</a:t>
            </a:r>
            <a:endParaRPr lang="en-US" dirty="0"/>
          </a:p>
          <a:p>
            <a:pPr lvl="1"/>
            <a:r>
              <a:rPr lang="en-US" dirty="0" smtClean="0"/>
              <a:t>Separate read and write caches</a:t>
            </a:r>
          </a:p>
          <a:p>
            <a:pPr lvl="1"/>
            <a:r>
              <a:rPr lang="en-US" dirty="0" smtClean="0"/>
              <a:t>Synchronization FIFOs</a:t>
            </a:r>
          </a:p>
          <a:p>
            <a:pPr lvl="1"/>
            <a:r>
              <a:rPr lang="en-US" dirty="0" smtClean="0"/>
              <a:t>Probe broadcast to CUs</a:t>
            </a:r>
          </a:p>
        </p:txBody>
      </p:sp>
    </p:spTree>
    <p:extLst>
      <p:ext uri="{BB962C8B-B14F-4D97-AF65-F5344CB8AC3E}">
        <p14:creationId xmlns:p14="http://schemas.microsoft.com/office/powerpoint/2010/main" val="3637929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050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OUTLINE</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1"/>
                </a:solidFill>
              </a:rPr>
              <a:t>Motivation</a:t>
            </a:r>
          </a:p>
          <a:p>
            <a:pPr lvl="1"/>
            <a:r>
              <a:rPr lang="en-US" b="1" dirty="0" smtClean="0">
                <a:solidFill>
                  <a:schemeClr val="accent1"/>
                </a:solidFill>
              </a:rPr>
              <a:t>Current GPUs</a:t>
            </a:r>
          </a:p>
          <a:p>
            <a:pPr lvl="1"/>
            <a:r>
              <a:rPr lang="en-US" b="1" dirty="0" smtClean="0">
                <a:solidFill>
                  <a:schemeClr val="accent1"/>
                </a:solidFill>
              </a:rPr>
              <a:t>Future GPUs</a:t>
            </a:r>
          </a:p>
          <a:p>
            <a:r>
              <a:rPr lang="en-US" dirty="0" smtClean="0">
                <a:solidFill>
                  <a:srgbClr val="000000"/>
                </a:solidFill>
              </a:rPr>
              <a:t>Memory System Design &amp; Supporting Synchronization</a:t>
            </a:r>
          </a:p>
          <a:p>
            <a:pPr lvl="1"/>
            <a:r>
              <a:rPr lang="en-US" dirty="0" smtClean="0">
                <a:solidFill>
                  <a:srgbClr val="000000"/>
                </a:solidFill>
              </a:rPr>
              <a:t>Write-through  with cache flushes (WT)</a:t>
            </a:r>
          </a:p>
          <a:p>
            <a:pPr lvl="1"/>
            <a:r>
              <a:rPr lang="en-US" dirty="0" smtClean="0">
                <a:solidFill>
                  <a:srgbClr val="000000"/>
                </a:solidFill>
              </a:rPr>
              <a:t>CPU-like “Read-for-Ownership” cache coherence (</a:t>
            </a:r>
            <a:r>
              <a:rPr lang="en-US" dirty="0" err="1" smtClean="0">
                <a:solidFill>
                  <a:srgbClr val="000000"/>
                </a:solidFill>
              </a:rPr>
              <a:t>RfO</a:t>
            </a:r>
            <a:r>
              <a:rPr lang="en-US" dirty="0" smtClean="0">
                <a:solidFill>
                  <a:srgbClr val="000000"/>
                </a:solidFill>
              </a:rPr>
              <a:t>)</a:t>
            </a:r>
          </a:p>
          <a:p>
            <a:r>
              <a:rPr lang="en-US" dirty="0" err="1" smtClean="0">
                <a:solidFill>
                  <a:schemeClr val="tx1">
                    <a:lumMod val="50000"/>
                  </a:schemeClr>
                </a:solidFill>
              </a:rPr>
              <a:t>QuickRelease</a:t>
            </a:r>
            <a:endParaRPr lang="en-US" dirty="0" smtClean="0">
              <a:solidFill>
                <a:schemeClr val="tx1">
                  <a:lumMod val="50000"/>
                </a:schemeClr>
              </a:solidFill>
            </a:endParaRPr>
          </a:p>
          <a:p>
            <a:r>
              <a:rPr lang="en-US" dirty="0" smtClean="0">
                <a:solidFill>
                  <a:schemeClr val="tx1">
                    <a:lumMod val="50000"/>
                  </a:schemeClr>
                </a:solidFill>
              </a:rPr>
              <a:t>Results</a:t>
            </a:r>
          </a:p>
          <a:p>
            <a:r>
              <a:rPr lang="en-US" dirty="0" smtClean="0">
                <a:solidFill>
                  <a:schemeClr val="tx1">
                    <a:lumMod val="50000"/>
                  </a:schemeClr>
                </a:solidFill>
              </a:rPr>
              <a:t>Conclusions / Future work</a:t>
            </a:r>
          </a:p>
          <a:p>
            <a:pPr lvl="1"/>
            <a:endParaRPr lang="en-US" dirty="0" smtClean="0">
              <a:solidFill>
                <a:schemeClr val="tx1">
                  <a:lumMod val="50000"/>
                </a:schemeClr>
              </a:solidFill>
            </a:endParaRPr>
          </a:p>
          <a:p>
            <a:pPr lvl="2"/>
            <a:endParaRPr lang="en-US" dirty="0" smtClean="0">
              <a:solidFill>
                <a:schemeClr val="tx1">
                  <a:lumMod val="50000"/>
                </a:schemeClr>
              </a:solidFill>
            </a:endParaRPr>
          </a:p>
        </p:txBody>
      </p:sp>
    </p:spTree>
    <p:extLst>
      <p:ext uri="{BB962C8B-B14F-4D97-AF65-F5344CB8AC3E}">
        <p14:creationId xmlns:p14="http://schemas.microsoft.com/office/powerpoint/2010/main" val="790092892"/>
      </p:ext>
    </p:extLst>
  </p:cSld>
  <p:clrMapOvr>
    <a:masterClrMapping/>
  </p:clrMapOvr>
  <mc:AlternateContent xmlns:mc="http://schemas.openxmlformats.org/markup-compatibility/2006" xmlns:p14="http://schemas.microsoft.com/office/powerpoint/2010/main">
    <mc:Choice Requires="p14">
      <p:transition spd="slow" p14:dur="2000" advTm="132931"/>
    </mc:Choice>
    <mc:Fallback xmlns="">
      <p:transition spd="slow" advTm="1329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normAutofit/>
          </a:bodyPr>
          <a:lstStyle/>
          <a:p>
            <a:pPr marL="0" indent="0" defTabSz="652463">
              <a:spcAft>
                <a:spcPts val="0"/>
              </a:spcAft>
              <a:buNone/>
              <a:defRPr/>
            </a:pPr>
            <a:r>
              <a:rPr lang="en-US" sz="1050" dirty="0"/>
              <a:t>The information presented in this document is for informational purposes only and may contain technical inaccuracies, omissions and typographical errors.</a:t>
            </a:r>
            <a:br>
              <a:rPr lang="en-US" sz="1050" dirty="0"/>
            </a:br>
            <a:endParaRPr lang="en-US" sz="1050" dirty="0"/>
          </a:p>
          <a:p>
            <a:pPr marL="0" indent="0" defTabSz="652463">
              <a:spcAft>
                <a:spcPts val="0"/>
              </a:spcAft>
              <a:buNone/>
              <a:defRPr/>
            </a:pPr>
            <a:r>
              <a:rPr lang="en-US" sz="105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050" dirty="0"/>
            </a:br>
            <a:endParaRPr lang="en-US" sz="1050" dirty="0"/>
          </a:p>
          <a:p>
            <a:pPr marL="0" indent="0" defTabSz="652463">
              <a:spcAft>
                <a:spcPts val="0"/>
              </a:spcAft>
              <a:buNone/>
              <a:defRPr/>
            </a:pPr>
            <a:r>
              <a:rPr lang="en-US" sz="1050" dirty="0"/>
              <a:t>AMD MAKES NO REPRESENTATIONS OR WARRANTIES WITH RESPECT TO THE CONTENTS HEREOF AND ASSUMES NO RESPONSIBILITY FOR ANY INACCURACIES, ERRORS OR OMISSIONS THAT MAY APPEAR IN THIS INFORMATION.</a:t>
            </a:r>
            <a:br>
              <a:rPr lang="en-US" sz="1050" dirty="0"/>
            </a:br>
            <a:endParaRPr lang="en-US" sz="1050" dirty="0"/>
          </a:p>
          <a:p>
            <a:pPr marL="0" indent="0" defTabSz="652463">
              <a:spcAft>
                <a:spcPts val="0"/>
              </a:spcAft>
              <a:buNone/>
              <a:defRPr/>
            </a:pPr>
            <a:r>
              <a:rPr lang="en-US" sz="105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050" b="1" u="sng" dirty="0" smtClean="0"/>
          </a:p>
          <a:p>
            <a:pPr marL="0" indent="0" algn="just" defTabSz="652463">
              <a:spcAft>
                <a:spcPts val="0"/>
              </a:spcAft>
              <a:buNone/>
              <a:defRPr/>
            </a:pPr>
            <a:r>
              <a:rPr lang="en-US" sz="1050" b="1" u="sng" dirty="0" smtClean="0"/>
              <a:t>ATTRIBUTION</a:t>
            </a:r>
            <a:endParaRPr lang="en-US" sz="1050" b="1" u="sng" dirty="0"/>
          </a:p>
          <a:p>
            <a:pPr marL="0" indent="0">
              <a:buNone/>
            </a:pPr>
            <a:r>
              <a:rPr lang="en-US" sz="1050" dirty="0"/>
              <a:t>© </a:t>
            </a:r>
            <a:r>
              <a:rPr lang="en-US" sz="1050" dirty="0" smtClean="0"/>
              <a:t>2014 </a:t>
            </a:r>
            <a:r>
              <a:rPr lang="en-US" sz="1050" dirty="0"/>
              <a:t>Advanced Micro Devices, Inc. All rights reserved. AMD, the AMD Arrow logo</a:t>
            </a:r>
            <a:r>
              <a:rPr lang="en-CA" sz="1050" dirty="0"/>
              <a:t> </a:t>
            </a:r>
            <a:r>
              <a:rPr lang="en-US" sz="105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p>
        </p:txBody>
      </p:sp>
    </p:spTree>
    <p:extLst>
      <p:ext uri="{BB962C8B-B14F-4D97-AF65-F5344CB8AC3E}">
        <p14:creationId xmlns:p14="http://schemas.microsoft.com/office/powerpoint/2010/main" val="1474173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QuickRelease vs. </a:t>
            </a:r>
            <a:r>
              <a:rPr lang="en-US" dirty="0" err="1" smtClean="0"/>
              <a:t>rfo</a:t>
            </a:r>
            <a:endParaRPr lang="en-US" dirty="0"/>
          </a:p>
        </p:txBody>
      </p:sp>
      <p:sp>
        <p:nvSpPr>
          <p:cNvPr id="3" name="TextBox 2"/>
          <p:cNvSpPr txBox="1"/>
          <p:nvPr/>
        </p:nvSpPr>
        <p:spPr>
          <a:xfrm>
            <a:off x="440267" y="5891292"/>
            <a:ext cx="8341992" cy="369332"/>
          </a:xfrm>
          <a:prstGeom prst="rect">
            <a:avLst/>
          </a:prstGeom>
          <a:noFill/>
        </p:spPr>
        <p:txBody>
          <a:bodyPr wrap="square" rtlCol="0">
            <a:spAutoFit/>
          </a:bodyPr>
          <a:lstStyle/>
          <a:p>
            <a:r>
              <a:rPr lang="en-US" dirty="0" err="1" smtClean="0">
                <a:solidFill>
                  <a:schemeClr val="bg2"/>
                </a:solidFill>
              </a:rPr>
              <a:t>QuickReleae</a:t>
            </a:r>
            <a:r>
              <a:rPr lang="en-US" dirty="0" smtClean="0">
                <a:solidFill>
                  <a:schemeClr val="bg2"/>
                </a:solidFill>
              </a:rPr>
              <a:t> outperforms RFO when problem sizes are beyond cache capacity</a:t>
            </a:r>
          </a:p>
        </p:txBody>
      </p:sp>
      <p:graphicFrame>
        <p:nvGraphicFramePr>
          <p:cNvPr id="6" name="Chart 5"/>
          <p:cNvGraphicFramePr/>
          <p:nvPr>
            <p:extLst>
              <p:ext uri="{D42A27DB-BD31-4B8C-83A1-F6EECF244321}">
                <p14:modId xmlns:p14="http://schemas.microsoft.com/office/powerpoint/2010/main" val="2554348672"/>
              </p:ext>
            </p:extLst>
          </p:nvPr>
        </p:nvGraphicFramePr>
        <p:xfrm>
          <a:off x="251469" y="1094010"/>
          <a:ext cx="4362966" cy="4803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556940277"/>
              </p:ext>
            </p:extLst>
          </p:nvPr>
        </p:nvGraphicFramePr>
        <p:xfrm>
          <a:off x="4620550" y="1035674"/>
          <a:ext cx="4281411" cy="4975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2455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QuickRelease Example</a:t>
            </a:r>
            <a:endParaRPr lang="en-US" dirty="0"/>
          </a:p>
        </p:txBody>
      </p:sp>
      <p:cxnSp>
        <p:nvCxnSpPr>
          <p:cNvPr id="987" name="Straight Arrow Connector 986"/>
          <p:cNvCxnSpPr/>
          <p:nvPr/>
        </p:nvCxnSpPr>
        <p:spPr>
          <a:xfrm>
            <a:off x="3837587" y="1228367"/>
            <a:ext cx="0" cy="281620"/>
          </a:xfrm>
          <a:prstGeom prst="straightConnector1">
            <a:avLst/>
          </a:prstGeom>
          <a:noFill/>
          <a:ln w="25400" cap="flat" cmpd="sng" algn="ctr">
            <a:solidFill>
              <a:sysClr val="window" lastClr="FFFFFF"/>
            </a:solidFill>
            <a:prstDash val="solid"/>
            <a:tailEnd type="arrow"/>
          </a:ln>
          <a:effectLst/>
        </p:spPr>
      </p:cxnSp>
      <p:cxnSp>
        <p:nvCxnSpPr>
          <p:cNvPr id="988" name="Straight Arrow Connector 987"/>
          <p:cNvCxnSpPr/>
          <p:nvPr/>
        </p:nvCxnSpPr>
        <p:spPr>
          <a:xfrm>
            <a:off x="3875166" y="1629507"/>
            <a:ext cx="0" cy="498862"/>
          </a:xfrm>
          <a:prstGeom prst="straightConnector1">
            <a:avLst/>
          </a:prstGeom>
          <a:noFill/>
          <a:ln w="25400" cap="flat" cmpd="sng" algn="ctr">
            <a:solidFill>
              <a:sysClr val="window" lastClr="FFFFFF"/>
            </a:solidFill>
            <a:prstDash val="solid"/>
            <a:tailEnd type="arrow"/>
          </a:ln>
          <a:effectLst/>
        </p:spPr>
      </p:cxnSp>
      <p:sp>
        <p:nvSpPr>
          <p:cNvPr id="993" name="TextBox 992"/>
          <p:cNvSpPr txBox="1"/>
          <p:nvPr/>
        </p:nvSpPr>
        <p:spPr>
          <a:xfrm>
            <a:off x="4445599" y="1831537"/>
            <a:ext cx="1399742"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4" name="TextBox 993"/>
          <p:cNvSpPr txBox="1"/>
          <p:nvPr/>
        </p:nvSpPr>
        <p:spPr>
          <a:xfrm>
            <a:off x="4445733" y="2047280"/>
            <a:ext cx="1091966"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995" name="Straight Arrow Connector 994"/>
          <p:cNvCxnSpPr/>
          <p:nvPr/>
        </p:nvCxnSpPr>
        <p:spPr>
          <a:xfrm>
            <a:off x="4380936" y="1849939"/>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996" name="TextBox 995"/>
          <p:cNvSpPr txBox="1"/>
          <p:nvPr/>
        </p:nvSpPr>
        <p:spPr>
          <a:xfrm>
            <a:off x="2912443" y="1431851"/>
            <a:ext cx="1306768"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997" name="TextBox 996"/>
          <p:cNvSpPr txBox="1"/>
          <p:nvPr/>
        </p:nvSpPr>
        <p:spPr>
          <a:xfrm>
            <a:off x="2785066" y="1625384"/>
            <a:ext cx="1736373"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err="1" smtClean="0">
                <a:latin typeface="DejaVu Sans Mono" pitchFamily="49" charset="0"/>
                <a:ea typeface="DejaVu Sans Mono" pitchFamily="49" charset="0"/>
                <a:cs typeface="DejaVu Sans Mono" pitchFamily="49" charset="0"/>
              </a:rPr>
              <a:t>ST_Rel</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998" name="TextBox 997"/>
          <p:cNvSpPr txBox="1"/>
          <p:nvPr/>
        </p:nvSpPr>
        <p:spPr>
          <a:xfrm>
            <a:off x="3432269" y="1097562"/>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999" name="TextBox 998"/>
          <p:cNvSpPr txBox="1"/>
          <p:nvPr/>
        </p:nvSpPr>
        <p:spPr>
          <a:xfrm>
            <a:off x="4891852" y="1116612"/>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1110" name="Group 1109"/>
          <p:cNvGrpSpPr/>
          <p:nvPr/>
        </p:nvGrpSpPr>
        <p:grpSpPr>
          <a:xfrm>
            <a:off x="294401" y="3095641"/>
            <a:ext cx="1792885" cy="2465679"/>
            <a:chOff x="294401" y="3095641"/>
            <a:chExt cx="1792885" cy="2465679"/>
          </a:xfrm>
        </p:grpSpPr>
        <p:sp>
          <p:nvSpPr>
            <p:cNvPr id="983" name="Rectangle 982"/>
            <p:cNvSpPr/>
            <p:nvPr/>
          </p:nvSpPr>
          <p:spPr>
            <a:xfrm>
              <a:off x="473472" y="5220263"/>
              <a:ext cx="102647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984" name="Rectangle 983"/>
            <p:cNvSpPr/>
            <p:nvPr/>
          </p:nvSpPr>
          <p:spPr>
            <a:xfrm>
              <a:off x="105251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985" name="Rectangle 984"/>
            <p:cNvSpPr/>
            <p:nvPr/>
          </p:nvSpPr>
          <p:spPr>
            <a:xfrm>
              <a:off x="473473" y="3987801"/>
              <a:ext cx="1613812" cy="12426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986" name="Rectangle 985"/>
            <p:cNvSpPr/>
            <p:nvPr/>
          </p:nvSpPr>
          <p:spPr>
            <a:xfrm>
              <a:off x="473471" y="3095641"/>
              <a:ext cx="1613814"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sp>
          <p:nvSpPr>
            <p:cNvPr id="989" name="Rectangle 988"/>
            <p:cNvSpPr/>
            <p:nvPr/>
          </p:nvSpPr>
          <p:spPr>
            <a:xfrm>
              <a:off x="1625374"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990" name="Straight Arrow Connector 989"/>
            <p:cNvCxnSpPr/>
            <p:nvPr/>
          </p:nvCxnSpPr>
          <p:spPr>
            <a:xfrm>
              <a:off x="1970170"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991" name="Straight Arrow Connector 990"/>
            <p:cNvCxnSpPr/>
            <p:nvPr/>
          </p:nvCxnSpPr>
          <p:spPr>
            <a:xfrm flipH="1" flipV="1">
              <a:off x="1285755" y="37930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992" name="Straight Arrow Connector 991"/>
            <p:cNvCxnSpPr/>
            <p:nvPr/>
          </p:nvCxnSpPr>
          <p:spPr>
            <a:xfrm>
              <a:off x="1516356"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00" name="Rectangle 999"/>
            <p:cNvSpPr/>
            <p:nvPr/>
          </p:nvSpPr>
          <p:spPr>
            <a:xfrm>
              <a:off x="47347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01" name="Rectangle 1000"/>
            <p:cNvSpPr/>
            <p:nvPr/>
          </p:nvSpPr>
          <p:spPr>
            <a:xfrm>
              <a:off x="47347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02" name="Straight Arrow Connector 1001"/>
            <p:cNvCxnSpPr/>
            <p:nvPr/>
          </p:nvCxnSpPr>
          <p:spPr>
            <a:xfrm flipV="1">
              <a:off x="655435" y="4975426"/>
              <a:ext cx="10" cy="218952"/>
            </a:xfrm>
            <a:prstGeom prst="straightConnector1">
              <a:avLst/>
            </a:prstGeom>
            <a:noFill/>
            <a:ln w="22225" cap="flat" cmpd="sng" algn="ctr">
              <a:solidFill>
                <a:sysClr val="window" lastClr="FFFFFF">
                  <a:lumMod val="50000"/>
                </a:sysClr>
              </a:solidFill>
              <a:prstDash val="solid"/>
              <a:tailEnd type="arrow"/>
            </a:ln>
            <a:effectLst/>
          </p:spPr>
        </p:cxnSp>
        <p:sp>
          <p:nvSpPr>
            <p:cNvPr id="1003" name="Rectangle 1002"/>
            <p:cNvSpPr/>
            <p:nvPr/>
          </p:nvSpPr>
          <p:spPr>
            <a:xfrm>
              <a:off x="47347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ysClr val="window" lastClr="FFFFFF">
                      <a:lumMod val="50000"/>
                    </a:sysClr>
                  </a:solidFill>
                  <a:effectLst/>
                  <a:uLnTx/>
                  <a:uFillTx/>
                  <a:latin typeface="Calibri"/>
                </a:rPr>
                <a:t>Rel</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04" name="Straight Arrow Connector 1003"/>
            <p:cNvCxnSpPr/>
            <p:nvPr/>
          </p:nvCxnSpPr>
          <p:spPr>
            <a:xfrm flipH="1" flipV="1">
              <a:off x="1746973"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05" name="Straight Arrow Connector 1004"/>
            <p:cNvCxnSpPr/>
            <p:nvPr/>
          </p:nvCxnSpPr>
          <p:spPr>
            <a:xfrm flipH="1">
              <a:off x="1967355"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06" name="Straight Arrow Connector 1005"/>
            <p:cNvCxnSpPr/>
            <p:nvPr/>
          </p:nvCxnSpPr>
          <p:spPr>
            <a:xfrm flipV="1">
              <a:off x="1799358"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07" name="Freeform 1006"/>
            <p:cNvSpPr/>
            <p:nvPr/>
          </p:nvSpPr>
          <p:spPr>
            <a:xfrm>
              <a:off x="785816" y="4651453"/>
              <a:ext cx="175793" cy="495300"/>
            </a:xfrm>
            <a:custGeom>
              <a:avLst/>
              <a:gdLst>
                <a:gd name="connsiteX0" fmla="*/ 152400 w 175793"/>
                <a:gd name="connsiteY0" fmla="*/ 657225 h 657225"/>
                <a:gd name="connsiteX1" fmla="*/ 171450 w 175793"/>
                <a:gd name="connsiteY1" fmla="*/ 485775 h 657225"/>
                <a:gd name="connsiteX2" fmla="*/ 171450 w 175793"/>
                <a:gd name="connsiteY2" fmla="*/ 342900 h 657225"/>
                <a:gd name="connsiteX3" fmla="*/ 123825 w 175793"/>
                <a:gd name="connsiteY3" fmla="*/ 104775 h 657225"/>
                <a:gd name="connsiteX4" fmla="*/ 0 w 175793"/>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3" h="657225">
                  <a:moveTo>
                    <a:pt x="152400" y="657225"/>
                  </a:moveTo>
                  <a:cubicBezTo>
                    <a:pt x="160337" y="597693"/>
                    <a:pt x="168275" y="538162"/>
                    <a:pt x="171450" y="485775"/>
                  </a:cubicBezTo>
                  <a:cubicBezTo>
                    <a:pt x="174625" y="433388"/>
                    <a:pt x="179387" y="406400"/>
                    <a:pt x="171450" y="342900"/>
                  </a:cubicBezTo>
                  <a:cubicBezTo>
                    <a:pt x="163513" y="279400"/>
                    <a:pt x="152400" y="161925"/>
                    <a:pt x="123825" y="104775"/>
                  </a:cubicBezTo>
                  <a:cubicBezTo>
                    <a:pt x="95250" y="47625"/>
                    <a:pt x="47625" y="23812"/>
                    <a:pt x="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08" name="Freeform 1007"/>
            <p:cNvSpPr/>
            <p:nvPr/>
          </p:nvSpPr>
          <p:spPr>
            <a:xfrm>
              <a:off x="938216" y="4651453"/>
              <a:ext cx="238125" cy="542925"/>
            </a:xfrm>
            <a:custGeom>
              <a:avLst/>
              <a:gdLst>
                <a:gd name="connsiteX0" fmla="*/ 0 w 238125"/>
                <a:gd name="connsiteY0" fmla="*/ 542925 h 542925"/>
                <a:gd name="connsiteX1" fmla="*/ 9525 w 238125"/>
                <a:gd name="connsiteY1" fmla="*/ 419100 h 542925"/>
                <a:gd name="connsiteX2" fmla="*/ 28575 w 238125"/>
                <a:gd name="connsiteY2" fmla="*/ 285750 h 542925"/>
                <a:gd name="connsiteX3" fmla="*/ 76200 w 238125"/>
                <a:gd name="connsiteY3" fmla="*/ 114300 h 542925"/>
                <a:gd name="connsiteX4" fmla="*/ 133350 w 238125"/>
                <a:gd name="connsiteY4" fmla="*/ 28575 h 542925"/>
                <a:gd name="connsiteX5" fmla="*/ 238125 w 2381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42925">
                  <a:moveTo>
                    <a:pt x="0" y="542925"/>
                  </a:moveTo>
                  <a:cubicBezTo>
                    <a:pt x="2381" y="502443"/>
                    <a:pt x="4763" y="461962"/>
                    <a:pt x="9525" y="419100"/>
                  </a:cubicBezTo>
                  <a:cubicBezTo>
                    <a:pt x="14288" y="376237"/>
                    <a:pt x="17463" y="336550"/>
                    <a:pt x="28575" y="285750"/>
                  </a:cubicBezTo>
                  <a:cubicBezTo>
                    <a:pt x="39688" y="234950"/>
                    <a:pt x="58738" y="157162"/>
                    <a:pt x="76200" y="114300"/>
                  </a:cubicBezTo>
                  <a:cubicBezTo>
                    <a:pt x="93662" y="71438"/>
                    <a:pt x="106363" y="47625"/>
                    <a:pt x="133350" y="28575"/>
                  </a:cubicBezTo>
                  <a:cubicBezTo>
                    <a:pt x="160337" y="9525"/>
                    <a:pt x="199231" y="4762"/>
                    <a:pt x="23812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09" name="TextBox 1008"/>
            <p:cNvSpPr txBox="1"/>
            <p:nvPr/>
          </p:nvSpPr>
          <p:spPr>
            <a:xfrm>
              <a:off x="869941" y="4958653"/>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010" name="Freeform 1009"/>
            <p:cNvSpPr/>
            <p:nvPr/>
          </p:nvSpPr>
          <p:spPr>
            <a:xfrm>
              <a:off x="521022" y="4913699"/>
              <a:ext cx="45719" cy="23305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1" name="TextBox 1010"/>
            <p:cNvSpPr txBox="1"/>
            <p:nvPr/>
          </p:nvSpPr>
          <p:spPr>
            <a:xfrm>
              <a:off x="294401" y="5284321"/>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012" name="Cloud 1011"/>
            <p:cNvSpPr/>
            <p:nvPr/>
          </p:nvSpPr>
          <p:spPr>
            <a:xfrm>
              <a:off x="1608409"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a:t>
              </a:r>
              <a:endParaRPr kumimoji="0" lang="en-US" sz="18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1057" name="Straight Arrow Connector 1056"/>
            <p:cNvCxnSpPr/>
            <p:nvPr/>
          </p:nvCxnSpPr>
          <p:spPr>
            <a:xfrm flipH="1" flipV="1">
              <a:off x="1180081"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58" name="Straight Arrow Connector 1057"/>
            <p:cNvCxnSpPr/>
            <p:nvPr/>
          </p:nvCxnSpPr>
          <p:spPr>
            <a:xfrm flipH="1">
              <a:off x="1400463"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59" name="Straight Arrow Connector 1058"/>
            <p:cNvCxnSpPr/>
            <p:nvPr/>
          </p:nvCxnSpPr>
          <p:spPr>
            <a:xfrm>
              <a:off x="1397648" y="501822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0" name="Straight Arrow Connector 1059"/>
            <p:cNvCxnSpPr/>
            <p:nvPr/>
          </p:nvCxnSpPr>
          <p:spPr>
            <a:xfrm flipV="1">
              <a:off x="1226836" y="4995796"/>
              <a:ext cx="9" cy="192783"/>
            </a:xfrm>
            <a:prstGeom prst="straightConnector1">
              <a:avLst/>
            </a:prstGeom>
            <a:noFill/>
            <a:ln w="22225" cap="flat" cmpd="sng" algn="ctr">
              <a:solidFill>
                <a:sysClr val="window" lastClr="FFFFFF">
                  <a:lumMod val="50000"/>
                </a:sysClr>
              </a:solidFill>
              <a:prstDash val="solid"/>
              <a:tailEnd type="arrow"/>
            </a:ln>
            <a:effectLst/>
          </p:spPr>
        </p:cxnSp>
      </p:grpSp>
      <p:grpSp>
        <p:nvGrpSpPr>
          <p:cNvPr id="1112" name="Group 1111"/>
          <p:cNvGrpSpPr/>
          <p:nvPr/>
        </p:nvGrpSpPr>
        <p:grpSpPr>
          <a:xfrm>
            <a:off x="4037983" y="2696351"/>
            <a:ext cx="2275230" cy="3248025"/>
            <a:chOff x="4037983" y="2696351"/>
            <a:chExt cx="2275230" cy="3248025"/>
          </a:xfrm>
        </p:grpSpPr>
        <p:cxnSp>
          <p:nvCxnSpPr>
            <p:cNvPr id="979" name="Straight Arrow Connector 978"/>
            <p:cNvCxnSpPr/>
            <p:nvPr/>
          </p:nvCxnSpPr>
          <p:spPr>
            <a:xfrm flipH="1" flipV="1">
              <a:off x="6015050" y="411971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980" name="Straight Arrow Connector 979"/>
            <p:cNvCxnSpPr/>
            <p:nvPr/>
          </p:nvCxnSpPr>
          <p:spPr>
            <a:xfrm>
              <a:off x="6192236" y="4129030"/>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981" name="Straight Arrow Connector 980"/>
            <p:cNvCxnSpPr/>
            <p:nvPr/>
          </p:nvCxnSpPr>
          <p:spPr>
            <a:xfrm>
              <a:off x="6206357" y="5005726"/>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982" name="Straight Arrow Connector 981"/>
            <p:cNvCxnSpPr/>
            <p:nvPr/>
          </p:nvCxnSpPr>
          <p:spPr>
            <a:xfrm flipV="1">
              <a:off x="6002411" y="5014561"/>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1028" name="Straight Connector 1027"/>
            <p:cNvCxnSpPr/>
            <p:nvPr/>
          </p:nvCxnSpPr>
          <p:spPr>
            <a:xfrm>
              <a:off x="4037983" y="2696351"/>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029" name="Rectangle 1028"/>
            <p:cNvSpPr/>
            <p:nvPr/>
          </p:nvSpPr>
          <p:spPr>
            <a:xfrm>
              <a:off x="4152039" y="5220262"/>
              <a:ext cx="102647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30" name="Rectangle 1029"/>
            <p:cNvSpPr/>
            <p:nvPr/>
          </p:nvSpPr>
          <p:spPr>
            <a:xfrm>
              <a:off x="4731082" y="4336117"/>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lumMod val="50000"/>
                    </a:sysClr>
                  </a:solidFill>
                  <a:effectLst/>
                  <a:uLnTx/>
                  <a:uFillTx/>
                  <a:latin typeface="Calibri"/>
                </a:rPr>
                <a:t>A</a:t>
              </a: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 </a:t>
              </a:r>
              <a:r>
                <a:rPr kumimoji="0" lang="en-US" sz="1100" b="0" i="0" u="none" strike="noStrike" kern="0" cap="none" spc="0" normalizeH="0" baseline="0" noProof="0" dirty="0">
                  <a:ln>
                    <a:noFill/>
                  </a:ln>
                  <a:solidFill>
                    <a:sysClr val="window" lastClr="FFFFFF">
                      <a:lumMod val="50000"/>
                    </a:sysClr>
                  </a:solidFill>
                  <a:effectLst/>
                  <a:uLnTx/>
                  <a:uFillTx/>
                  <a:latin typeface="Calibri"/>
                </a:rPr>
                <a:t>2</a:t>
              </a: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31" name="Rectangle 1030"/>
            <p:cNvSpPr/>
            <p:nvPr/>
          </p:nvSpPr>
          <p:spPr>
            <a:xfrm>
              <a:off x="4152039" y="3995294"/>
              <a:ext cx="2161174" cy="9993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32" name="Rectangle 1031"/>
            <p:cNvSpPr/>
            <p:nvPr/>
          </p:nvSpPr>
          <p:spPr>
            <a:xfrm>
              <a:off x="4152037" y="3103132"/>
              <a:ext cx="2161176"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1033" name="Straight Arrow Connector 1032"/>
            <p:cNvCxnSpPr/>
            <p:nvPr/>
          </p:nvCxnSpPr>
          <p:spPr>
            <a:xfrm flipH="1" flipV="1">
              <a:off x="4858209" y="4119710"/>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34" name="Straight Arrow Connector 1033"/>
            <p:cNvCxnSpPr/>
            <p:nvPr/>
          </p:nvCxnSpPr>
          <p:spPr>
            <a:xfrm flipH="1" flipV="1">
              <a:off x="5116027" y="3800044"/>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35" name="Straight Arrow Connector 1034"/>
            <p:cNvCxnSpPr/>
            <p:nvPr/>
          </p:nvCxnSpPr>
          <p:spPr>
            <a:xfrm>
              <a:off x="5035395" y="4129030"/>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36" name="Straight Arrow Connector 1035"/>
            <p:cNvCxnSpPr/>
            <p:nvPr/>
          </p:nvCxnSpPr>
          <p:spPr>
            <a:xfrm>
              <a:off x="5359478" y="379140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37" name="Rectangle 1036"/>
            <p:cNvSpPr/>
            <p:nvPr/>
          </p:nvSpPr>
          <p:spPr>
            <a:xfrm>
              <a:off x="4152037" y="4336117"/>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38" name="Rectangle 1037"/>
            <p:cNvSpPr/>
            <p:nvPr/>
          </p:nvSpPr>
          <p:spPr>
            <a:xfrm>
              <a:off x="4152037" y="4571946"/>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39" name="Straight Arrow Connector 1038"/>
            <p:cNvCxnSpPr/>
            <p:nvPr/>
          </p:nvCxnSpPr>
          <p:spPr>
            <a:xfrm flipV="1">
              <a:off x="4334003" y="498291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40" name="Rectangle 1039"/>
            <p:cNvSpPr/>
            <p:nvPr/>
          </p:nvSpPr>
          <p:spPr>
            <a:xfrm>
              <a:off x="4152038" y="4765061"/>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41" name="Freeform 1040"/>
            <p:cNvSpPr/>
            <p:nvPr/>
          </p:nvSpPr>
          <p:spPr>
            <a:xfrm>
              <a:off x="4464383" y="4658944"/>
              <a:ext cx="175793" cy="495300"/>
            </a:xfrm>
            <a:custGeom>
              <a:avLst/>
              <a:gdLst>
                <a:gd name="connsiteX0" fmla="*/ 152400 w 175793"/>
                <a:gd name="connsiteY0" fmla="*/ 657225 h 657225"/>
                <a:gd name="connsiteX1" fmla="*/ 171450 w 175793"/>
                <a:gd name="connsiteY1" fmla="*/ 485775 h 657225"/>
                <a:gd name="connsiteX2" fmla="*/ 171450 w 175793"/>
                <a:gd name="connsiteY2" fmla="*/ 342900 h 657225"/>
                <a:gd name="connsiteX3" fmla="*/ 123825 w 175793"/>
                <a:gd name="connsiteY3" fmla="*/ 104775 h 657225"/>
                <a:gd name="connsiteX4" fmla="*/ 0 w 175793"/>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93" h="657225">
                  <a:moveTo>
                    <a:pt x="152400" y="657225"/>
                  </a:moveTo>
                  <a:cubicBezTo>
                    <a:pt x="160337" y="597693"/>
                    <a:pt x="168275" y="538162"/>
                    <a:pt x="171450" y="485775"/>
                  </a:cubicBezTo>
                  <a:cubicBezTo>
                    <a:pt x="174625" y="433388"/>
                    <a:pt x="179387" y="406400"/>
                    <a:pt x="171450" y="342900"/>
                  </a:cubicBezTo>
                  <a:cubicBezTo>
                    <a:pt x="163513" y="279400"/>
                    <a:pt x="152400" y="161925"/>
                    <a:pt x="123825" y="104775"/>
                  </a:cubicBezTo>
                  <a:cubicBezTo>
                    <a:pt x="95250" y="47625"/>
                    <a:pt x="47625" y="23812"/>
                    <a:pt x="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2" name="Freeform 1041"/>
            <p:cNvSpPr/>
            <p:nvPr/>
          </p:nvSpPr>
          <p:spPr>
            <a:xfrm>
              <a:off x="4616783" y="4714831"/>
              <a:ext cx="238125" cy="487038"/>
            </a:xfrm>
            <a:custGeom>
              <a:avLst/>
              <a:gdLst>
                <a:gd name="connsiteX0" fmla="*/ 0 w 238125"/>
                <a:gd name="connsiteY0" fmla="*/ 542925 h 542925"/>
                <a:gd name="connsiteX1" fmla="*/ 9525 w 238125"/>
                <a:gd name="connsiteY1" fmla="*/ 419100 h 542925"/>
                <a:gd name="connsiteX2" fmla="*/ 28575 w 238125"/>
                <a:gd name="connsiteY2" fmla="*/ 285750 h 542925"/>
                <a:gd name="connsiteX3" fmla="*/ 76200 w 238125"/>
                <a:gd name="connsiteY3" fmla="*/ 114300 h 542925"/>
                <a:gd name="connsiteX4" fmla="*/ 133350 w 238125"/>
                <a:gd name="connsiteY4" fmla="*/ 28575 h 542925"/>
                <a:gd name="connsiteX5" fmla="*/ 238125 w 238125"/>
                <a:gd name="connsiteY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42925">
                  <a:moveTo>
                    <a:pt x="0" y="542925"/>
                  </a:moveTo>
                  <a:cubicBezTo>
                    <a:pt x="2381" y="502443"/>
                    <a:pt x="4763" y="461962"/>
                    <a:pt x="9525" y="419100"/>
                  </a:cubicBezTo>
                  <a:cubicBezTo>
                    <a:pt x="14288" y="376237"/>
                    <a:pt x="17463" y="336550"/>
                    <a:pt x="28575" y="285750"/>
                  </a:cubicBezTo>
                  <a:cubicBezTo>
                    <a:pt x="39688" y="234950"/>
                    <a:pt x="58738" y="157162"/>
                    <a:pt x="76200" y="114300"/>
                  </a:cubicBezTo>
                  <a:cubicBezTo>
                    <a:pt x="93662" y="71438"/>
                    <a:pt x="106363" y="47625"/>
                    <a:pt x="133350" y="28575"/>
                  </a:cubicBezTo>
                  <a:cubicBezTo>
                    <a:pt x="160337" y="9525"/>
                    <a:pt x="199231" y="4762"/>
                    <a:pt x="23812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3" name="TextBox 1042"/>
            <p:cNvSpPr txBox="1"/>
            <p:nvPr/>
          </p:nvSpPr>
          <p:spPr>
            <a:xfrm>
              <a:off x="4548508" y="4966144"/>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048" name="Rectangle 1047"/>
            <p:cNvSpPr/>
            <p:nvPr/>
          </p:nvSpPr>
          <p:spPr>
            <a:xfrm>
              <a:off x="5359477" y="5206817"/>
              <a:ext cx="953735"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49" name="Rectangle 1048"/>
            <p:cNvSpPr/>
            <p:nvPr/>
          </p:nvSpPr>
          <p:spPr>
            <a:xfrm>
              <a:off x="5880580" y="4342612"/>
              <a:ext cx="432632" cy="661239"/>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X:1</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50" name="Rectangle 1049"/>
            <p:cNvSpPr/>
            <p:nvPr/>
          </p:nvSpPr>
          <p:spPr>
            <a:xfrm>
              <a:off x="5359477" y="4342612"/>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51" name="Rectangle 1050"/>
            <p:cNvSpPr/>
            <p:nvPr/>
          </p:nvSpPr>
          <p:spPr>
            <a:xfrm>
              <a:off x="5359477" y="4578441"/>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52" name="Straight Arrow Connector 1051"/>
            <p:cNvCxnSpPr/>
            <p:nvPr/>
          </p:nvCxnSpPr>
          <p:spPr>
            <a:xfrm flipV="1">
              <a:off x="5541443" y="4989411"/>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53" name="Rectangle 1052"/>
            <p:cNvSpPr/>
            <p:nvPr/>
          </p:nvSpPr>
          <p:spPr>
            <a:xfrm>
              <a:off x="5359478" y="4771556"/>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54" name="Freeform 1053"/>
            <p:cNvSpPr/>
            <p:nvPr/>
          </p:nvSpPr>
          <p:spPr>
            <a:xfrm>
              <a:off x="4411645" y="4560709"/>
              <a:ext cx="400050" cy="60135"/>
            </a:xfrm>
            <a:custGeom>
              <a:avLst/>
              <a:gdLst>
                <a:gd name="connsiteX0" fmla="*/ 0 w 400050"/>
                <a:gd name="connsiteY0" fmla="*/ 60135 h 60135"/>
                <a:gd name="connsiteX1" fmla="*/ 123825 w 400050"/>
                <a:gd name="connsiteY1" fmla="*/ 2985 h 60135"/>
                <a:gd name="connsiteX2" fmla="*/ 323850 w 400050"/>
                <a:gd name="connsiteY2" fmla="*/ 12510 h 60135"/>
                <a:gd name="connsiteX3" fmla="*/ 400050 w 400050"/>
                <a:gd name="connsiteY3" fmla="*/ 50610 h 60135"/>
              </a:gdLst>
              <a:ahLst/>
              <a:cxnLst>
                <a:cxn ang="0">
                  <a:pos x="connsiteX0" y="connsiteY0"/>
                </a:cxn>
                <a:cxn ang="0">
                  <a:pos x="connsiteX1" y="connsiteY1"/>
                </a:cxn>
                <a:cxn ang="0">
                  <a:pos x="connsiteX2" y="connsiteY2"/>
                </a:cxn>
                <a:cxn ang="0">
                  <a:pos x="connsiteX3" y="connsiteY3"/>
                </a:cxn>
              </a:cxnLst>
              <a:rect l="l" t="t" r="r" b="b"/>
              <a:pathLst>
                <a:path w="400050" h="60135">
                  <a:moveTo>
                    <a:pt x="0" y="60135"/>
                  </a:moveTo>
                  <a:cubicBezTo>
                    <a:pt x="34925" y="35528"/>
                    <a:pt x="69850" y="10922"/>
                    <a:pt x="123825" y="2985"/>
                  </a:cubicBezTo>
                  <a:cubicBezTo>
                    <a:pt x="177800" y="-4952"/>
                    <a:pt x="277813" y="4573"/>
                    <a:pt x="323850" y="12510"/>
                  </a:cubicBezTo>
                  <a:cubicBezTo>
                    <a:pt x="369887" y="20447"/>
                    <a:pt x="384968" y="35528"/>
                    <a:pt x="400050" y="5061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5" name="Freeform 1054"/>
            <p:cNvSpPr/>
            <p:nvPr/>
          </p:nvSpPr>
          <p:spPr>
            <a:xfrm>
              <a:off x="4811695" y="3645694"/>
              <a:ext cx="293369" cy="932747"/>
            </a:xfrm>
            <a:custGeom>
              <a:avLst/>
              <a:gdLst>
                <a:gd name="connsiteX0" fmla="*/ 0 w 457200"/>
                <a:gd name="connsiteY0" fmla="*/ 994859 h 998033"/>
                <a:gd name="connsiteX1" fmla="*/ 142875 w 457200"/>
                <a:gd name="connsiteY1" fmla="*/ 966284 h 998033"/>
                <a:gd name="connsiteX2" fmla="*/ 200025 w 457200"/>
                <a:gd name="connsiteY2" fmla="*/ 766259 h 998033"/>
                <a:gd name="connsiteX3" fmla="*/ 209550 w 457200"/>
                <a:gd name="connsiteY3" fmla="*/ 442409 h 998033"/>
                <a:gd name="connsiteX4" fmla="*/ 219075 w 457200"/>
                <a:gd name="connsiteY4" fmla="*/ 118559 h 998033"/>
                <a:gd name="connsiteX5" fmla="*/ 285750 w 457200"/>
                <a:gd name="connsiteY5" fmla="*/ 13784 h 998033"/>
                <a:gd name="connsiteX6" fmla="*/ 457200 w 457200"/>
                <a:gd name="connsiteY6" fmla="*/ 4259 h 99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998033">
                  <a:moveTo>
                    <a:pt x="0" y="994859"/>
                  </a:moveTo>
                  <a:cubicBezTo>
                    <a:pt x="54769" y="999621"/>
                    <a:pt x="109538" y="1004384"/>
                    <a:pt x="142875" y="966284"/>
                  </a:cubicBezTo>
                  <a:cubicBezTo>
                    <a:pt x="176212" y="928184"/>
                    <a:pt x="188913" y="853571"/>
                    <a:pt x="200025" y="766259"/>
                  </a:cubicBezTo>
                  <a:cubicBezTo>
                    <a:pt x="211137" y="678947"/>
                    <a:pt x="209550" y="442409"/>
                    <a:pt x="209550" y="442409"/>
                  </a:cubicBezTo>
                  <a:cubicBezTo>
                    <a:pt x="212725" y="334459"/>
                    <a:pt x="206375" y="189996"/>
                    <a:pt x="219075" y="118559"/>
                  </a:cubicBezTo>
                  <a:cubicBezTo>
                    <a:pt x="231775" y="47122"/>
                    <a:pt x="246062" y="32834"/>
                    <a:pt x="285750" y="13784"/>
                  </a:cubicBezTo>
                  <a:cubicBezTo>
                    <a:pt x="325438" y="-5266"/>
                    <a:pt x="391319" y="-504"/>
                    <a:pt x="457200" y="4259"/>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6" name="TextBox 1055"/>
            <p:cNvSpPr txBox="1"/>
            <p:nvPr/>
          </p:nvSpPr>
          <p:spPr>
            <a:xfrm>
              <a:off x="4464383" y="4295924"/>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062" name="Straight Arrow Connector 1061"/>
            <p:cNvCxnSpPr/>
            <p:nvPr/>
          </p:nvCxnSpPr>
          <p:spPr>
            <a:xfrm>
              <a:off x="5072742" y="5015744"/>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63" name="Straight Arrow Connector 1062"/>
            <p:cNvCxnSpPr/>
            <p:nvPr/>
          </p:nvCxnSpPr>
          <p:spPr>
            <a:xfrm flipV="1">
              <a:off x="4868796" y="5024579"/>
              <a:ext cx="9" cy="192783"/>
            </a:xfrm>
            <a:prstGeom prst="straightConnector1">
              <a:avLst/>
            </a:prstGeom>
            <a:noFill/>
            <a:ln w="22225" cap="flat" cmpd="sng" algn="ctr">
              <a:solidFill>
                <a:sysClr val="window" lastClr="FFFFFF">
                  <a:lumMod val="50000"/>
                </a:sysClr>
              </a:solidFill>
              <a:prstDash val="solid"/>
              <a:tailEnd type="arrow"/>
            </a:ln>
            <a:effectLst/>
          </p:spPr>
        </p:cxnSp>
      </p:grpSp>
      <p:grpSp>
        <p:nvGrpSpPr>
          <p:cNvPr id="1111" name="Group 1110"/>
          <p:cNvGrpSpPr/>
          <p:nvPr/>
        </p:nvGrpSpPr>
        <p:grpSpPr>
          <a:xfrm>
            <a:off x="2205856" y="2704613"/>
            <a:ext cx="1733654" cy="3248025"/>
            <a:chOff x="2205856" y="2704613"/>
            <a:chExt cx="1733654" cy="3248025"/>
          </a:xfrm>
        </p:grpSpPr>
        <p:cxnSp>
          <p:nvCxnSpPr>
            <p:cNvPr id="1013" name="Straight Connector 1012"/>
            <p:cNvCxnSpPr/>
            <p:nvPr/>
          </p:nvCxnSpPr>
          <p:spPr>
            <a:xfrm>
              <a:off x="2205856" y="2704613"/>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014" name="Rectangle 1013"/>
            <p:cNvSpPr/>
            <p:nvPr/>
          </p:nvSpPr>
          <p:spPr>
            <a:xfrm>
              <a:off x="2338678" y="5220265"/>
              <a:ext cx="1016948"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15" name="Rectangle 1014"/>
            <p:cNvSpPr/>
            <p:nvPr/>
          </p:nvSpPr>
          <p:spPr>
            <a:xfrm>
              <a:off x="2908195" y="4328626"/>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16" name="Rectangle 1015"/>
            <p:cNvSpPr/>
            <p:nvPr/>
          </p:nvSpPr>
          <p:spPr>
            <a:xfrm>
              <a:off x="2329152" y="3987802"/>
              <a:ext cx="1610357" cy="141228"/>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17" name="Rectangle 1016"/>
            <p:cNvSpPr/>
            <p:nvPr/>
          </p:nvSpPr>
          <p:spPr>
            <a:xfrm>
              <a:off x="2329151" y="3095641"/>
              <a:ext cx="1610359"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018" name="Straight Arrow Connector 1017"/>
            <p:cNvCxnSpPr/>
            <p:nvPr/>
          </p:nvCxnSpPr>
          <p:spPr>
            <a:xfrm>
              <a:off x="3253852" y="4996360"/>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19" name="Straight Arrow Connector 1018"/>
            <p:cNvCxnSpPr/>
            <p:nvPr/>
          </p:nvCxnSpPr>
          <p:spPr>
            <a:xfrm flipH="1" flipV="1">
              <a:off x="3048446" y="4102855"/>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20" name="Straight Arrow Connector 1019"/>
            <p:cNvCxnSpPr/>
            <p:nvPr/>
          </p:nvCxnSpPr>
          <p:spPr>
            <a:xfrm flipH="1" flipV="1">
              <a:off x="3186853" y="3781778"/>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21" name="Straight Arrow Connector 1020"/>
            <p:cNvCxnSpPr/>
            <p:nvPr/>
          </p:nvCxnSpPr>
          <p:spPr>
            <a:xfrm>
              <a:off x="3267856" y="4132248"/>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22" name="Straight Arrow Connector 1021"/>
            <p:cNvCxnSpPr/>
            <p:nvPr/>
          </p:nvCxnSpPr>
          <p:spPr>
            <a:xfrm>
              <a:off x="3435514" y="3793078"/>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23" name="Rectangle 1022"/>
            <p:cNvSpPr/>
            <p:nvPr/>
          </p:nvSpPr>
          <p:spPr>
            <a:xfrm>
              <a:off x="2329150" y="4328626"/>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24" name="Rectangle 1023"/>
            <p:cNvSpPr/>
            <p:nvPr/>
          </p:nvSpPr>
          <p:spPr>
            <a:xfrm>
              <a:off x="2329150" y="4564455"/>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25" name="Straight Arrow Connector 1024"/>
            <p:cNvCxnSpPr/>
            <p:nvPr/>
          </p:nvCxnSpPr>
          <p:spPr>
            <a:xfrm flipV="1">
              <a:off x="2511116" y="497542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26" name="Rectangle 1025"/>
            <p:cNvSpPr/>
            <p:nvPr/>
          </p:nvSpPr>
          <p:spPr>
            <a:xfrm>
              <a:off x="2329151" y="4757570"/>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ysClr val="window" lastClr="FFFFFF">
                      <a:lumMod val="50000"/>
                    </a:sysClr>
                  </a:solidFill>
                  <a:effectLst/>
                  <a:uLnTx/>
                  <a:uFillTx/>
                  <a:latin typeface="Calibri"/>
                </a:rPr>
                <a:t>Rel</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27" name="TextBox 1026"/>
            <p:cNvSpPr txBox="1"/>
            <p:nvPr/>
          </p:nvSpPr>
          <p:spPr>
            <a:xfrm>
              <a:off x="2667361" y="4382153"/>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044" name="Freeform 1043"/>
            <p:cNvSpPr/>
            <p:nvPr/>
          </p:nvSpPr>
          <p:spPr>
            <a:xfrm>
              <a:off x="2624879" y="4632248"/>
              <a:ext cx="323850" cy="19205"/>
            </a:xfrm>
            <a:custGeom>
              <a:avLst/>
              <a:gdLst>
                <a:gd name="connsiteX0" fmla="*/ 0 w 323850"/>
                <a:gd name="connsiteY0" fmla="*/ 19205 h 19205"/>
                <a:gd name="connsiteX1" fmla="*/ 114300 w 323850"/>
                <a:gd name="connsiteY1" fmla="*/ 155 h 19205"/>
                <a:gd name="connsiteX2" fmla="*/ 228600 w 323850"/>
                <a:gd name="connsiteY2" fmla="*/ 9680 h 19205"/>
                <a:gd name="connsiteX3" fmla="*/ 323850 w 323850"/>
                <a:gd name="connsiteY3" fmla="*/ 19205 h 19205"/>
              </a:gdLst>
              <a:ahLst/>
              <a:cxnLst>
                <a:cxn ang="0">
                  <a:pos x="connsiteX0" y="connsiteY0"/>
                </a:cxn>
                <a:cxn ang="0">
                  <a:pos x="connsiteX1" y="connsiteY1"/>
                </a:cxn>
                <a:cxn ang="0">
                  <a:pos x="connsiteX2" y="connsiteY2"/>
                </a:cxn>
                <a:cxn ang="0">
                  <a:pos x="connsiteX3" y="connsiteY3"/>
                </a:cxn>
              </a:cxnLst>
              <a:rect l="l" t="t" r="r" b="b"/>
              <a:pathLst>
                <a:path w="323850" h="19205">
                  <a:moveTo>
                    <a:pt x="0" y="19205"/>
                  </a:moveTo>
                  <a:cubicBezTo>
                    <a:pt x="38100" y="10474"/>
                    <a:pt x="76200" y="1743"/>
                    <a:pt x="114300" y="155"/>
                  </a:cubicBezTo>
                  <a:cubicBezTo>
                    <a:pt x="152400" y="-1433"/>
                    <a:pt x="228600" y="9680"/>
                    <a:pt x="228600" y="9680"/>
                  </a:cubicBezTo>
                  <a:lnTo>
                    <a:pt x="323850" y="19205"/>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5" name="Freeform 1044"/>
            <p:cNvSpPr/>
            <p:nvPr/>
          </p:nvSpPr>
          <p:spPr>
            <a:xfrm>
              <a:off x="2941654" y="3442455"/>
              <a:ext cx="95128" cy="1170899"/>
            </a:xfrm>
            <a:custGeom>
              <a:avLst/>
              <a:gdLst>
                <a:gd name="connsiteX0" fmla="*/ 0 w 228600"/>
                <a:gd name="connsiteY0" fmla="*/ 1133475 h 1133475"/>
                <a:gd name="connsiteX1" fmla="*/ 104775 w 228600"/>
                <a:gd name="connsiteY1" fmla="*/ 933450 h 1133475"/>
                <a:gd name="connsiteX2" fmla="*/ 180975 w 228600"/>
                <a:gd name="connsiteY2" fmla="*/ 571500 h 1133475"/>
                <a:gd name="connsiteX3" fmla="*/ 95250 w 228600"/>
                <a:gd name="connsiteY3" fmla="*/ 114300 h 1133475"/>
                <a:gd name="connsiteX4" fmla="*/ 228600 w 228600"/>
                <a:gd name="connsiteY4" fmla="*/ 0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133475">
                  <a:moveTo>
                    <a:pt x="0" y="1133475"/>
                  </a:moveTo>
                  <a:cubicBezTo>
                    <a:pt x="37306" y="1080293"/>
                    <a:pt x="74613" y="1027112"/>
                    <a:pt x="104775" y="933450"/>
                  </a:cubicBezTo>
                  <a:cubicBezTo>
                    <a:pt x="134937" y="839788"/>
                    <a:pt x="182562" y="708025"/>
                    <a:pt x="180975" y="571500"/>
                  </a:cubicBezTo>
                  <a:cubicBezTo>
                    <a:pt x="179388" y="434975"/>
                    <a:pt x="87313" y="209550"/>
                    <a:pt x="95250" y="114300"/>
                  </a:cubicBezTo>
                  <a:cubicBezTo>
                    <a:pt x="103187" y="19050"/>
                    <a:pt x="165893" y="9525"/>
                    <a:pt x="228600"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046" name="Straight Arrow Connector 1045"/>
            <p:cNvCxnSpPr/>
            <p:nvPr/>
          </p:nvCxnSpPr>
          <p:spPr>
            <a:xfrm>
              <a:off x="2637460" y="4979123"/>
              <a:ext cx="111244" cy="170079"/>
            </a:xfrm>
            <a:prstGeom prst="straightConnector1">
              <a:avLst/>
            </a:prstGeom>
            <a:noFill/>
            <a:ln w="19050" cap="flat" cmpd="sng" algn="ctr">
              <a:solidFill>
                <a:sysClr val="windowText" lastClr="000000">
                  <a:shade val="95000"/>
                  <a:satMod val="105000"/>
                </a:sysClr>
              </a:solidFill>
              <a:prstDash val="solid"/>
              <a:headEnd type="none" w="med" len="med"/>
              <a:tailEnd type="triangle" w="med" len="med"/>
            </a:ln>
            <a:effectLst/>
          </p:spPr>
        </p:cxnSp>
        <p:sp>
          <p:nvSpPr>
            <p:cNvPr id="1047" name="TextBox 1046"/>
            <p:cNvSpPr txBox="1"/>
            <p:nvPr/>
          </p:nvSpPr>
          <p:spPr>
            <a:xfrm>
              <a:off x="2631954" y="4913699"/>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061" name="Straight Arrow Connector 1060"/>
            <p:cNvCxnSpPr/>
            <p:nvPr/>
          </p:nvCxnSpPr>
          <p:spPr>
            <a:xfrm flipV="1">
              <a:off x="3049906" y="500519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64" name="Rectangle 1063"/>
            <p:cNvSpPr/>
            <p:nvPr/>
          </p:nvSpPr>
          <p:spPr>
            <a:xfrm>
              <a:off x="3477598" y="5220263"/>
              <a:ext cx="461912" cy="318743"/>
            </a:xfrm>
            <a:prstGeom prst="rect">
              <a:avLst/>
            </a:prstGeom>
            <a:solidFill>
              <a:sysClr val="window" lastClr="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cxnSp>
          <p:nvCxnSpPr>
            <p:cNvPr id="1065" name="Straight Arrow Connector 1064"/>
            <p:cNvCxnSpPr/>
            <p:nvPr/>
          </p:nvCxnSpPr>
          <p:spPr>
            <a:xfrm>
              <a:off x="3822394" y="5028153"/>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066" name="Straight Arrow Connector 1065"/>
            <p:cNvCxnSpPr/>
            <p:nvPr/>
          </p:nvCxnSpPr>
          <p:spPr>
            <a:xfrm flipH="1" flipV="1">
              <a:off x="3599197" y="410225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67" name="Straight Arrow Connector 1066"/>
            <p:cNvCxnSpPr/>
            <p:nvPr/>
          </p:nvCxnSpPr>
          <p:spPr>
            <a:xfrm flipH="1">
              <a:off x="3819579" y="4132511"/>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68" name="Straight Arrow Connector 1067"/>
            <p:cNvCxnSpPr/>
            <p:nvPr/>
          </p:nvCxnSpPr>
          <p:spPr>
            <a:xfrm flipV="1">
              <a:off x="3651582" y="5005726"/>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69" name="Cloud 1068"/>
            <p:cNvSpPr/>
            <p:nvPr/>
          </p:nvSpPr>
          <p:spPr>
            <a:xfrm>
              <a:off x="3460633" y="4320364"/>
              <a:ext cx="478876" cy="704756"/>
            </a:xfrm>
            <a:prstGeom prst="cloud">
              <a:avLst/>
            </a:prstGeom>
            <a:noFill/>
            <a:ln w="1905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lumMod val="50000"/>
                    </a:sysClr>
                  </a:solidFill>
                  <a:effectLst/>
                  <a:uLnTx/>
                  <a:uFillTx/>
                  <a:latin typeface="Calibri"/>
                  <a:ea typeface="+mn-ea"/>
                  <a:cs typeface="+mn-cs"/>
                </a:rPr>
                <a:t>…</a:t>
              </a:r>
              <a:endParaRPr kumimoji="0" lang="en-US" sz="1800" b="0"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grpSp>
      <p:grpSp>
        <p:nvGrpSpPr>
          <p:cNvPr id="1113" name="Group 1112"/>
          <p:cNvGrpSpPr/>
          <p:nvPr/>
        </p:nvGrpSpPr>
        <p:grpSpPr>
          <a:xfrm>
            <a:off x="6437038" y="2704613"/>
            <a:ext cx="2476777" cy="3248025"/>
            <a:chOff x="6437038" y="2704613"/>
            <a:chExt cx="2476777" cy="3248025"/>
          </a:xfrm>
        </p:grpSpPr>
        <p:cxnSp>
          <p:nvCxnSpPr>
            <p:cNvPr id="1070" name="Straight Arrow Connector 1069"/>
            <p:cNvCxnSpPr/>
            <p:nvPr/>
          </p:nvCxnSpPr>
          <p:spPr>
            <a:xfrm flipH="1" flipV="1">
              <a:off x="8414105" y="412797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71" name="Straight Arrow Connector 1070"/>
            <p:cNvCxnSpPr/>
            <p:nvPr/>
          </p:nvCxnSpPr>
          <p:spPr>
            <a:xfrm>
              <a:off x="8591291" y="4137292"/>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72" name="Straight Arrow Connector 1071"/>
            <p:cNvCxnSpPr/>
            <p:nvPr/>
          </p:nvCxnSpPr>
          <p:spPr>
            <a:xfrm>
              <a:off x="8605412" y="5013988"/>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073" name="Straight Arrow Connector 1072"/>
            <p:cNvCxnSpPr/>
            <p:nvPr/>
          </p:nvCxnSpPr>
          <p:spPr>
            <a:xfrm flipV="1">
              <a:off x="8401466" y="5022823"/>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1074" name="Straight Connector 1073"/>
            <p:cNvCxnSpPr/>
            <p:nvPr/>
          </p:nvCxnSpPr>
          <p:spPr>
            <a:xfrm>
              <a:off x="6437038" y="2704613"/>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075" name="Rectangle 1074"/>
            <p:cNvSpPr/>
            <p:nvPr/>
          </p:nvSpPr>
          <p:spPr>
            <a:xfrm>
              <a:off x="6551094" y="5228524"/>
              <a:ext cx="102647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76" name="Rectangle 1075"/>
            <p:cNvSpPr/>
            <p:nvPr/>
          </p:nvSpPr>
          <p:spPr>
            <a:xfrm>
              <a:off x="7130137" y="4344379"/>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077" name="Rectangle 1076"/>
            <p:cNvSpPr/>
            <p:nvPr/>
          </p:nvSpPr>
          <p:spPr>
            <a:xfrm>
              <a:off x="6551094" y="4003556"/>
              <a:ext cx="2161174" cy="99932"/>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078" name="Rectangle 1077"/>
            <p:cNvSpPr/>
            <p:nvPr/>
          </p:nvSpPr>
          <p:spPr>
            <a:xfrm>
              <a:off x="6551092" y="3111394"/>
              <a:ext cx="2161176"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1079" name="Straight Arrow Connector 1078"/>
            <p:cNvCxnSpPr/>
            <p:nvPr/>
          </p:nvCxnSpPr>
          <p:spPr>
            <a:xfrm flipH="1" flipV="1">
              <a:off x="7257264" y="4127972"/>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080" name="Straight Arrow Connector 1079"/>
            <p:cNvCxnSpPr/>
            <p:nvPr/>
          </p:nvCxnSpPr>
          <p:spPr>
            <a:xfrm flipH="1" flipV="1">
              <a:off x="7515082" y="3808306"/>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081" name="Straight Arrow Connector 1080"/>
            <p:cNvCxnSpPr/>
            <p:nvPr/>
          </p:nvCxnSpPr>
          <p:spPr>
            <a:xfrm>
              <a:off x="7434450" y="4137292"/>
              <a:ext cx="0"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082" name="Straight Arrow Connector 1081"/>
            <p:cNvCxnSpPr/>
            <p:nvPr/>
          </p:nvCxnSpPr>
          <p:spPr>
            <a:xfrm>
              <a:off x="7758533" y="3799669"/>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083" name="Rectangle 1082"/>
            <p:cNvSpPr/>
            <p:nvPr/>
          </p:nvSpPr>
          <p:spPr>
            <a:xfrm>
              <a:off x="6551092" y="4344379"/>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84" name="Rectangle 1083"/>
            <p:cNvSpPr/>
            <p:nvPr/>
          </p:nvSpPr>
          <p:spPr>
            <a:xfrm>
              <a:off x="6551092" y="4580208"/>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85" name="Straight Arrow Connector 1084"/>
            <p:cNvCxnSpPr/>
            <p:nvPr/>
          </p:nvCxnSpPr>
          <p:spPr>
            <a:xfrm flipV="1">
              <a:off x="6733058" y="4991178"/>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86" name="Rectangle 1085"/>
            <p:cNvSpPr/>
            <p:nvPr/>
          </p:nvSpPr>
          <p:spPr>
            <a:xfrm>
              <a:off x="6551093" y="4773323"/>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87" name="Rectangle 1086"/>
            <p:cNvSpPr/>
            <p:nvPr/>
          </p:nvSpPr>
          <p:spPr>
            <a:xfrm>
              <a:off x="7758532" y="5215079"/>
              <a:ext cx="953735"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088" name="Rectangle 1087"/>
            <p:cNvSpPr/>
            <p:nvPr/>
          </p:nvSpPr>
          <p:spPr>
            <a:xfrm>
              <a:off x="8279635" y="4350874"/>
              <a:ext cx="432632" cy="661239"/>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X:1</a:t>
              </a: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89" name="Rectangle 1088"/>
            <p:cNvSpPr/>
            <p:nvPr/>
          </p:nvSpPr>
          <p:spPr>
            <a:xfrm>
              <a:off x="7758532" y="4350874"/>
              <a:ext cx="363931" cy="235829"/>
            </a:xfrm>
            <a:prstGeom prst="rect">
              <a:avLst/>
            </a:prstGeom>
            <a:solidFill>
              <a:srgbClr val="FFFFFF"/>
            </a:solidFill>
            <a:ln w="25400" cap="flat" cmpd="sng" algn="ctr">
              <a:solidFill>
                <a:sysClr val="window" lastClr="FFFFFF">
                  <a:lumMod val="50000"/>
                </a:sys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FIFO</a:t>
              </a:r>
              <a:endParaRPr kumimoji="0" lang="en-US" sz="1100" b="1" i="0" u="none" strike="noStrike" kern="0" cap="none" spc="0" normalizeH="0" baseline="0" noProof="0" dirty="0">
                <a:ln>
                  <a:noFill/>
                </a:ln>
                <a:solidFill>
                  <a:sysClr val="window" lastClr="FFFFFF">
                    <a:lumMod val="50000"/>
                  </a:sysClr>
                </a:solidFill>
                <a:effectLst/>
                <a:uLnTx/>
                <a:uFillTx/>
                <a:latin typeface="Calibri"/>
              </a:endParaRPr>
            </a:p>
          </p:txBody>
        </p:sp>
        <p:sp>
          <p:nvSpPr>
            <p:cNvPr id="1090" name="Rectangle 1089"/>
            <p:cNvSpPr/>
            <p:nvPr/>
          </p:nvSpPr>
          <p:spPr>
            <a:xfrm>
              <a:off x="7758532" y="4586703"/>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cxnSp>
          <p:nvCxnSpPr>
            <p:cNvPr id="1091" name="Straight Arrow Connector 1090"/>
            <p:cNvCxnSpPr/>
            <p:nvPr/>
          </p:nvCxnSpPr>
          <p:spPr>
            <a:xfrm flipV="1">
              <a:off x="7940498" y="499767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092" name="Rectangle 1091"/>
            <p:cNvSpPr/>
            <p:nvPr/>
          </p:nvSpPr>
          <p:spPr>
            <a:xfrm>
              <a:off x="7758533" y="4779818"/>
              <a:ext cx="363931" cy="201019"/>
            </a:xfrm>
            <a:prstGeom prst="rect">
              <a:avLst/>
            </a:prstGeom>
            <a:solidFill>
              <a:srgbClr val="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 lastClr="FFFFFF">
                    <a:lumMod val="50000"/>
                  </a:sysClr>
                </a:solidFill>
                <a:effectLst/>
                <a:uLnTx/>
                <a:uFillTx/>
                <a:latin typeface="Calibri"/>
              </a:endParaRPr>
            </a:p>
          </p:txBody>
        </p:sp>
        <p:sp>
          <p:nvSpPr>
            <p:cNvPr id="1093" name="Freeform 1092"/>
            <p:cNvSpPr/>
            <p:nvPr/>
          </p:nvSpPr>
          <p:spPr>
            <a:xfrm>
              <a:off x="7842596" y="3653956"/>
              <a:ext cx="534217" cy="1033256"/>
            </a:xfrm>
            <a:custGeom>
              <a:avLst/>
              <a:gdLst>
                <a:gd name="connsiteX0" fmla="*/ 0 w 1057275"/>
                <a:gd name="connsiteY0" fmla="*/ 3600 h 946575"/>
                <a:gd name="connsiteX1" fmla="*/ 342900 w 1057275"/>
                <a:gd name="connsiteY1" fmla="*/ 22650 h 946575"/>
                <a:gd name="connsiteX2" fmla="*/ 647700 w 1057275"/>
                <a:gd name="connsiteY2" fmla="*/ 175050 h 946575"/>
                <a:gd name="connsiteX3" fmla="*/ 904875 w 1057275"/>
                <a:gd name="connsiteY3" fmla="*/ 422700 h 946575"/>
                <a:gd name="connsiteX4" fmla="*/ 1028700 w 1057275"/>
                <a:gd name="connsiteY4" fmla="*/ 727500 h 946575"/>
                <a:gd name="connsiteX5" fmla="*/ 1057275 w 1057275"/>
                <a:gd name="connsiteY5" fmla="*/ 946575 h 9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 h="946575">
                  <a:moveTo>
                    <a:pt x="0" y="3600"/>
                  </a:moveTo>
                  <a:cubicBezTo>
                    <a:pt x="117475" y="-1163"/>
                    <a:pt x="234950" y="-5925"/>
                    <a:pt x="342900" y="22650"/>
                  </a:cubicBezTo>
                  <a:cubicBezTo>
                    <a:pt x="450850" y="51225"/>
                    <a:pt x="554037" y="108375"/>
                    <a:pt x="647700" y="175050"/>
                  </a:cubicBezTo>
                  <a:cubicBezTo>
                    <a:pt x="741363" y="241725"/>
                    <a:pt x="841375" y="330625"/>
                    <a:pt x="904875" y="422700"/>
                  </a:cubicBezTo>
                  <a:cubicBezTo>
                    <a:pt x="968375" y="514775"/>
                    <a:pt x="1003300" y="640188"/>
                    <a:pt x="1028700" y="727500"/>
                  </a:cubicBezTo>
                  <a:cubicBezTo>
                    <a:pt x="1054100" y="814812"/>
                    <a:pt x="1055687" y="880693"/>
                    <a:pt x="1057275" y="946575"/>
                  </a:cubicBezTo>
                </a:path>
              </a:pathLst>
            </a:custGeom>
            <a:noFill/>
            <a:ln w="19050" cap="flat" cmpd="sng" algn="ctr">
              <a:solidFill>
                <a:sysClr val="windowText" lastClr="000000"/>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4" name="TextBox 1093"/>
            <p:cNvSpPr txBox="1"/>
            <p:nvPr/>
          </p:nvSpPr>
          <p:spPr>
            <a:xfrm>
              <a:off x="8077747" y="4547719"/>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095" name="Freeform 1094"/>
            <p:cNvSpPr/>
            <p:nvPr/>
          </p:nvSpPr>
          <p:spPr>
            <a:xfrm>
              <a:off x="8420279" y="4759954"/>
              <a:ext cx="10441" cy="428625"/>
            </a:xfrm>
            <a:custGeom>
              <a:avLst/>
              <a:gdLst>
                <a:gd name="connsiteX0" fmla="*/ 916 w 10441"/>
                <a:gd name="connsiteY0" fmla="*/ 0 h 428625"/>
                <a:gd name="connsiteX1" fmla="*/ 916 w 10441"/>
                <a:gd name="connsiteY1" fmla="*/ 200025 h 428625"/>
                <a:gd name="connsiteX2" fmla="*/ 10441 w 10441"/>
                <a:gd name="connsiteY2" fmla="*/ 428625 h 428625"/>
              </a:gdLst>
              <a:ahLst/>
              <a:cxnLst>
                <a:cxn ang="0">
                  <a:pos x="connsiteX0" y="connsiteY0"/>
                </a:cxn>
                <a:cxn ang="0">
                  <a:pos x="connsiteX1" y="connsiteY1"/>
                </a:cxn>
                <a:cxn ang="0">
                  <a:pos x="connsiteX2" y="connsiteY2"/>
                </a:cxn>
              </a:cxnLst>
              <a:rect l="l" t="t" r="r" b="b"/>
              <a:pathLst>
                <a:path w="10441" h="428625">
                  <a:moveTo>
                    <a:pt x="916" y="0"/>
                  </a:moveTo>
                  <a:cubicBezTo>
                    <a:pt x="122" y="64294"/>
                    <a:pt x="-672" y="128588"/>
                    <a:pt x="916" y="200025"/>
                  </a:cubicBezTo>
                  <a:cubicBezTo>
                    <a:pt x="2504" y="271463"/>
                    <a:pt x="6472" y="350044"/>
                    <a:pt x="10441" y="428625"/>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6" name="Freeform 1095"/>
            <p:cNvSpPr/>
            <p:nvPr/>
          </p:nvSpPr>
          <p:spPr>
            <a:xfrm>
              <a:off x="7842596" y="3478615"/>
              <a:ext cx="777103" cy="1388615"/>
            </a:xfrm>
            <a:custGeom>
              <a:avLst/>
              <a:gdLst>
                <a:gd name="connsiteX0" fmla="*/ 0 w 1325808"/>
                <a:gd name="connsiteY0" fmla="*/ 9525 h 1276350"/>
                <a:gd name="connsiteX1" fmla="*/ 428625 w 1325808"/>
                <a:gd name="connsiteY1" fmla="*/ 19050 h 1276350"/>
                <a:gd name="connsiteX2" fmla="*/ 838200 w 1325808"/>
                <a:gd name="connsiteY2" fmla="*/ 180975 h 1276350"/>
                <a:gd name="connsiteX3" fmla="*/ 1114425 w 1325808"/>
                <a:gd name="connsiteY3" fmla="*/ 438150 h 1276350"/>
                <a:gd name="connsiteX4" fmla="*/ 1295400 w 1325808"/>
                <a:gd name="connsiteY4" fmla="*/ 895350 h 1276350"/>
                <a:gd name="connsiteX5" fmla="*/ 1323975 w 1325808"/>
                <a:gd name="connsiteY5" fmla="*/ 127635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08" h="1276350">
                  <a:moveTo>
                    <a:pt x="0" y="9525"/>
                  </a:moveTo>
                  <a:cubicBezTo>
                    <a:pt x="144462" y="0"/>
                    <a:pt x="288925" y="-9525"/>
                    <a:pt x="428625" y="19050"/>
                  </a:cubicBezTo>
                  <a:cubicBezTo>
                    <a:pt x="568325" y="47625"/>
                    <a:pt x="723900" y="111125"/>
                    <a:pt x="838200" y="180975"/>
                  </a:cubicBezTo>
                  <a:cubicBezTo>
                    <a:pt x="952500" y="250825"/>
                    <a:pt x="1038225" y="319088"/>
                    <a:pt x="1114425" y="438150"/>
                  </a:cubicBezTo>
                  <a:cubicBezTo>
                    <a:pt x="1190625" y="557212"/>
                    <a:pt x="1260475" y="755650"/>
                    <a:pt x="1295400" y="895350"/>
                  </a:cubicBezTo>
                  <a:cubicBezTo>
                    <a:pt x="1330325" y="1035050"/>
                    <a:pt x="1327150" y="1155700"/>
                    <a:pt x="1323975" y="127635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8" name="Freeform 1097"/>
            <p:cNvSpPr/>
            <p:nvPr/>
          </p:nvSpPr>
          <p:spPr>
            <a:xfrm>
              <a:off x="8623342" y="4885161"/>
              <a:ext cx="28575" cy="285750"/>
            </a:xfrm>
            <a:custGeom>
              <a:avLst/>
              <a:gdLst>
                <a:gd name="connsiteX0" fmla="*/ 0 w 28575"/>
                <a:gd name="connsiteY0" fmla="*/ 0 h 285750"/>
                <a:gd name="connsiteX1" fmla="*/ 19050 w 28575"/>
                <a:gd name="connsiteY1" fmla="*/ 190500 h 285750"/>
                <a:gd name="connsiteX2" fmla="*/ 28575 w 28575"/>
                <a:gd name="connsiteY2" fmla="*/ 285750 h 285750"/>
              </a:gdLst>
              <a:ahLst/>
              <a:cxnLst>
                <a:cxn ang="0">
                  <a:pos x="connsiteX0" y="connsiteY0"/>
                </a:cxn>
                <a:cxn ang="0">
                  <a:pos x="connsiteX1" y="connsiteY1"/>
                </a:cxn>
                <a:cxn ang="0">
                  <a:pos x="connsiteX2" y="connsiteY2"/>
                </a:cxn>
              </a:cxnLst>
              <a:rect l="l" t="t" r="r" b="b"/>
              <a:pathLst>
                <a:path w="28575" h="285750">
                  <a:moveTo>
                    <a:pt x="0" y="0"/>
                  </a:moveTo>
                  <a:lnTo>
                    <a:pt x="19050" y="190500"/>
                  </a:lnTo>
                  <a:lnTo>
                    <a:pt x="28575" y="285750"/>
                  </a:ln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099" name="Straight Arrow Connector 1098"/>
            <p:cNvCxnSpPr/>
            <p:nvPr/>
          </p:nvCxnSpPr>
          <p:spPr>
            <a:xfrm>
              <a:off x="7471797" y="5024006"/>
              <a:ext cx="0" cy="210455"/>
            </a:xfrm>
            <a:prstGeom prst="straightConnector1">
              <a:avLst/>
            </a:prstGeom>
            <a:noFill/>
            <a:ln w="22225" cap="flat" cmpd="sng" algn="ctr">
              <a:solidFill>
                <a:sysClr val="window" lastClr="FFFFFF">
                  <a:lumMod val="50000"/>
                </a:sysClr>
              </a:solidFill>
              <a:prstDash val="solid"/>
              <a:tailEnd type="arrow"/>
            </a:ln>
            <a:effectLst/>
          </p:spPr>
        </p:cxnSp>
        <p:cxnSp>
          <p:nvCxnSpPr>
            <p:cNvPr id="1100" name="Straight Arrow Connector 1099"/>
            <p:cNvCxnSpPr/>
            <p:nvPr/>
          </p:nvCxnSpPr>
          <p:spPr>
            <a:xfrm flipV="1">
              <a:off x="7267851" y="5032841"/>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101" name="TextBox 1100"/>
            <p:cNvSpPr txBox="1"/>
            <p:nvPr/>
          </p:nvSpPr>
          <p:spPr>
            <a:xfrm>
              <a:off x="8105846" y="4135540"/>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102" name="Freeform 1101"/>
            <p:cNvSpPr/>
            <p:nvPr/>
          </p:nvSpPr>
          <p:spPr>
            <a:xfrm>
              <a:off x="8279635" y="4714831"/>
              <a:ext cx="86735" cy="473748"/>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3" name="Freeform 1102"/>
            <p:cNvSpPr/>
            <p:nvPr/>
          </p:nvSpPr>
          <p:spPr>
            <a:xfrm flipH="1">
              <a:off x="8503479" y="4765474"/>
              <a:ext cx="45719" cy="431411"/>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4" name="TextBox 1103"/>
            <p:cNvSpPr txBox="1"/>
            <p:nvPr/>
          </p:nvSpPr>
          <p:spPr>
            <a:xfrm>
              <a:off x="8591291" y="4462688"/>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105" name="Freeform 1104"/>
            <p:cNvSpPr/>
            <p:nvPr/>
          </p:nvSpPr>
          <p:spPr>
            <a:xfrm flipH="1">
              <a:off x="7842596" y="3653957"/>
              <a:ext cx="480406" cy="959398"/>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6" name="Freeform 1105"/>
            <p:cNvSpPr/>
            <p:nvPr/>
          </p:nvSpPr>
          <p:spPr>
            <a:xfrm flipH="1">
              <a:off x="8005482" y="3478615"/>
              <a:ext cx="617860" cy="1236217"/>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1107" name="Straight Arrow Connector 1106"/>
          <p:cNvCxnSpPr/>
          <p:nvPr/>
        </p:nvCxnSpPr>
        <p:spPr>
          <a:xfrm>
            <a:off x="614516" y="6257365"/>
            <a:ext cx="7632652" cy="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08" name="TextBox 1107"/>
          <p:cNvSpPr txBox="1"/>
          <p:nvPr/>
        </p:nvSpPr>
        <p:spPr>
          <a:xfrm>
            <a:off x="3920451" y="5944500"/>
            <a:ext cx="689035" cy="369332"/>
          </a:xfrm>
          <a:prstGeom prst="rect">
            <a:avLst/>
          </a:prstGeom>
          <a:noFill/>
        </p:spPr>
        <p:txBody>
          <a:bodyPr wrap="none" rtlCol="0">
            <a:spAutoFit/>
          </a:bodyPr>
          <a:lstStyle/>
          <a:p>
            <a:pPr>
              <a:spcBef>
                <a:spcPts val="300"/>
              </a:spcBef>
              <a:buClr>
                <a:schemeClr val="bg2"/>
              </a:buClr>
            </a:pPr>
            <a:r>
              <a:rPr lang="en-US" dirty="0" smtClean="0"/>
              <a:t>Time</a:t>
            </a:r>
          </a:p>
        </p:txBody>
      </p:sp>
    </p:spTree>
    <p:extLst>
      <p:ext uri="{BB962C8B-B14F-4D97-AF65-F5344CB8AC3E}">
        <p14:creationId xmlns:p14="http://schemas.microsoft.com/office/powerpoint/2010/main" val="39338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 Example</a:t>
            </a:r>
            <a:endParaRPr lang="en-US" dirty="0"/>
          </a:p>
        </p:txBody>
      </p:sp>
      <p:cxnSp>
        <p:nvCxnSpPr>
          <p:cNvPr id="145" name="Straight Arrow Connector 144"/>
          <p:cNvCxnSpPr/>
          <p:nvPr/>
        </p:nvCxnSpPr>
        <p:spPr>
          <a:xfrm>
            <a:off x="3871287" y="1177226"/>
            <a:ext cx="0" cy="281620"/>
          </a:xfrm>
          <a:prstGeom prst="straightConnector1">
            <a:avLst/>
          </a:prstGeom>
          <a:noFill/>
          <a:ln w="25400" cap="flat" cmpd="sng" algn="ctr">
            <a:solidFill>
              <a:sysClr val="window" lastClr="FFFFFF"/>
            </a:solidFill>
            <a:prstDash val="solid"/>
            <a:tailEnd type="arrow"/>
          </a:ln>
          <a:effectLst/>
        </p:spPr>
      </p:cxnSp>
      <p:cxnSp>
        <p:nvCxnSpPr>
          <p:cNvPr id="146" name="Straight Arrow Connector 145"/>
          <p:cNvCxnSpPr/>
          <p:nvPr/>
        </p:nvCxnSpPr>
        <p:spPr>
          <a:xfrm>
            <a:off x="3908866" y="1578366"/>
            <a:ext cx="0" cy="498862"/>
          </a:xfrm>
          <a:prstGeom prst="straightConnector1">
            <a:avLst/>
          </a:prstGeom>
          <a:noFill/>
          <a:ln w="25400" cap="flat" cmpd="sng" algn="ctr">
            <a:solidFill>
              <a:sysClr val="window" lastClr="FFFFFF"/>
            </a:solidFill>
            <a:prstDash val="solid"/>
            <a:tailEnd type="arrow"/>
          </a:ln>
          <a:effectLst/>
        </p:spPr>
      </p:cxnSp>
      <p:sp>
        <p:nvSpPr>
          <p:cNvPr id="149" name="TextBox 148"/>
          <p:cNvSpPr txBox="1"/>
          <p:nvPr/>
        </p:nvSpPr>
        <p:spPr>
          <a:xfrm>
            <a:off x="4479299" y="1780396"/>
            <a:ext cx="1537600"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150" name="TextBox 149"/>
          <p:cNvSpPr txBox="1"/>
          <p:nvPr/>
        </p:nvSpPr>
        <p:spPr>
          <a:xfrm>
            <a:off x="4555633" y="1996139"/>
            <a:ext cx="1200970" cy="276999"/>
          </a:xfrm>
          <a:prstGeom prst="rect">
            <a:avLst/>
          </a:prstGeom>
          <a:noFill/>
        </p:spPr>
        <p:txBody>
          <a:bodyPr wrap="none" rtlCol="0">
            <a:spAutoFit/>
          </a:bodyPr>
          <a:lstStyle/>
          <a:p>
            <a:r>
              <a:rPr lang="en-US" sz="1200" dirty="0">
                <a:latin typeface="DejaVu Sans Mono" pitchFamily="49" charset="0"/>
                <a:ea typeface="DejaVu Sans Mono" pitchFamily="49" charset="0"/>
                <a:cs typeface="DejaVu Sans Mono" pitchFamily="49" charset="0"/>
                <a:sym typeface="Wingdings"/>
              </a:rPr>
              <a:t></a:t>
            </a:r>
            <a:r>
              <a:rPr lang="en-US" sz="12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 LD X (1)</a:t>
            </a:r>
            <a:endParaRPr lang="en-US" sz="1000" dirty="0">
              <a:latin typeface="DejaVu Sans Mono" pitchFamily="49" charset="0"/>
              <a:ea typeface="DejaVu Sans Mono" pitchFamily="49" charset="0"/>
              <a:cs typeface="DejaVu Sans Mono" pitchFamily="49" charset="0"/>
            </a:endParaRPr>
          </a:p>
        </p:txBody>
      </p:sp>
      <p:cxnSp>
        <p:nvCxnSpPr>
          <p:cNvPr id="151" name="Straight Arrow Connector 150"/>
          <p:cNvCxnSpPr/>
          <p:nvPr/>
        </p:nvCxnSpPr>
        <p:spPr>
          <a:xfrm>
            <a:off x="4414636" y="1798798"/>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152" name="TextBox 151"/>
          <p:cNvSpPr txBox="1"/>
          <p:nvPr/>
        </p:nvSpPr>
        <p:spPr>
          <a:xfrm>
            <a:off x="2959211" y="1380710"/>
            <a:ext cx="1306768"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153" name="TextBox 152"/>
          <p:cNvSpPr txBox="1"/>
          <p:nvPr/>
        </p:nvSpPr>
        <p:spPr>
          <a:xfrm>
            <a:off x="2818766" y="1574243"/>
            <a:ext cx="1736373"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err="1" smtClean="0">
                <a:latin typeface="DejaVu Sans Mono" pitchFamily="49" charset="0"/>
                <a:ea typeface="DejaVu Sans Mono" pitchFamily="49" charset="0"/>
                <a:cs typeface="DejaVu Sans Mono" pitchFamily="49" charset="0"/>
              </a:rPr>
              <a:t>ST_Rel</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154" name="TextBox 153"/>
          <p:cNvSpPr txBox="1"/>
          <p:nvPr/>
        </p:nvSpPr>
        <p:spPr>
          <a:xfrm>
            <a:off x="3465969" y="104642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155" name="TextBox 154"/>
          <p:cNvSpPr txBox="1"/>
          <p:nvPr/>
        </p:nvSpPr>
        <p:spPr>
          <a:xfrm>
            <a:off x="4925552" y="106547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3" name="Group 2"/>
          <p:cNvGrpSpPr/>
          <p:nvPr/>
        </p:nvGrpSpPr>
        <p:grpSpPr>
          <a:xfrm>
            <a:off x="384474" y="3044500"/>
            <a:ext cx="1231895" cy="2443363"/>
            <a:chOff x="384474" y="3044500"/>
            <a:chExt cx="1231895" cy="2443363"/>
          </a:xfrm>
        </p:grpSpPr>
        <p:sp>
          <p:nvSpPr>
            <p:cNvPr id="141" name="Rectangle 140"/>
            <p:cNvSpPr/>
            <p:nvPr/>
          </p:nvSpPr>
          <p:spPr>
            <a:xfrm>
              <a:off x="507173"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42" name="Rectangle 141"/>
            <p:cNvSpPr/>
            <p:nvPr/>
          </p:nvSpPr>
          <p:spPr>
            <a:xfrm>
              <a:off x="532668"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43" name="Rectangle 142"/>
            <p:cNvSpPr/>
            <p:nvPr/>
          </p:nvSpPr>
          <p:spPr>
            <a:xfrm>
              <a:off x="507173" y="393666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44" name="Rectangle 143"/>
            <p:cNvSpPr/>
            <p:nvPr/>
          </p:nvSpPr>
          <p:spPr>
            <a:xfrm>
              <a:off x="507171" y="304450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47" name="Straight Arrow Connector 146"/>
            <p:cNvCxnSpPr/>
            <p:nvPr/>
          </p:nvCxnSpPr>
          <p:spPr>
            <a:xfrm flipH="1" flipV="1">
              <a:off x="938455" y="374193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48" name="Straight Arrow Connector 147"/>
            <p:cNvCxnSpPr/>
            <p:nvPr/>
          </p:nvCxnSpPr>
          <p:spPr>
            <a:xfrm>
              <a:off x="1169056" y="374193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56" name="TextBox 155"/>
            <p:cNvSpPr txBox="1"/>
            <p:nvPr/>
          </p:nvSpPr>
          <p:spPr>
            <a:xfrm>
              <a:off x="384474" y="4927982"/>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57" name="Freeform 156"/>
            <p:cNvSpPr/>
            <p:nvPr/>
          </p:nvSpPr>
          <p:spPr>
            <a:xfrm>
              <a:off x="627584" y="4730086"/>
              <a:ext cx="92482" cy="40273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63" name="Straight Arrow Connector 162"/>
            <p:cNvCxnSpPr/>
            <p:nvPr/>
          </p:nvCxnSpPr>
          <p:spPr>
            <a:xfrm flipH="1" flipV="1">
              <a:off x="660234"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64" name="Straight Arrow Connector 163"/>
            <p:cNvCxnSpPr/>
            <p:nvPr/>
          </p:nvCxnSpPr>
          <p:spPr>
            <a:xfrm flipH="1">
              <a:off x="880616"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65" name="Straight Arrow Connector 164"/>
            <p:cNvCxnSpPr/>
            <p:nvPr/>
          </p:nvCxnSpPr>
          <p:spPr>
            <a:xfrm>
              <a:off x="877801"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66" name="Straight Arrow Connector 165"/>
            <p:cNvCxnSpPr/>
            <p:nvPr/>
          </p:nvCxnSpPr>
          <p:spPr>
            <a:xfrm flipV="1">
              <a:off x="706989"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68" name="Rectangle 167"/>
            <p:cNvSpPr/>
            <p:nvPr/>
          </p:nvSpPr>
          <p:spPr>
            <a:xfrm>
              <a:off x="1125223"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69" name="Rectangle 168"/>
            <p:cNvSpPr/>
            <p:nvPr/>
          </p:nvSpPr>
          <p:spPr>
            <a:xfrm>
              <a:off x="1150718"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Y: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170" name="Straight Arrow Connector 169"/>
            <p:cNvCxnSpPr/>
            <p:nvPr/>
          </p:nvCxnSpPr>
          <p:spPr>
            <a:xfrm flipH="1" flipV="1">
              <a:off x="1278284"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71" name="Straight Arrow Connector 170"/>
            <p:cNvCxnSpPr/>
            <p:nvPr/>
          </p:nvCxnSpPr>
          <p:spPr>
            <a:xfrm flipH="1">
              <a:off x="1498666"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72" name="Straight Arrow Connector 171"/>
            <p:cNvCxnSpPr/>
            <p:nvPr/>
          </p:nvCxnSpPr>
          <p:spPr>
            <a:xfrm>
              <a:off x="1495851"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73" name="Straight Arrow Connector 172"/>
            <p:cNvCxnSpPr/>
            <p:nvPr/>
          </p:nvCxnSpPr>
          <p:spPr>
            <a:xfrm flipV="1">
              <a:off x="1325039" y="4963865"/>
              <a:ext cx="9" cy="192783"/>
            </a:xfrm>
            <a:prstGeom prst="straightConnector1">
              <a:avLst/>
            </a:prstGeom>
            <a:noFill/>
            <a:ln w="22225" cap="flat" cmpd="sng" algn="ctr">
              <a:solidFill>
                <a:sysClr val="window" lastClr="FFFFFF">
                  <a:lumMod val="50000"/>
                </a:sysClr>
              </a:solidFill>
              <a:prstDash val="solid"/>
              <a:tailEnd type="arrow"/>
            </a:ln>
            <a:effectLst/>
          </p:spPr>
        </p:cxnSp>
      </p:grpSp>
      <p:grpSp>
        <p:nvGrpSpPr>
          <p:cNvPr id="4" name="Group 3"/>
          <p:cNvGrpSpPr/>
          <p:nvPr/>
        </p:nvGrpSpPr>
        <p:grpSpPr>
          <a:xfrm>
            <a:off x="1763306" y="2678545"/>
            <a:ext cx="1275481" cy="3248025"/>
            <a:chOff x="1763306" y="2678545"/>
            <a:chExt cx="1275481" cy="3248025"/>
          </a:xfrm>
        </p:grpSpPr>
        <p:sp>
          <p:nvSpPr>
            <p:cNvPr id="158" name="TextBox 157"/>
            <p:cNvSpPr txBox="1"/>
            <p:nvPr/>
          </p:nvSpPr>
          <p:spPr>
            <a:xfrm>
              <a:off x="1796849" y="4915003"/>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59" name="Straight Connector 158"/>
            <p:cNvCxnSpPr/>
            <p:nvPr/>
          </p:nvCxnSpPr>
          <p:spPr>
            <a:xfrm>
              <a:off x="1763306" y="2678545"/>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60" name="TextBox 159"/>
            <p:cNvSpPr txBox="1"/>
            <p:nvPr/>
          </p:nvSpPr>
          <p:spPr>
            <a:xfrm>
              <a:off x="2017539" y="3717540"/>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74" name="Rectangle 173"/>
            <p:cNvSpPr/>
            <p:nvPr/>
          </p:nvSpPr>
          <p:spPr>
            <a:xfrm>
              <a:off x="1929591"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75" name="Rectangle 174"/>
            <p:cNvSpPr/>
            <p:nvPr/>
          </p:nvSpPr>
          <p:spPr>
            <a:xfrm>
              <a:off x="1955086"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76" name="Rectangle 175"/>
            <p:cNvSpPr/>
            <p:nvPr/>
          </p:nvSpPr>
          <p:spPr>
            <a:xfrm>
              <a:off x="1929591" y="393666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77" name="Rectangle 176"/>
            <p:cNvSpPr/>
            <p:nvPr/>
          </p:nvSpPr>
          <p:spPr>
            <a:xfrm>
              <a:off x="1929589" y="304450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78" name="Straight Arrow Connector 177"/>
            <p:cNvCxnSpPr/>
            <p:nvPr/>
          </p:nvCxnSpPr>
          <p:spPr>
            <a:xfrm flipH="1" flipV="1">
              <a:off x="2360873" y="374193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79" name="Straight Arrow Connector 178"/>
            <p:cNvCxnSpPr/>
            <p:nvPr/>
          </p:nvCxnSpPr>
          <p:spPr>
            <a:xfrm>
              <a:off x="2591474" y="3741937"/>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181" name="Straight Arrow Connector 180"/>
            <p:cNvCxnSpPr/>
            <p:nvPr/>
          </p:nvCxnSpPr>
          <p:spPr>
            <a:xfrm flipH="1" flipV="1">
              <a:off x="2082652"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82" name="Straight Arrow Connector 181"/>
            <p:cNvCxnSpPr/>
            <p:nvPr/>
          </p:nvCxnSpPr>
          <p:spPr>
            <a:xfrm flipH="1">
              <a:off x="2303034"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83" name="Straight Arrow Connector 182"/>
            <p:cNvCxnSpPr/>
            <p:nvPr/>
          </p:nvCxnSpPr>
          <p:spPr>
            <a:xfrm>
              <a:off x="2300219"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84" name="Straight Arrow Connector 183"/>
            <p:cNvCxnSpPr/>
            <p:nvPr/>
          </p:nvCxnSpPr>
          <p:spPr>
            <a:xfrm flipV="1">
              <a:off x="2129407"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85" name="Rectangle 184"/>
            <p:cNvSpPr/>
            <p:nvPr/>
          </p:nvSpPr>
          <p:spPr>
            <a:xfrm>
              <a:off x="2547641"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86" name="Rectangle 185"/>
            <p:cNvSpPr/>
            <p:nvPr/>
          </p:nvSpPr>
          <p:spPr>
            <a:xfrm>
              <a:off x="2573136"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Y: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187" name="Straight Arrow Connector 186"/>
            <p:cNvCxnSpPr/>
            <p:nvPr/>
          </p:nvCxnSpPr>
          <p:spPr>
            <a:xfrm flipH="1" flipV="1">
              <a:off x="2700702"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88" name="Straight Arrow Connector 187"/>
            <p:cNvCxnSpPr/>
            <p:nvPr/>
          </p:nvCxnSpPr>
          <p:spPr>
            <a:xfrm flipH="1">
              <a:off x="2921084"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89" name="Straight Arrow Connector 188"/>
            <p:cNvCxnSpPr/>
            <p:nvPr/>
          </p:nvCxnSpPr>
          <p:spPr>
            <a:xfrm>
              <a:off x="2918269"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90" name="Straight Arrow Connector 189"/>
            <p:cNvCxnSpPr/>
            <p:nvPr/>
          </p:nvCxnSpPr>
          <p:spPr>
            <a:xfrm flipV="1">
              <a:off x="2747457"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91" name="Freeform 190"/>
            <p:cNvSpPr/>
            <p:nvPr/>
          </p:nvSpPr>
          <p:spPr>
            <a:xfrm>
              <a:off x="1990171" y="4950139"/>
              <a:ext cx="92482" cy="250968"/>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5" name="Group 4"/>
          <p:cNvGrpSpPr/>
          <p:nvPr/>
        </p:nvGrpSpPr>
        <p:grpSpPr>
          <a:xfrm>
            <a:off x="3195383" y="2642394"/>
            <a:ext cx="1230503" cy="3248025"/>
            <a:chOff x="3195383" y="2642394"/>
            <a:chExt cx="1230503" cy="3248025"/>
          </a:xfrm>
        </p:grpSpPr>
        <p:cxnSp>
          <p:nvCxnSpPr>
            <p:cNvPr id="161" name="Straight Connector 160"/>
            <p:cNvCxnSpPr/>
            <p:nvPr/>
          </p:nvCxnSpPr>
          <p:spPr>
            <a:xfrm>
              <a:off x="3195383" y="2642394"/>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62" name="TextBox 161"/>
            <p:cNvSpPr txBox="1"/>
            <p:nvPr/>
          </p:nvSpPr>
          <p:spPr>
            <a:xfrm>
              <a:off x="3691540" y="4925444"/>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92" name="TextBox 191"/>
            <p:cNvSpPr txBox="1"/>
            <p:nvPr/>
          </p:nvSpPr>
          <p:spPr>
            <a:xfrm>
              <a:off x="3404638" y="3717540"/>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93" name="Rectangle 192"/>
            <p:cNvSpPr/>
            <p:nvPr/>
          </p:nvSpPr>
          <p:spPr>
            <a:xfrm>
              <a:off x="3316690"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94" name="Rectangle 193"/>
            <p:cNvSpPr/>
            <p:nvPr/>
          </p:nvSpPr>
          <p:spPr>
            <a:xfrm>
              <a:off x="3342185"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95" name="Rectangle 194"/>
            <p:cNvSpPr/>
            <p:nvPr/>
          </p:nvSpPr>
          <p:spPr>
            <a:xfrm>
              <a:off x="3316690" y="393666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96" name="Rectangle 195"/>
            <p:cNvSpPr/>
            <p:nvPr/>
          </p:nvSpPr>
          <p:spPr>
            <a:xfrm>
              <a:off x="3316688" y="304450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97" name="Straight Arrow Connector 196"/>
            <p:cNvCxnSpPr/>
            <p:nvPr/>
          </p:nvCxnSpPr>
          <p:spPr>
            <a:xfrm flipH="1" flipV="1">
              <a:off x="3747972" y="374193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98" name="Straight Arrow Connector 197"/>
            <p:cNvCxnSpPr/>
            <p:nvPr/>
          </p:nvCxnSpPr>
          <p:spPr>
            <a:xfrm>
              <a:off x="3978573" y="374193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99" name="Freeform 198"/>
            <p:cNvSpPr/>
            <p:nvPr/>
          </p:nvSpPr>
          <p:spPr>
            <a:xfrm>
              <a:off x="3518102" y="3527438"/>
              <a:ext cx="229870" cy="1012197"/>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00" name="Straight Arrow Connector 199"/>
            <p:cNvCxnSpPr/>
            <p:nvPr/>
          </p:nvCxnSpPr>
          <p:spPr>
            <a:xfrm flipH="1" flipV="1">
              <a:off x="3469751"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01" name="Straight Arrow Connector 200"/>
            <p:cNvCxnSpPr/>
            <p:nvPr/>
          </p:nvCxnSpPr>
          <p:spPr>
            <a:xfrm flipH="1">
              <a:off x="3690133"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02" name="Straight Arrow Connector 201"/>
            <p:cNvCxnSpPr/>
            <p:nvPr/>
          </p:nvCxnSpPr>
          <p:spPr>
            <a:xfrm>
              <a:off x="3687318"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03" name="Straight Arrow Connector 202"/>
            <p:cNvCxnSpPr/>
            <p:nvPr/>
          </p:nvCxnSpPr>
          <p:spPr>
            <a:xfrm flipV="1">
              <a:off x="3516506"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04" name="Rectangle 203"/>
            <p:cNvSpPr/>
            <p:nvPr/>
          </p:nvSpPr>
          <p:spPr>
            <a:xfrm>
              <a:off x="3934740"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05" name="Rectangle 204"/>
            <p:cNvSpPr/>
            <p:nvPr/>
          </p:nvSpPr>
          <p:spPr>
            <a:xfrm>
              <a:off x="3960235"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Y: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206" name="Straight Arrow Connector 205"/>
            <p:cNvCxnSpPr/>
            <p:nvPr/>
          </p:nvCxnSpPr>
          <p:spPr>
            <a:xfrm flipH="1" flipV="1">
              <a:off x="4087801"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07" name="Straight Arrow Connector 206"/>
            <p:cNvCxnSpPr/>
            <p:nvPr/>
          </p:nvCxnSpPr>
          <p:spPr>
            <a:xfrm flipH="1">
              <a:off x="4308183"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08" name="Straight Arrow Connector 207"/>
            <p:cNvCxnSpPr/>
            <p:nvPr/>
          </p:nvCxnSpPr>
          <p:spPr>
            <a:xfrm>
              <a:off x="4305368"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09" name="Straight Arrow Connector 208"/>
            <p:cNvCxnSpPr/>
            <p:nvPr/>
          </p:nvCxnSpPr>
          <p:spPr>
            <a:xfrm flipV="1">
              <a:off x="4134556" y="4963865"/>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210" name="Straight Arrow Connector 209"/>
            <p:cNvCxnSpPr/>
            <p:nvPr/>
          </p:nvCxnSpPr>
          <p:spPr>
            <a:xfrm>
              <a:off x="3727162" y="4986292"/>
              <a:ext cx="25160" cy="170079"/>
            </a:xfrm>
            <a:prstGeom prst="straightConnector1">
              <a:avLst/>
            </a:prstGeom>
            <a:noFill/>
            <a:ln w="19050" cap="flat" cmpd="sng" algn="ctr">
              <a:solidFill>
                <a:sysClr val="windowText" lastClr="000000">
                  <a:shade val="95000"/>
                  <a:satMod val="105000"/>
                </a:sysClr>
              </a:solidFill>
              <a:prstDash val="solid"/>
              <a:headEnd type="none" w="med" len="med"/>
              <a:tailEnd type="triangle" w="med" len="med"/>
            </a:ln>
            <a:effectLst/>
          </p:spPr>
        </p:cxnSp>
      </p:grpSp>
      <p:grpSp>
        <p:nvGrpSpPr>
          <p:cNvPr id="6" name="Group 5"/>
          <p:cNvGrpSpPr/>
          <p:nvPr/>
        </p:nvGrpSpPr>
        <p:grpSpPr>
          <a:xfrm>
            <a:off x="4554280" y="2584824"/>
            <a:ext cx="1240323" cy="3248025"/>
            <a:chOff x="4554280" y="2584824"/>
            <a:chExt cx="1240323" cy="3248025"/>
          </a:xfrm>
        </p:grpSpPr>
        <p:cxnSp>
          <p:nvCxnSpPr>
            <p:cNvPr id="167" name="Straight Connector 166"/>
            <p:cNvCxnSpPr/>
            <p:nvPr/>
          </p:nvCxnSpPr>
          <p:spPr>
            <a:xfrm>
              <a:off x="4555139" y="2584824"/>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211" name="TextBox 210"/>
            <p:cNvSpPr txBox="1"/>
            <p:nvPr/>
          </p:nvSpPr>
          <p:spPr>
            <a:xfrm>
              <a:off x="4773355" y="3717540"/>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12" name="Rectangle 211"/>
            <p:cNvSpPr/>
            <p:nvPr/>
          </p:nvSpPr>
          <p:spPr>
            <a:xfrm>
              <a:off x="4685407"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13" name="Rectangle 212"/>
            <p:cNvSpPr/>
            <p:nvPr/>
          </p:nvSpPr>
          <p:spPr>
            <a:xfrm>
              <a:off x="4710902"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214" name="Rectangle 213"/>
            <p:cNvSpPr/>
            <p:nvPr/>
          </p:nvSpPr>
          <p:spPr>
            <a:xfrm>
              <a:off x="4685407" y="393666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15" name="Rectangle 214"/>
            <p:cNvSpPr/>
            <p:nvPr/>
          </p:nvSpPr>
          <p:spPr>
            <a:xfrm>
              <a:off x="4685405" y="304450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216" name="Straight Arrow Connector 215"/>
            <p:cNvCxnSpPr/>
            <p:nvPr/>
          </p:nvCxnSpPr>
          <p:spPr>
            <a:xfrm flipH="1" flipV="1">
              <a:off x="5116689" y="374193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17" name="Straight Arrow Connector 216"/>
            <p:cNvCxnSpPr/>
            <p:nvPr/>
          </p:nvCxnSpPr>
          <p:spPr>
            <a:xfrm>
              <a:off x="5347290" y="374193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18" name="Freeform 217"/>
            <p:cNvSpPr/>
            <p:nvPr/>
          </p:nvSpPr>
          <p:spPr>
            <a:xfrm>
              <a:off x="4886819" y="3644554"/>
              <a:ext cx="250192" cy="895081"/>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19" name="Straight Arrow Connector 218"/>
            <p:cNvCxnSpPr/>
            <p:nvPr/>
          </p:nvCxnSpPr>
          <p:spPr>
            <a:xfrm flipH="1" flipV="1">
              <a:off x="4838468"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20" name="Straight Arrow Connector 219"/>
            <p:cNvCxnSpPr/>
            <p:nvPr/>
          </p:nvCxnSpPr>
          <p:spPr>
            <a:xfrm flipH="1">
              <a:off x="5058850"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21" name="Straight Arrow Connector 220"/>
            <p:cNvCxnSpPr/>
            <p:nvPr/>
          </p:nvCxnSpPr>
          <p:spPr>
            <a:xfrm>
              <a:off x="5056035"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22" name="Straight Arrow Connector 221"/>
            <p:cNvCxnSpPr/>
            <p:nvPr/>
          </p:nvCxnSpPr>
          <p:spPr>
            <a:xfrm flipV="1">
              <a:off x="4885223"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23" name="Rectangle 222"/>
            <p:cNvSpPr/>
            <p:nvPr/>
          </p:nvSpPr>
          <p:spPr>
            <a:xfrm>
              <a:off x="5303457"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24" name="Rectangle 223"/>
            <p:cNvSpPr/>
            <p:nvPr/>
          </p:nvSpPr>
          <p:spPr>
            <a:xfrm>
              <a:off x="5328952"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Y: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225" name="Straight Arrow Connector 224"/>
            <p:cNvCxnSpPr/>
            <p:nvPr/>
          </p:nvCxnSpPr>
          <p:spPr>
            <a:xfrm flipH="1" flipV="1">
              <a:off x="5456518"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26" name="Straight Arrow Connector 225"/>
            <p:cNvCxnSpPr/>
            <p:nvPr/>
          </p:nvCxnSpPr>
          <p:spPr>
            <a:xfrm flipH="1">
              <a:off x="5676900"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27" name="Straight Arrow Connector 226"/>
            <p:cNvCxnSpPr/>
            <p:nvPr/>
          </p:nvCxnSpPr>
          <p:spPr>
            <a:xfrm>
              <a:off x="5674085"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28" name="Straight Arrow Connector 227"/>
            <p:cNvCxnSpPr/>
            <p:nvPr/>
          </p:nvCxnSpPr>
          <p:spPr>
            <a:xfrm flipV="1">
              <a:off x="5503273"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29" name="TextBox 228"/>
            <p:cNvSpPr txBox="1"/>
            <p:nvPr/>
          </p:nvSpPr>
          <p:spPr>
            <a:xfrm>
              <a:off x="4554280" y="4937123"/>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30" name="Freeform 229"/>
            <p:cNvSpPr/>
            <p:nvPr/>
          </p:nvSpPr>
          <p:spPr>
            <a:xfrm>
              <a:off x="4770650" y="4730086"/>
              <a:ext cx="92482" cy="461879"/>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1" name="Freeform 230"/>
            <p:cNvSpPr/>
            <p:nvPr/>
          </p:nvSpPr>
          <p:spPr>
            <a:xfrm flipH="1" flipV="1">
              <a:off x="5137010" y="3714681"/>
              <a:ext cx="76441" cy="1454440"/>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2" name="TextBox 231"/>
            <p:cNvSpPr txBox="1"/>
            <p:nvPr/>
          </p:nvSpPr>
          <p:spPr>
            <a:xfrm>
              <a:off x="5097792" y="4178487"/>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grpSp>
      <p:grpSp>
        <p:nvGrpSpPr>
          <p:cNvPr id="7" name="Group 6"/>
          <p:cNvGrpSpPr/>
          <p:nvPr/>
        </p:nvGrpSpPr>
        <p:grpSpPr>
          <a:xfrm>
            <a:off x="5889988" y="2584824"/>
            <a:ext cx="1451377" cy="3248025"/>
            <a:chOff x="5889988" y="2584824"/>
            <a:chExt cx="1451377" cy="3248025"/>
          </a:xfrm>
        </p:grpSpPr>
        <p:cxnSp>
          <p:nvCxnSpPr>
            <p:cNvPr id="233" name="Straight Connector 232"/>
            <p:cNvCxnSpPr/>
            <p:nvPr/>
          </p:nvCxnSpPr>
          <p:spPr>
            <a:xfrm>
              <a:off x="5889988" y="2584824"/>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234" name="Rectangle 233"/>
            <p:cNvSpPr/>
            <p:nvPr/>
          </p:nvSpPr>
          <p:spPr>
            <a:xfrm>
              <a:off x="6020256"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35" name="Rectangle 234"/>
            <p:cNvSpPr/>
            <p:nvPr/>
          </p:nvSpPr>
          <p:spPr>
            <a:xfrm>
              <a:off x="6045751"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236" name="Rectangle 235"/>
            <p:cNvSpPr/>
            <p:nvPr/>
          </p:nvSpPr>
          <p:spPr>
            <a:xfrm>
              <a:off x="6020256" y="393666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37" name="Rectangle 236"/>
            <p:cNvSpPr/>
            <p:nvPr/>
          </p:nvSpPr>
          <p:spPr>
            <a:xfrm>
              <a:off x="6020254" y="304450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238" name="Straight Arrow Connector 237"/>
            <p:cNvCxnSpPr/>
            <p:nvPr/>
          </p:nvCxnSpPr>
          <p:spPr>
            <a:xfrm flipH="1" flipV="1">
              <a:off x="6451538" y="374193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39" name="Straight Arrow Connector 238"/>
            <p:cNvCxnSpPr/>
            <p:nvPr/>
          </p:nvCxnSpPr>
          <p:spPr>
            <a:xfrm>
              <a:off x="6682139" y="3741937"/>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40" name="Straight Arrow Connector 239"/>
            <p:cNvCxnSpPr/>
            <p:nvPr/>
          </p:nvCxnSpPr>
          <p:spPr>
            <a:xfrm flipH="1" flipV="1">
              <a:off x="6173317"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1" name="Straight Arrow Connector 240"/>
            <p:cNvCxnSpPr/>
            <p:nvPr/>
          </p:nvCxnSpPr>
          <p:spPr>
            <a:xfrm flipH="1">
              <a:off x="6393699"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42" name="Straight Arrow Connector 241"/>
            <p:cNvCxnSpPr/>
            <p:nvPr/>
          </p:nvCxnSpPr>
          <p:spPr>
            <a:xfrm>
              <a:off x="6390884"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43" name="Straight Arrow Connector 242"/>
            <p:cNvCxnSpPr/>
            <p:nvPr/>
          </p:nvCxnSpPr>
          <p:spPr>
            <a:xfrm flipV="1">
              <a:off x="6220072"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44" name="Rectangle 243"/>
            <p:cNvSpPr/>
            <p:nvPr/>
          </p:nvSpPr>
          <p:spPr>
            <a:xfrm>
              <a:off x="6638306"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45" name="Rectangle 244"/>
            <p:cNvSpPr/>
            <p:nvPr/>
          </p:nvSpPr>
          <p:spPr>
            <a:xfrm>
              <a:off x="6663801"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246" name="Straight Arrow Connector 245"/>
            <p:cNvCxnSpPr/>
            <p:nvPr/>
          </p:nvCxnSpPr>
          <p:spPr>
            <a:xfrm flipH="1" flipV="1">
              <a:off x="6791367"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7" name="Straight Arrow Connector 246"/>
            <p:cNvCxnSpPr/>
            <p:nvPr/>
          </p:nvCxnSpPr>
          <p:spPr>
            <a:xfrm flipH="1">
              <a:off x="7011749"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48" name="Straight Arrow Connector 247"/>
            <p:cNvCxnSpPr/>
            <p:nvPr/>
          </p:nvCxnSpPr>
          <p:spPr>
            <a:xfrm>
              <a:off x="7008934"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49" name="Straight Arrow Connector 248"/>
            <p:cNvCxnSpPr/>
            <p:nvPr/>
          </p:nvCxnSpPr>
          <p:spPr>
            <a:xfrm flipV="1">
              <a:off x="6838122"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50" name="TextBox 249"/>
            <p:cNvSpPr txBox="1"/>
            <p:nvPr/>
          </p:nvSpPr>
          <p:spPr>
            <a:xfrm>
              <a:off x="7018841" y="4907005"/>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51" name="Freeform 250"/>
            <p:cNvSpPr/>
            <p:nvPr/>
          </p:nvSpPr>
          <p:spPr>
            <a:xfrm flipH="1">
              <a:off x="6982414" y="4604286"/>
              <a:ext cx="110954" cy="550726"/>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2" name="Freeform 251"/>
            <p:cNvSpPr/>
            <p:nvPr/>
          </p:nvSpPr>
          <p:spPr>
            <a:xfrm flipH="1" flipV="1">
              <a:off x="6784724" y="4663146"/>
              <a:ext cx="45719" cy="46967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8" name="Group 7"/>
          <p:cNvGrpSpPr/>
          <p:nvPr/>
        </p:nvGrpSpPr>
        <p:grpSpPr>
          <a:xfrm>
            <a:off x="7253277" y="2584824"/>
            <a:ext cx="1457229" cy="3248025"/>
            <a:chOff x="7253277" y="2584824"/>
            <a:chExt cx="1457229" cy="3248025"/>
          </a:xfrm>
        </p:grpSpPr>
        <p:cxnSp>
          <p:nvCxnSpPr>
            <p:cNvPr id="253" name="Straight Connector 252"/>
            <p:cNvCxnSpPr/>
            <p:nvPr/>
          </p:nvCxnSpPr>
          <p:spPr>
            <a:xfrm>
              <a:off x="7253277" y="2584824"/>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254" name="TextBox 253"/>
            <p:cNvSpPr txBox="1"/>
            <p:nvPr/>
          </p:nvSpPr>
          <p:spPr>
            <a:xfrm>
              <a:off x="7471493" y="3717540"/>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55" name="Rectangle 254"/>
            <p:cNvSpPr/>
            <p:nvPr/>
          </p:nvSpPr>
          <p:spPr>
            <a:xfrm>
              <a:off x="7383545"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56" name="Rectangle 255"/>
            <p:cNvSpPr/>
            <p:nvPr/>
          </p:nvSpPr>
          <p:spPr>
            <a:xfrm>
              <a:off x="7409040"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257" name="Rectangle 256"/>
            <p:cNvSpPr/>
            <p:nvPr/>
          </p:nvSpPr>
          <p:spPr>
            <a:xfrm>
              <a:off x="7383545" y="393666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58" name="Rectangle 257"/>
            <p:cNvSpPr/>
            <p:nvPr/>
          </p:nvSpPr>
          <p:spPr>
            <a:xfrm>
              <a:off x="7383543" y="304450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259" name="Straight Arrow Connector 258"/>
            <p:cNvCxnSpPr/>
            <p:nvPr/>
          </p:nvCxnSpPr>
          <p:spPr>
            <a:xfrm flipH="1" flipV="1">
              <a:off x="7814827" y="374193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60" name="Straight Arrow Connector 259"/>
            <p:cNvCxnSpPr/>
            <p:nvPr/>
          </p:nvCxnSpPr>
          <p:spPr>
            <a:xfrm>
              <a:off x="8045428" y="3741937"/>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61" name="Straight Arrow Connector 260"/>
            <p:cNvCxnSpPr/>
            <p:nvPr/>
          </p:nvCxnSpPr>
          <p:spPr>
            <a:xfrm flipH="1" flipV="1">
              <a:off x="7536606"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62" name="Straight Arrow Connector 261"/>
            <p:cNvCxnSpPr/>
            <p:nvPr/>
          </p:nvCxnSpPr>
          <p:spPr>
            <a:xfrm flipH="1">
              <a:off x="7756988"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63" name="Straight Arrow Connector 262"/>
            <p:cNvCxnSpPr/>
            <p:nvPr/>
          </p:nvCxnSpPr>
          <p:spPr>
            <a:xfrm>
              <a:off x="7754173"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64" name="Straight Arrow Connector 263"/>
            <p:cNvCxnSpPr/>
            <p:nvPr/>
          </p:nvCxnSpPr>
          <p:spPr>
            <a:xfrm flipV="1">
              <a:off x="7583361"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65" name="Rectangle 264"/>
            <p:cNvSpPr/>
            <p:nvPr/>
          </p:nvSpPr>
          <p:spPr>
            <a:xfrm>
              <a:off x="8001595" y="516912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66" name="Rectangle 265"/>
            <p:cNvSpPr/>
            <p:nvPr/>
          </p:nvSpPr>
          <p:spPr>
            <a:xfrm>
              <a:off x="8027090" y="429669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p:txBody>
        </p:sp>
        <p:cxnSp>
          <p:nvCxnSpPr>
            <p:cNvPr id="267" name="Straight Arrow Connector 266"/>
            <p:cNvCxnSpPr/>
            <p:nvPr/>
          </p:nvCxnSpPr>
          <p:spPr>
            <a:xfrm flipH="1" flipV="1">
              <a:off x="8154656" y="407032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68" name="Straight Arrow Connector 267"/>
            <p:cNvCxnSpPr/>
            <p:nvPr/>
          </p:nvCxnSpPr>
          <p:spPr>
            <a:xfrm flipH="1">
              <a:off x="8375038" y="410058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69" name="Straight Arrow Connector 268"/>
            <p:cNvCxnSpPr/>
            <p:nvPr/>
          </p:nvCxnSpPr>
          <p:spPr>
            <a:xfrm>
              <a:off x="8372223" y="498629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70" name="Straight Arrow Connector 269"/>
            <p:cNvCxnSpPr/>
            <p:nvPr/>
          </p:nvCxnSpPr>
          <p:spPr>
            <a:xfrm flipV="1">
              <a:off x="8201411" y="496386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71" name="Freeform 270"/>
            <p:cNvSpPr/>
            <p:nvPr/>
          </p:nvSpPr>
          <p:spPr>
            <a:xfrm flipV="1">
              <a:off x="7911588" y="3714681"/>
              <a:ext cx="228262" cy="82495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2" name="TextBox 271"/>
            <p:cNvSpPr txBox="1"/>
            <p:nvPr/>
          </p:nvSpPr>
          <p:spPr>
            <a:xfrm>
              <a:off x="7843555" y="4226112"/>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73" name="Freeform 272"/>
            <p:cNvSpPr/>
            <p:nvPr/>
          </p:nvSpPr>
          <p:spPr>
            <a:xfrm flipH="1">
              <a:off x="7874691" y="3714680"/>
              <a:ext cx="170737" cy="1469323"/>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4" name="Freeform 273"/>
            <p:cNvSpPr/>
            <p:nvPr/>
          </p:nvSpPr>
          <p:spPr>
            <a:xfrm flipH="1">
              <a:off x="8420851" y="3527437"/>
              <a:ext cx="45719" cy="1605383"/>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5" name="Freeform 274"/>
            <p:cNvSpPr/>
            <p:nvPr/>
          </p:nvSpPr>
          <p:spPr>
            <a:xfrm flipV="1">
              <a:off x="8365123" y="3527438"/>
              <a:ext cx="45719" cy="1202648"/>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6" name="Freeform 275"/>
            <p:cNvSpPr/>
            <p:nvPr/>
          </p:nvSpPr>
          <p:spPr>
            <a:xfrm flipH="1" flipV="1">
              <a:off x="8365492" y="4735755"/>
              <a:ext cx="45719" cy="433365"/>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7" name="Freeform 276"/>
            <p:cNvSpPr/>
            <p:nvPr/>
          </p:nvSpPr>
          <p:spPr>
            <a:xfrm flipV="1">
              <a:off x="8085412" y="4564289"/>
              <a:ext cx="45719" cy="581197"/>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8" name="TextBox 277"/>
            <p:cNvSpPr txBox="1"/>
            <p:nvPr/>
          </p:nvSpPr>
          <p:spPr>
            <a:xfrm>
              <a:off x="8387982" y="4045669"/>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grpSp>
      <p:cxnSp>
        <p:nvCxnSpPr>
          <p:cNvPr id="279" name="Straight Arrow Connector 278"/>
          <p:cNvCxnSpPr/>
          <p:nvPr/>
        </p:nvCxnSpPr>
        <p:spPr>
          <a:xfrm>
            <a:off x="614516" y="6257365"/>
            <a:ext cx="7632652" cy="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3920451" y="5944500"/>
            <a:ext cx="689035" cy="369332"/>
          </a:xfrm>
          <a:prstGeom prst="rect">
            <a:avLst/>
          </a:prstGeom>
          <a:noFill/>
        </p:spPr>
        <p:txBody>
          <a:bodyPr wrap="none" rtlCol="0">
            <a:spAutoFit/>
          </a:bodyPr>
          <a:lstStyle/>
          <a:p>
            <a:pPr>
              <a:spcBef>
                <a:spcPts val="300"/>
              </a:spcBef>
              <a:buClr>
                <a:schemeClr val="bg2"/>
              </a:buClr>
            </a:pPr>
            <a:r>
              <a:rPr lang="en-US" dirty="0" smtClean="0"/>
              <a:t>Time</a:t>
            </a:r>
          </a:p>
        </p:txBody>
      </p:sp>
    </p:spTree>
    <p:extLst>
      <p:ext uri="{BB962C8B-B14F-4D97-AF65-F5344CB8AC3E}">
        <p14:creationId xmlns:p14="http://schemas.microsoft.com/office/powerpoint/2010/main" val="265532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RFO Example</a:t>
            </a:r>
            <a:endParaRPr lang="en-US" dirty="0"/>
          </a:p>
        </p:txBody>
      </p:sp>
      <p:cxnSp>
        <p:nvCxnSpPr>
          <p:cNvPr id="145" name="Straight Arrow Connector 144"/>
          <p:cNvCxnSpPr/>
          <p:nvPr/>
        </p:nvCxnSpPr>
        <p:spPr>
          <a:xfrm>
            <a:off x="3871287" y="1177226"/>
            <a:ext cx="0" cy="281620"/>
          </a:xfrm>
          <a:prstGeom prst="straightConnector1">
            <a:avLst/>
          </a:prstGeom>
          <a:noFill/>
          <a:ln w="25400" cap="flat" cmpd="sng" algn="ctr">
            <a:solidFill>
              <a:sysClr val="window" lastClr="FFFFFF"/>
            </a:solidFill>
            <a:prstDash val="solid"/>
            <a:tailEnd type="arrow"/>
          </a:ln>
          <a:effectLst/>
        </p:spPr>
      </p:cxnSp>
      <p:cxnSp>
        <p:nvCxnSpPr>
          <p:cNvPr id="146" name="Straight Arrow Connector 145"/>
          <p:cNvCxnSpPr/>
          <p:nvPr/>
        </p:nvCxnSpPr>
        <p:spPr>
          <a:xfrm>
            <a:off x="3908866" y="1578366"/>
            <a:ext cx="0" cy="498862"/>
          </a:xfrm>
          <a:prstGeom prst="straightConnector1">
            <a:avLst/>
          </a:prstGeom>
          <a:noFill/>
          <a:ln w="25400" cap="flat" cmpd="sng" algn="ctr">
            <a:solidFill>
              <a:sysClr val="window" lastClr="FFFFFF"/>
            </a:solidFill>
            <a:prstDash val="solid"/>
            <a:tailEnd type="arrow"/>
          </a:ln>
          <a:effectLst/>
        </p:spPr>
      </p:cxnSp>
      <p:sp>
        <p:nvSpPr>
          <p:cNvPr id="149" name="TextBox 148"/>
          <p:cNvSpPr txBox="1"/>
          <p:nvPr/>
        </p:nvSpPr>
        <p:spPr>
          <a:xfrm>
            <a:off x="4479299" y="1780396"/>
            <a:ext cx="1675459" cy="276999"/>
          </a:xfrm>
          <a:prstGeom prst="rect">
            <a:avLst/>
          </a:prstGeom>
          <a:noFill/>
        </p:spPr>
        <p:txBody>
          <a:bodyPr wrap="none" rtlCol="0">
            <a:spAutoFit/>
          </a:bodyPr>
          <a:lstStyle/>
          <a:p>
            <a:r>
              <a:rPr lang="en-US" sz="1200" dirty="0">
                <a:latin typeface="DejaVu Sans Mono" pitchFamily="49" charset="0"/>
                <a:ea typeface="DejaVu Sans Mono" pitchFamily="49" charset="0"/>
                <a:cs typeface="DejaVu Sans Mono" pitchFamily="49" charset="0"/>
                <a:sym typeface="Wingdings"/>
              </a:rPr>
              <a:t></a:t>
            </a:r>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rPr>
              <a:t>  </a:t>
            </a:r>
            <a:r>
              <a:rPr lang="en-US" sz="1000" dirty="0" err="1" smtClean="0">
                <a:latin typeface="DejaVu Sans Mono" pitchFamily="49" charset="0"/>
                <a:ea typeface="DejaVu Sans Mono" pitchFamily="49" charset="0"/>
                <a:cs typeface="DejaVu Sans Mono" pitchFamily="49" charset="0"/>
              </a:rPr>
              <a:t>LD_Acq</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150" name="TextBox 149"/>
          <p:cNvSpPr txBox="1"/>
          <p:nvPr/>
        </p:nvSpPr>
        <p:spPr>
          <a:xfrm>
            <a:off x="4555633" y="1996139"/>
            <a:ext cx="1290738"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200" dirty="0" smtClean="0">
                <a:solidFill>
                  <a:prstClr val="black"/>
                </a:solidFill>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LD X (1)</a:t>
            </a:r>
            <a:endParaRPr lang="en-US" sz="1000" dirty="0">
              <a:latin typeface="DejaVu Sans Mono" pitchFamily="49" charset="0"/>
              <a:ea typeface="DejaVu Sans Mono" pitchFamily="49" charset="0"/>
              <a:cs typeface="DejaVu Sans Mono" pitchFamily="49" charset="0"/>
            </a:endParaRPr>
          </a:p>
        </p:txBody>
      </p:sp>
      <p:cxnSp>
        <p:nvCxnSpPr>
          <p:cNvPr id="151" name="Straight Arrow Connector 150"/>
          <p:cNvCxnSpPr/>
          <p:nvPr/>
        </p:nvCxnSpPr>
        <p:spPr>
          <a:xfrm>
            <a:off x="4414636" y="1798798"/>
            <a:ext cx="140503" cy="91181"/>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152" name="TextBox 151"/>
          <p:cNvSpPr txBox="1"/>
          <p:nvPr/>
        </p:nvSpPr>
        <p:spPr>
          <a:xfrm>
            <a:off x="2946143" y="1380710"/>
            <a:ext cx="1168910"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smtClean="0">
                <a:latin typeface="DejaVu Sans Mono" pitchFamily="49" charset="0"/>
                <a:ea typeface="DejaVu Sans Mono" pitchFamily="49" charset="0"/>
                <a:cs typeface="DejaVu Sans Mono" pitchFamily="49" charset="0"/>
              </a:rPr>
              <a:t>ST X (1)</a:t>
            </a:r>
            <a:endParaRPr lang="en-US" sz="1000" dirty="0">
              <a:latin typeface="DejaVu Sans Mono" pitchFamily="49" charset="0"/>
              <a:ea typeface="DejaVu Sans Mono" pitchFamily="49" charset="0"/>
              <a:cs typeface="DejaVu Sans Mono" pitchFamily="49" charset="0"/>
            </a:endParaRPr>
          </a:p>
        </p:txBody>
      </p:sp>
      <p:sp>
        <p:nvSpPr>
          <p:cNvPr id="153" name="TextBox 152"/>
          <p:cNvSpPr txBox="1"/>
          <p:nvPr/>
        </p:nvSpPr>
        <p:spPr>
          <a:xfrm>
            <a:off x="2818766" y="1574243"/>
            <a:ext cx="1322798" cy="276999"/>
          </a:xfrm>
          <a:prstGeom prst="rect">
            <a:avLst/>
          </a:prstGeom>
          <a:noFill/>
        </p:spPr>
        <p:txBody>
          <a:bodyPr wrap="none" rtlCol="0">
            <a:spAutoFit/>
          </a:bodyPr>
          <a:lstStyle/>
          <a:p>
            <a:r>
              <a:rPr lang="en-US" sz="1200" dirty="0" smtClean="0">
                <a:latin typeface="DejaVu Sans Mono" pitchFamily="49" charset="0"/>
                <a:ea typeface="DejaVu Sans Mono" pitchFamily="49" charset="0"/>
                <a:cs typeface="DejaVu Sans Mono" pitchFamily="49" charset="0"/>
                <a:sym typeface="Wingdings"/>
              </a:rPr>
              <a:t></a:t>
            </a:r>
            <a:r>
              <a:rPr lang="en-US" sz="1000" dirty="0" smtClean="0">
                <a:latin typeface="DejaVu Sans Mono" pitchFamily="49" charset="0"/>
                <a:ea typeface="DejaVu Sans Mono" pitchFamily="49" charset="0"/>
                <a:cs typeface="DejaVu Sans Mono" pitchFamily="49" charset="0"/>
                <a:sym typeface="Wingdings"/>
              </a:rPr>
              <a:t> </a:t>
            </a:r>
            <a:r>
              <a:rPr lang="en-US" sz="1000" dirty="0" err="1" smtClean="0">
                <a:latin typeface="DejaVu Sans Mono" pitchFamily="49" charset="0"/>
                <a:ea typeface="DejaVu Sans Mono" pitchFamily="49" charset="0"/>
                <a:cs typeface="DejaVu Sans Mono" pitchFamily="49" charset="0"/>
              </a:rPr>
              <a:t>ST_Rel</a:t>
            </a:r>
            <a:r>
              <a:rPr lang="en-US" sz="1000" dirty="0" smtClean="0">
                <a:latin typeface="DejaVu Sans Mono" pitchFamily="49" charset="0"/>
                <a:ea typeface="DejaVu Sans Mono" pitchFamily="49" charset="0"/>
                <a:cs typeface="DejaVu Sans Mono" pitchFamily="49" charset="0"/>
              </a:rPr>
              <a:t> A (2)</a:t>
            </a:r>
            <a:endParaRPr lang="en-US" sz="1000" dirty="0">
              <a:latin typeface="DejaVu Sans Mono" pitchFamily="49" charset="0"/>
              <a:ea typeface="DejaVu Sans Mono" pitchFamily="49" charset="0"/>
              <a:cs typeface="DejaVu Sans Mono" pitchFamily="49" charset="0"/>
            </a:endParaRPr>
          </a:p>
        </p:txBody>
      </p:sp>
      <p:sp>
        <p:nvSpPr>
          <p:cNvPr id="154" name="TextBox 153"/>
          <p:cNvSpPr txBox="1"/>
          <p:nvPr/>
        </p:nvSpPr>
        <p:spPr>
          <a:xfrm>
            <a:off x="3465969" y="104642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CU0</a:t>
            </a:r>
            <a:endParaRPr kumimoji="0" lang="en-US" sz="1100" b="1" i="0" u="none" strike="noStrike" kern="0" cap="none" spc="0" normalizeH="0" baseline="0" noProof="0" dirty="0">
              <a:ln>
                <a:noFill/>
              </a:ln>
              <a:solidFill>
                <a:sysClr val="windowText" lastClr="000000"/>
              </a:solidFill>
              <a:effectLst/>
              <a:uLnTx/>
              <a:uFillTx/>
            </a:endParaRPr>
          </a:p>
        </p:txBody>
      </p:sp>
      <p:sp>
        <p:nvSpPr>
          <p:cNvPr id="155" name="TextBox 154"/>
          <p:cNvSpPr txBox="1"/>
          <p:nvPr/>
        </p:nvSpPr>
        <p:spPr>
          <a:xfrm>
            <a:off x="4925552" y="1065471"/>
            <a:ext cx="42291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CU1</a:t>
            </a:r>
            <a:endParaRPr kumimoji="0" lang="en-US" sz="1100" b="1" i="0" u="none" strike="noStrike" kern="0" cap="none" spc="0" normalizeH="0" baseline="0" noProof="0" dirty="0">
              <a:ln>
                <a:noFill/>
              </a:ln>
              <a:solidFill>
                <a:sysClr val="windowText" lastClr="000000"/>
              </a:solidFill>
              <a:effectLst/>
              <a:uLnTx/>
              <a:uFillTx/>
            </a:endParaRPr>
          </a:p>
        </p:txBody>
      </p:sp>
      <p:grpSp>
        <p:nvGrpSpPr>
          <p:cNvPr id="318" name="Group 317"/>
          <p:cNvGrpSpPr/>
          <p:nvPr/>
        </p:nvGrpSpPr>
        <p:grpSpPr>
          <a:xfrm>
            <a:off x="1565889" y="3110398"/>
            <a:ext cx="1244963" cy="2443363"/>
            <a:chOff x="1565889" y="3110398"/>
            <a:chExt cx="1244963" cy="2443363"/>
          </a:xfrm>
        </p:grpSpPr>
        <p:sp>
          <p:nvSpPr>
            <p:cNvPr id="141" name="Rectangle 140"/>
            <p:cNvSpPr/>
            <p:nvPr/>
          </p:nvSpPr>
          <p:spPr>
            <a:xfrm>
              <a:off x="1701656" y="5235020"/>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42" name="Rectangle 141"/>
            <p:cNvSpPr/>
            <p:nvPr/>
          </p:nvSpPr>
          <p:spPr>
            <a:xfrm>
              <a:off x="1727151" y="4362593"/>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43" name="Rectangle 142"/>
            <p:cNvSpPr/>
            <p:nvPr/>
          </p:nvSpPr>
          <p:spPr>
            <a:xfrm>
              <a:off x="1701656" y="4002558"/>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44" name="Rectangle 143"/>
            <p:cNvSpPr/>
            <p:nvPr/>
          </p:nvSpPr>
          <p:spPr>
            <a:xfrm>
              <a:off x="1701654" y="3110398"/>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47" name="Straight Arrow Connector 146"/>
            <p:cNvCxnSpPr/>
            <p:nvPr/>
          </p:nvCxnSpPr>
          <p:spPr>
            <a:xfrm flipH="1" flipV="1">
              <a:off x="2132938" y="3807835"/>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48" name="Straight Arrow Connector 147"/>
            <p:cNvCxnSpPr/>
            <p:nvPr/>
          </p:nvCxnSpPr>
          <p:spPr>
            <a:xfrm>
              <a:off x="2363539" y="3807835"/>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156" name="TextBox 155"/>
            <p:cNvSpPr txBox="1"/>
            <p:nvPr/>
          </p:nvSpPr>
          <p:spPr>
            <a:xfrm>
              <a:off x="1565889" y="4993880"/>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157" name="Freeform 156"/>
            <p:cNvSpPr/>
            <p:nvPr/>
          </p:nvSpPr>
          <p:spPr>
            <a:xfrm>
              <a:off x="1808999" y="4795984"/>
              <a:ext cx="92482" cy="40273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63" name="Straight Arrow Connector 162"/>
            <p:cNvCxnSpPr/>
            <p:nvPr/>
          </p:nvCxnSpPr>
          <p:spPr>
            <a:xfrm flipH="1" flipV="1">
              <a:off x="1854717" y="4136219"/>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64" name="Straight Arrow Connector 163"/>
            <p:cNvCxnSpPr/>
            <p:nvPr/>
          </p:nvCxnSpPr>
          <p:spPr>
            <a:xfrm flipH="1">
              <a:off x="2075099" y="4166478"/>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65" name="Straight Arrow Connector 164"/>
            <p:cNvCxnSpPr/>
            <p:nvPr/>
          </p:nvCxnSpPr>
          <p:spPr>
            <a:xfrm>
              <a:off x="2072284" y="5052190"/>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66" name="Straight Arrow Connector 165"/>
            <p:cNvCxnSpPr/>
            <p:nvPr/>
          </p:nvCxnSpPr>
          <p:spPr>
            <a:xfrm flipV="1">
              <a:off x="1901472" y="502976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68" name="Rectangle 167"/>
            <p:cNvSpPr/>
            <p:nvPr/>
          </p:nvSpPr>
          <p:spPr>
            <a:xfrm>
              <a:off x="2319706" y="5235020"/>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69" name="Rectangle 168"/>
            <p:cNvSpPr/>
            <p:nvPr/>
          </p:nvSpPr>
          <p:spPr>
            <a:xfrm>
              <a:off x="2345201" y="4362593"/>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Y: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170" name="Straight Arrow Connector 169"/>
            <p:cNvCxnSpPr/>
            <p:nvPr/>
          </p:nvCxnSpPr>
          <p:spPr>
            <a:xfrm flipH="1" flipV="1">
              <a:off x="2472767" y="4136219"/>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71" name="Straight Arrow Connector 170"/>
            <p:cNvCxnSpPr/>
            <p:nvPr/>
          </p:nvCxnSpPr>
          <p:spPr>
            <a:xfrm flipH="1">
              <a:off x="2693149" y="4166478"/>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72" name="Straight Arrow Connector 171"/>
            <p:cNvCxnSpPr/>
            <p:nvPr/>
          </p:nvCxnSpPr>
          <p:spPr>
            <a:xfrm>
              <a:off x="2690334" y="5052190"/>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73" name="Straight Arrow Connector 172"/>
            <p:cNvCxnSpPr/>
            <p:nvPr/>
          </p:nvCxnSpPr>
          <p:spPr>
            <a:xfrm flipV="1">
              <a:off x="2519522" y="5029763"/>
              <a:ext cx="9" cy="192783"/>
            </a:xfrm>
            <a:prstGeom prst="straightConnector1">
              <a:avLst/>
            </a:prstGeom>
            <a:noFill/>
            <a:ln w="22225" cap="flat" cmpd="sng" algn="ctr">
              <a:solidFill>
                <a:sysClr val="window" lastClr="FFFFFF">
                  <a:lumMod val="50000"/>
                </a:sysClr>
              </a:solidFill>
              <a:prstDash val="solid"/>
              <a:tailEnd type="arrow"/>
            </a:ln>
            <a:effectLst/>
          </p:spPr>
        </p:cxnSp>
      </p:grpSp>
      <p:grpSp>
        <p:nvGrpSpPr>
          <p:cNvPr id="319" name="Group 318"/>
          <p:cNvGrpSpPr/>
          <p:nvPr/>
        </p:nvGrpSpPr>
        <p:grpSpPr>
          <a:xfrm>
            <a:off x="2957789" y="2744443"/>
            <a:ext cx="1275481" cy="3248025"/>
            <a:chOff x="2957789" y="2744443"/>
            <a:chExt cx="1275481" cy="3248025"/>
          </a:xfrm>
        </p:grpSpPr>
        <p:sp>
          <p:nvSpPr>
            <p:cNvPr id="158" name="TextBox 157"/>
            <p:cNvSpPr txBox="1"/>
            <p:nvPr/>
          </p:nvSpPr>
          <p:spPr>
            <a:xfrm>
              <a:off x="2991332" y="4980901"/>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cxnSp>
          <p:nvCxnSpPr>
            <p:cNvPr id="159" name="Straight Connector 158"/>
            <p:cNvCxnSpPr/>
            <p:nvPr/>
          </p:nvCxnSpPr>
          <p:spPr>
            <a:xfrm>
              <a:off x="2957789" y="2744443"/>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174" name="Rectangle 173"/>
            <p:cNvSpPr/>
            <p:nvPr/>
          </p:nvSpPr>
          <p:spPr>
            <a:xfrm>
              <a:off x="3124074" y="5235020"/>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75" name="Rectangle 174"/>
            <p:cNvSpPr/>
            <p:nvPr/>
          </p:nvSpPr>
          <p:spPr>
            <a:xfrm>
              <a:off x="3149569" y="4362593"/>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ysClr val="window" lastClr="FFFFFF">
                      <a:lumMod val="50000"/>
                    </a:sysClr>
                  </a:solidFill>
                  <a:latin typeface="Calibri"/>
                </a:rPr>
                <a:t>A</a:t>
              </a: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 </a:t>
              </a:r>
              <a:r>
                <a:rPr lang="en-US" sz="1100" kern="0" dirty="0">
                  <a:solidFill>
                    <a:sysClr val="window" lastClr="FFFFFF">
                      <a:lumMod val="50000"/>
                    </a:sysClr>
                  </a:solidFill>
                  <a:latin typeface="Calibri"/>
                </a:rPr>
                <a:t>2</a:t>
              </a: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176" name="Rectangle 175"/>
            <p:cNvSpPr/>
            <p:nvPr/>
          </p:nvSpPr>
          <p:spPr>
            <a:xfrm>
              <a:off x="3124074" y="4002558"/>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77" name="Rectangle 176"/>
            <p:cNvSpPr/>
            <p:nvPr/>
          </p:nvSpPr>
          <p:spPr>
            <a:xfrm>
              <a:off x="3124072" y="3110398"/>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0</a:t>
              </a:r>
            </a:p>
          </p:txBody>
        </p:sp>
        <p:cxnSp>
          <p:nvCxnSpPr>
            <p:cNvPr id="178" name="Straight Arrow Connector 177"/>
            <p:cNvCxnSpPr/>
            <p:nvPr/>
          </p:nvCxnSpPr>
          <p:spPr>
            <a:xfrm flipH="1" flipV="1">
              <a:off x="3555356" y="3807835"/>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179" name="Straight Arrow Connector 178"/>
            <p:cNvCxnSpPr/>
            <p:nvPr/>
          </p:nvCxnSpPr>
          <p:spPr>
            <a:xfrm>
              <a:off x="3785957" y="3807835"/>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181" name="Straight Arrow Connector 180"/>
            <p:cNvCxnSpPr/>
            <p:nvPr/>
          </p:nvCxnSpPr>
          <p:spPr>
            <a:xfrm flipH="1" flipV="1">
              <a:off x="3277135" y="4136219"/>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82" name="Straight Arrow Connector 181"/>
            <p:cNvCxnSpPr/>
            <p:nvPr/>
          </p:nvCxnSpPr>
          <p:spPr>
            <a:xfrm flipH="1">
              <a:off x="3497517" y="4166478"/>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83" name="Straight Arrow Connector 182"/>
            <p:cNvCxnSpPr/>
            <p:nvPr/>
          </p:nvCxnSpPr>
          <p:spPr>
            <a:xfrm>
              <a:off x="3494702" y="5052190"/>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84" name="Straight Arrow Connector 183"/>
            <p:cNvCxnSpPr/>
            <p:nvPr/>
          </p:nvCxnSpPr>
          <p:spPr>
            <a:xfrm flipV="1">
              <a:off x="3323890" y="502976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85" name="Rectangle 184"/>
            <p:cNvSpPr/>
            <p:nvPr/>
          </p:nvSpPr>
          <p:spPr>
            <a:xfrm>
              <a:off x="3742124" y="5235020"/>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186" name="Rectangle 185"/>
            <p:cNvSpPr/>
            <p:nvPr/>
          </p:nvSpPr>
          <p:spPr>
            <a:xfrm>
              <a:off x="3767619" y="4362593"/>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Y: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187" name="Straight Arrow Connector 186"/>
            <p:cNvCxnSpPr/>
            <p:nvPr/>
          </p:nvCxnSpPr>
          <p:spPr>
            <a:xfrm flipH="1" flipV="1">
              <a:off x="3895185" y="4136219"/>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188" name="Straight Arrow Connector 187"/>
            <p:cNvCxnSpPr/>
            <p:nvPr/>
          </p:nvCxnSpPr>
          <p:spPr>
            <a:xfrm flipH="1">
              <a:off x="4115567" y="4166478"/>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189" name="Straight Arrow Connector 188"/>
            <p:cNvCxnSpPr/>
            <p:nvPr/>
          </p:nvCxnSpPr>
          <p:spPr>
            <a:xfrm>
              <a:off x="4112752" y="5052190"/>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190" name="Straight Arrow Connector 189"/>
            <p:cNvCxnSpPr/>
            <p:nvPr/>
          </p:nvCxnSpPr>
          <p:spPr>
            <a:xfrm flipV="1">
              <a:off x="3941940" y="502976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191" name="Freeform 190"/>
            <p:cNvSpPr/>
            <p:nvPr/>
          </p:nvSpPr>
          <p:spPr>
            <a:xfrm>
              <a:off x="3184654" y="4801653"/>
              <a:ext cx="92482" cy="465352"/>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cxnSp>
        <p:nvCxnSpPr>
          <p:cNvPr id="280" name="Straight Arrow Connector 279"/>
          <p:cNvCxnSpPr/>
          <p:nvPr/>
        </p:nvCxnSpPr>
        <p:spPr>
          <a:xfrm>
            <a:off x="614516" y="6257365"/>
            <a:ext cx="7632652" cy="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a:off x="3920451" y="5944500"/>
            <a:ext cx="689035" cy="369332"/>
          </a:xfrm>
          <a:prstGeom prst="rect">
            <a:avLst/>
          </a:prstGeom>
          <a:noFill/>
        </p:spPr>
        <p:txBody>
          <a:bodyPr wrap="none" rtlCol="0">
            <a:spAutoFit/>
          </a:bodyPr>
          <a:lstStyle/>
          <a:p>
            <a:pPr>
              <a:spcBef>
                <a:spcPts val="300"/>
              </a:spcBef>
              <a:buClr>
                <a:schemeClr val="bg2"/>
              </a:buClr>
            </a:pPr>
            <a:r>
              <a:rPr lang="en-US" dirty="0" smtClean="0"/>
              <a:t>Time</a:t>
            </a:r>
          </a:p>
        </p:txBody>
      </p:sp>
      <p:grpSp>
        <p:nvGrpSpPr>
          <p:cNvPr id="320" name="Group 319"/>
          <p:cNvGrpSpPr/>
          <p:nvPr/>
        </p:nvGrpSpPr>
        <p:grpSpPr>
          <a:xfrm>
            <a:off x="4389866" y="2708292"/>
            <a:ext cx="1514766" cy="3248025"/>
            <a:chOff x="4389866" y="2708292"/>
            <a:chExt cx="1514766" cy="3248025"/>
          </a:xfrm>
        </p:grpSpPr>
        <p:cxnSp>
          <p:nvCxnSpPr>
            <p:cNvPr id="161" name="Straight Connector 160"/>
            <p:cNvCxnSpPr/>
            <p:nvPr/>
          </p:nvCxnSpPr>
          <p:spPr>
            <a:xfrm>
              <a:off x="4389866" y="2708292"/>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234" name="Rectangle 233"/>
            <p:cNvSpPr/>
            <p:nvPr/>
          </p:nvSpPr>
          <p:spPr>
            <a:xfrm>
              <a:off x="4589208" y="5235020"/>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35" name="Rectangle 234"/>
            <p:cNvSpPr/>
            <p:nvPr/>
          </p:nvSpPr>
          <p:spPr>
            <a:xfrm>
              <a:off x="4614703" y="4362593"/>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236" name="Rectangle 235"/>
            <p:cNvSpPr/>
            <p:nvPr/>
          </p:nvSpPr>
          <p:spPr>
            <a:xfrm>
              <a:off x="4589208" y="4002558"/>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37" name="Rectangle 236"/>
            <p:cNvSpPr/>
            <p:nvPr/>
          </p:nvSpPr>
          <p:spPr>
            <a:xfrm>
              <a:off x="4589206" y="3110398"/>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238" name="Straight Arrow Connector 237"/>
            <p:cNvCxnSpPr/>
            <p:nvPr/>
          </p:nvCxnSpPr>
          <p:spPr>
            <a:xfrm flipH="1" flipV="1">
              <a:off x="5020490" y="3807835"/>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39" name="Straight Arrow Connector 238"/>
            <p:cNvCxnSpPr/>
            <p:nvPr/>
          </p:nvCxnSpPr>
          <p:spPr>
            <a:xfrm>
              <a:off x="5251091" y="3807835"/>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40" name="Straight Arrow Connector 239"/>
            <p:cNvCxnSpPr/>
            <p:nvPr/>
          </p:nvCxnSpPr>
          <p:spPr>
            <a:xfrm flipH="1" flipV="1">
              <a:off x="4742269" y="4136219"/>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1" name="Straight Arrow Connector 240"/>
            <p:cNvCxnSpPr/>
            <p:nvPr/>
          </p:nvCxnSpPr>
          <p:spPr>
            <a:xfrm flipH="1">
              <a:off x="4962651" y="4166478"/>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42" name="Straight Arrow Connector 241"/>
            <p:cNvCxnSpPr/>
            <p:nvPr/>
          </p:nvCxnSpPr>
          <p:spPr>
            <a:xfrm>
              <a:off x="4959836" y="5052190"/>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43" name="Straight Arrow Connector 242"/>
            <p:cNvCxnSpPr/>
            <p:nvPr/>
          </p:nvCxnSpPr>
          <p:spPr>
            <a:xfrm flipV="1">
              <a:off x="4789024" y="502976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44" name="Rectangle 243"/>
            <p:cNvSpPr/>
            <p:nvPr/>
          </p:nvSpPr>
          <p:spPr>
            <a:xfrm>
              <a:off x="5207258" y="5235020"/>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45" name="Rectangle 244"/>
            <p:cNvSpPr/>
            <p:nvPr/>
          </p:nvSpPr>
          <p:spPr>
            <a:xfrm>
              <a:off x="5232753" y="4362593"/>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246" name="Straight Arrow Connector 245"/>
            <p:cNvCxnSpPr/>
            <p:nvPr/>
          </p:nvCxnSpPr>
          <p:spPr>
            <a:xfrm flipH="1" flipV="1">
              <a:off x="5360319" y="4136219"/>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7" name="Straight Arrow Connector 246"/>
            <p:cNvCxnSpPr/>
            <p:nvPr/>
          </p:nvCxnSpPr>
          <p:spPr>
            <a:xfrm flipH="1">
              <a:off x="5580701" y="4166478"/>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48" name="Straight Arrow Connector 247"/>
            <p:cNvCxnSpPr/>
            <p:nvPr/>
          </p:nvCxnSpPr>
          <p:spPr>
            <a:xfrm>
              <a:off x="5577886" y="5052190"/>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49" name="Straight Arrow Connector 248"/>
            <p:cNvCxnSpPr/>
            <p:nvPr/>
          </p:nvCxnSpPr>
          <p:spPr>
            <a:xfrm flipV="1">
              <a:off x="5407074" y="5029763"/>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51" name="Freeform 250"/>
            <p:cNvSpPr/>
            <p:nvPr/>
          </p:nvSpPr>
          <p:spPr>
            <a:xfrm flipH="1">
              <a:off x="5551366" y="4670184"/>
              <a:ext cx="110954" cy="550726"/>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2" name="Freeform 251"/>
            <p:cNvSpPr/>
            <p:nvPr/>
          </p:nvSpPr>
          <p:spPr>
            <a:xfrm flipH="1" flipV="1">
              <a:off x="5353676" y="4729044"/>
              <a:ext cx="45719" cy="46967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4" name="TextBox 253"/>
            <p:cNvSpPr txBox="1"/>
            <p:nvPr/>
          </p:nvSpPr>
          <p:spPr>
            <a:xfrm>
              <a:off x="4637312" y="3808731"/>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71" name="Freeform 270"/>
            <p:cNvSpPr/>
            <p:nvPr/>
          </p:nvSpPr>
          <p:spPr>
            <a:xfrm flipH="1" flipV="1">
              <a:off x="4892325" y="3807834"/>
              <a:ext cx="198457" cy="524469"/>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3" name="TextBox 282"/>
            <p:cNvSpPr txBox="1"/>
            <p:nvPr/>
          </p:nvSpPr>
          <p:spPr>
            <a:xfrm>
              <a:off x="5582108" y="4980901"/>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284" name="Freeform 283"/>
            <p:cNvSpPr/>
            <p:nvPr/>
          </p:nvSpPr>
          <p:spPr>
            <a:xfrm flipH="1">
              <a:off x="5321058" y="3807835"/>
              <a:ext cx="110954" cy="550726"/>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5" name="TextBox 284"/>
            <p:cNvSpPr txBox="1"/>
            <p:nvPr/>
          </p:nvSpPr>
          <p:spPr>
            <a:xfrm>
              <a:off x="4996549" y="3910300"/>
              <a:ext cx="322524" cy="276999"/>
            </a:xfrm>
            <a:prstGeom prst="rect">
              <a:avLst/>
            </a:prstGeom>
            <a:noFill/>
          </p:spPr>
          <p:txBody>
            <a:bodyPr wrap="none" rtlCol="0">
              <a:spAutoFit/>
            </a:bodyPr>
            <a:lstStyle/>
            <a:p>
              <a:r>
                <a:rPr lang="en-US" sz="1200" dirty="0" smtClean="0">
                  <a:sym typeface="Wingdings"/>
                </a:rPr>
                <a:t></a:t>
              </a:r>
              <a:endParaRPr lang="en-US" sz="1200" dirty="0"/>
            </a:p>
          </p:txBody>
        </p:sp>
        <p:sp>
          <p:nvSpPr>
            <p:cNvPr id="286" name="Freeform 285"/>
            <p:cNvSpPr/>
            <p:nvPr/>
          </p:nvSpPr>
          <p:spPr>
            <a:xfrm>
              <a:off x="4788783" y="3796112"/>
              <a:ext cx="149468" cy="535440"/>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7" name="Freeform 286"/>
            <p:cNvSpPr/>
            <p:nvPr/>
          </p:nvSpPr>
          <p:spPr>
            <a:xfrm flipV="1">
              <a:off x="5414827" y="3841558"/>
              <a:ext cx="165874" cy="483280"/>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321" name="Group 320"/>
          <p:cNvGrpSpPr/>
          <p:nvPr/>
        </p:nvGrpSpPr>
        <p:grpSpPr>
          <a:xfrm>
            <a:off x="5822229" y="2650722"/>
            <a:ext cx="1554171" cy="3248025"/>
            <a:chOff x="5822229" y="2650722"/>
            <a:chExt cx="1554171" cy="3248025"/>
          </a:xfrm>
        </p:grpSpPr>
        <p:cxnSp>
          <p:nvCxnSpPr>
            <p:cNvPr id="253" name="Straight Connector 252"/>
            <p:cNvCxnSpPr/>
            <p:nvPr/>
          </p:nvCxnSpPr>
          <p:spPr>
            <a:xfrm>
              <a:off x="5822229" y="2650722"/>
              <a:ext cx="28575" cy="3248025"/>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288" name="Rectangle 287"/>
            <p:cNvSpPr/>
            <p:nvPr/>
          </p:nvSpPr>
          <p:spPr>
            <a:xfrm>
              <a:off x="6059568" y="521709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CU0</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89" name="Rectangle 288"/>
            <p:cNvSpPr/>
            <p:nvPr/>
          </p:nvSpPr>
          <p:spPr>
            <a:xfrm>
              <a:off x="6085063" y="434466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ysClr val="window" lastClr="FFFFFF">
                      <a:lumMod val="50000"/>
                    </a:sysClr>
                  </a:solidFill>
                  <a:latin typeface="Calibri"/>
                </a:rPr>
                <a:t>X</a:t>
              </a: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 </a:t>
              </a:r>
              <a:r>
                <a:rPr lang="en-US" sz="1100" kern="0" dirty="0">
                  <a:solidFill>
                    <a:sysClr val="window" lastClr="FFFFFF">
                      <a:lumMod val="50000"/>
                    </a:sysClr>
                  </a:solidFill>
                  <a:latin typeface="Calibri"/>
                </a:rPr>
                <a:t>1</a:t>
              </a: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sp>
          <p:nvSpPr>
            <p:cNvPr id="290" name="Rectangle 289"/>
            <p:cNvSpPr/>
            <p:nvPr/>
          </p:nvSpPr>
          <p:spPr>
            <a:xfrm>
              <a:off x="6059568" y="3984630"/>
              <a:ext cx="1109196" cy="107425"/>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91" name="Rectangle 290"/>
            <p:cNvSpPr/>
            <p:nvPr/>
          </p:nvSpPr>
          <p:spPr>
            <a:xfrm>
              <a:off x="6059566" y="3092470"/>
              <a:ext cx="1109198"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rPr>
                <a:t>MEM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X: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lumMod val="50000"/>
                    </a:sysClr>
                  </a:solidFill>
                  <a:effectLst/>
                  <a:uLnTx/>
                  <a:uFillTx/>
                  <a:latin typeface="Calibri"/>
                </a:rPr>
                <a:t>A: 2</a:t>
              </a:r>
            </a:p>
          </p:txBody>
        </p:sp>
        <p:cxnSp>
          <p:nvCxnSpPr>
            <p:cNvPr id="292" name="Straight Arrow Connector 291"/>
            <p:cNvCxnSpPr/>
            <p:nvPr/>
          </p:nvCxnSpPr>
          <p:spPr>
            <a:xfrm flipH="1" flipV="1">
              <a:off x="6490850" y="378990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93" name="Straight Arrow Connector 292"/>
            <p:cNvCxnSpPr/>
            <p:nvPr/>
          </p:nvCxnSpPr>
          <p:spPr>
            <a:xfrm>
              <a:off x="6721451" y="3789907"/>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94" name="Straight Arrow Connector 293"/>
            <p:cNvCxnSpPr/>
            <p:nvPr/>
          </p:nvCxnSpPr>
          <p:spPr>
            <a:xfrm flipH="1" flipV="1">
              <a:off x="6212629" y="411829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95" name="Straight Arrow Connector 294"/>
            <p:cNvCxnSpPr/>
            <p:nvPr/>
          </p:nvCxnSpPr>
          <p:spPr>
            <a:xfrm flipH="1">
              <a:off x="6433011" y="414855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96" name="Straight Arrow Connector 295"/>
            <p:cNvCxnSpPr/>
            <p:nvPr/>
          </p:nvCxnSpPr>
          <p:spPr>
            <a:xfrm>
              <a:off x="6430196" y="503426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97" name="Straight Arrow Connector 296"/>
            <p:cNvCxnSpPr/>
            <p:nvPr/>
          </p:nvCxnSpPr>
          <p:spPr>
            <a:xfrm flipV="1">
              <a:off x="6259384" y="501183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98" name="Rectangle 297"/>
            <p:cNvSpPr/>
            <p:nvPr/>
          </p:nvSpPr>
          <p:spPr>
            <a:xfrm>
              <a:off x="6677618" y="5217092"/>
              <a:ext cx="491146"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lumMod val="50000"/>
                    </a:sysClr>
                  </a:solidFill>
                  <a:effectLst/>
                  <a:uLnTx/>
                  <a:uFillTx/>
                  <a:latin typeface="Calibri"/>
                  <a:ea typeface="+mn-ea"/>
                  <a:cs typeface="+mn-cs"/>
                </a:rPr>
                <a:t>CU1</a:t>
              </a:r>
              <a:endParaRPr kumimoji="0" lang="en-US" sz="1400" b="1" i="0" u="none" strike="noStrike" kern="0" cap="none" spc="0" normalizeH="0" baseline="0" noProof="0" dirty="0">
                <a:ln>
                  <a:noFill/>
                </a:ln>
                <a:solidFill>
                  <a:sysClr val="window" lastClr="FFFFFF">
                    <a:lumMod val="50000"/>
                  </a:sysClr>
                </a:solidFill>
                <a:effectLst/>
                <a:uLnTx/>
                <a:uFillTx/>
                <a:latin typeface="Calibri"/>
                <a:ea typeface="+mn-ea"/>
                <a:cs typeface="+mn-cs"/>
              </a:endParaRPr>
            </a:p>
          </p:txBody>
        </p:sp>
        <p:sp>
          <p:nvSpPr>
            <p:cNvPr id="299" name="Rectangle 298"/>
            <p:cNvSpPr/>
            <p:nvPr/>
          </p:nvSpPr>
          <p:spPr>
            <a:xfrm>
              <a:off x="6703113" y="4344665"/>
              <a:ext cx="447430"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lumMod val="50000"/>
                    </a:sysClr>
                  </a:solidFill>
                  <a:effectLst/>
                  <a:uLnTx/>
                  <a:uFillTx/>
                  <a:latin typeface="Calibri"/>
                </a:rPr>
                <a:t>L1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lumMod val="50000"/>
                  </a:sysClr>
                </a:solidFill>
                <a:effectLst/>
                <a:uLnTx/>
                <a:uFillTx/>
                <a:latin typeface="Calibri"/>
              </a:endParaRPr>
            </a:p>
          </p:txBody>
        </p:sp>
        <p:cxnSp>
          <p:nvCxnSpPr>
            <p:cNvPr id="300" name="Straight Arrow Connector 299"/>
            <p:cNvCxnSpPr/>
            <p:nvPr/>
          </p:nvCxnSpPr>
          <p:spPr>
            <a:xfrm flipH="1" flipV="1">
              <a:off x="6830679" y="4118291"/>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301" name="Straight Arrow Connector 300"/>
            <p:cNvCxnSpPr/>
            <p:nvPr/>
          </p:nvCxnSpPr>
          <p:spPr>
            <a:xfrm flipH="1">
              <a:off x="7051061" y="4148550"/>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302" name="Straight Arrow Connector 301"/>
            <p:cNvCxnSpPr/>
            <p:nvPr/>
          </p:nvCxnSpPr>
          <p:spPr>
            <a:xfrm>
              <a:off x="7048246" y="5034262"/>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303" name="Straight Arrow Connector 302"/>
            <p:cNvCxnSpPr/>
            <p:nvPr/>
          </p:nvCxnSpPr>
          <p:spPr>
            <a:xfrm flipV="1">
              <a:off x="6877434" y="5011835"/>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304" name="Freeform 303"/>
            <p:cNvSpPr/>
            <p:nvPr/>
          </p:nvSpPr>
          <p:spPr>
            <a:xfrm flipH="1">
              <a:off x="7021726" y="4652256"/>
              <a:ext cx="110954" cy="550726"/>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5" name="Freeform 304"/>
            <p:cNvSpPr/>
            <p:nvPr/>
          </p:nvSpPr>
          <p:spPr>
            <a:xfrm flipH="1" flipV="1">
              <a:off x="6824036" y="4711116"/>
              <a:ext cx="45719" cy="469674"/>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8" name="Freeform 307"/>
            <p:cNvSpPr/>
            <p:nvPr/>
          </p:nvSpPr>
          <p:spPr>
            <a:xfrm flipH="1" flipV="1">
              <a:off x="6362685" y="3789906"/>
              <a:ext cx="198457" cy="524469"/>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0" name="Freeform 309"/>
            <p:cNvSpPr/>
            <p:nvPr/>
          </p:nvSpPr>
          <p:spPr>
            <a:xfrm flipH="1">
              <a:off x="6791418" y="3789907"/>
              <a:ext cx="110954" cy="550726"/>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2" name="Freeform 311"/>
            <p:cNvSpPr/>
            <p:nvPr/>
          </p:nvSpPr>
          <p:spPr>
            <a:xfrm>
              <a:off x="6259143" y="3778184"/>
              <a:ext cx="149468" cy="535440"/>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3" name="Freeform 312"/>
            <p:cNvSpPr/>
            <p:nvPr/>
          </p:nvSpPr>
          <p:spPr>
            <a:xfrm flipV="1">
              <a:off x="6885187" y="3823630"/>
              <a:ext cx="165874" cy="483280"/>
            </a:xfrm>
            <a:custGeom>
              <a:avLst/>
              <a:gdLst>
                <a:gd name="connsiteX0" fmla="*/ 0 w 28575"/>
                <a:gd name="connsiteY0" fmla="*/ 352425 h 352425"/>
                <a:gd name="connsiteX1" fmla="*/ 19050 w 28575"/>
                <a:gd name="connsiteY1" fmla="*/ 104775 h 352425"/>
                <a:gd name="connsiteX2" fmla="*/ 28575 w 28575"/>
                <a:gd name="connsiteY2" fmla="*/ 0 h 352425"/>
              </a:gdLst>
              <a:ahLst/>
              <a:cxnLst>
                <a:cxn ang="0">
                  <a:pos x="connsiteX0" y="connsiteY0"/>
                </a:cxn>
                <a:cxn ang="0">
                  <a:pos x="connsiteX1" y="connsiteY1"/>
                </a:cxn>
                <a:cxn ang="0">
                  <a:pos x="connsiteX2" y="connsiteY2"/>
                </a:cxn>
              </a:cxnLst>
              <a:rect l="l" t="t" r="r" b="b"/>
              <a:pathLst>
                <a:path w="28575" h="352425">
                  <a:moveTo>
                    <a:pt x="0" y="352425"/>
                  </a:moveTo>
                  <a:cubicBezTo>
                    <a:pt x="7144" y="257968"/>
                    <a:pt x="14288" y="163512"/>
                    <a:pt x="19050" y="104775"/>
                  </a:cubicBezTo>
                  <a:cubicBezTo>
                    <a:pt x="23813" y="46037"/>
                    <a:pt x="26194" y="23018"/>
                    <a:pt x="28575" y="0"/>
                  </a:cubicBezTo>
                </a:path>
              </a:pathLst>
            </a:custGeom>
            <a:noFill/>
            <a:ln w="19050" cap="flat" cmpd="sng" algn="ctr">
              <a:solidFill>
                <a:sysClr val="windowText" lastClr="000000">
                  <a:shade val="95000"/>
                  <a:satMod val="105000"/>
                </a:sysClr>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5" name="TextBox 314"/>
            <p:cNvSpPr txBox="1"/>
            <p:nvPr/>
          </p:nvSpPr>
          <p:spPr>
            <a:xfrm>
              <a:off x="7053876" y="4789119"/>
              <a:ext cx="32252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sym typeface="Wingdings"/>
                </a:rPr>
                <a:t></a:t>
              </a:r>
              <a:endParaRPr kumimoji="0" lang="en-US" sz="1200" b="0" i="0" u="none" strike="noStrike" kern="0" cap="none" spc="0" normalizeH="0" baseline="0" noProof="0" dirty="0">
                <a:ln>
                  <a:noFill/>
                </a:ln>
                <a:solidFill>
                  <a:sysClr val="windowText" lastClr="000000"/>
                </a:solidFill>
                <a:effectLst/>
                <a:uLnTx/>
                <a:uFillTx/>
              </a:endParaRPr>
            </a:p>
          </p:txBody>
        </p:sp>
        <p:sp>
          <p:nvSpPr>
            <p:cNvPr id="316" name="TextBox 315"/>
            <p:cNvSpPr txBox="1"/>
            <p:nvPr/>
          </p:nvSpPr>
          <p:spPr>
            <a:xfrm>
              <a:off x="6490850" y="3947230"/>
              <a:ext cx="322524" cy="276999"/>
            </a:xfrm>
            <a:prstGeom prst="rect">
              <a:avLst/>
            </a:prstGeom>
            <a:noFill/>
          </p:spPr>
          <p:txBody>
            <a:bodyPr wrap="none" rtlCol="0">
              <a:spAutoFit/>
            </a:bodyPr>
            <a:lstStyle/>
            <a:p>
              <a:r>
                <a:rPr lang="en-US" sz="1200" dirty="0" smtClean="0">
                  <a:sym typeface="Wingdings"/>
                </a:rPr>
                <a:t></a:t>
              </a:r>
              <a:endParaRPr lang="en-US" sz="1200" dirty="0"/>
            </a:p>
          </p:txBody>
        </p:sp>
        <p:sp>
          <p:nvSpPr>
            <p:cNvPr id="317" name="TextBox 316"/>
            <p:cNvSpPr txBox="1"/>
            <p:nvPr/>
          </p:nvSpPr>
          <p:spPr>
            <a:xfrm>
              <a:off x="6121459" y="3777485"/>
              <a:ext cx="322524" cy="276999"/>
            </a:xfrm>
            <a:prstGeom prst="rect">
              <a:avLst/>
            </a:prstGeom>
            <a:noFill/>
          </p:spPr>
          <p:txBody>
            <a:bodyPr wrap="none" rtlCol="0">
              <a:spAutoFit/>
            </a:bodyPr>
            <a:lstStyle/>
            <a:p>
              <a:r>
                <a:rPr lang="en-US" sz="1200" dirty="0" smtClean="0">
                  <a:sym typeface="Wingdings"/>
                </a:rPr>
                <a:t></a:t>
              </a:r>
              <a:endParaRPr lang="en-US" sz="1200" dirty="0"/>
            </a:p>
          </p:txBody>
        </p:sp>
      </p:grpSp>
    </p:spTree>
    <p:extLst>
      <p:ext uri="{BB962C8B-B14F-4D97-AF65-F5344CB8AC3E}">
        <p14:creationId xmlns:p14="http://schemas.microsoft.com/office/powerpoint/2010/main" val="25355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write-</a:t>
            </a:r>
            <a:r>
              <a:rPr lang="en-US" dirty="0" err="1" smtClean="0"/>
              <a:t>throughs</a:t>
            </a:r>
            <a:endParaRPr lang="en-US" dirty="0"/>
          </a:p>
        </p:txBody>
      </p:sp>
      <p:graphicFrame>
        <p:nvGraphicFramePr>
          <p:cNvPr id="9" name="Chart 8"/>
          <p:cNvGraphicFramePr/>
          <p:nvPr>
            <p:extLst>
              <p:ext uri="{D42A27DB-BD31-4B8C-83A1-F6EECF244321}">
                <p14:modId xmlns:p14="http://schemas.microsoft.com/office/powerpoint/2010/main" val="3709301510"/>
              </p:ext>
            </p:extLst>
          </p:nvPr>
        </p:nvGraphicFramePr>
        <p:xfrm>
          <a:off x="502937" y="1094011"/>
          <a:ext cx="8059544" cy="502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86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Probes versus data</a:t>
            </a:r>
            <a:endParaRPr lang="en-US" dirty="0"/>
          </a:p>
        </p:txBody>
      </p:sp>
      <p:sp>
        <p:nvSpPr>
          <p:cNvPr id="3" name="TextBox 2"/>
          <p:cNvSpPr txBox="1"/>
          <p:nvPr/>
        </p:nvSpPr>
        <p:spPr>
          <a:xfrm>
            <a:off x="558800" y="5871411"/>
            <a:ext cx="7679267" cy="369332"/>
          </a:xfrm>
          <a:prstGeom prst="rect">
            <a:avLst/>
          </a:prstGeom>
          <a:noFill/>
        </p:spPr>
        <p:txBody>
          <a:bodyPr wrap="square" rtlCol="0">
            <a:spAutoFit/>
          </a:bodyPr>
          <a:lstStyle/>
          <a:p>
            <a:r>
              <a:rPr lang="en-US" dirty="0" smtClean="0">
                <a:solidFill>
                  <a:schemeClr val="bg2"/>
                </a:solidFill>
              </a:rPr>
              <a:t>Probes create a lot of traffic, but QuickRelease reduces data messages</a:t>
            </a:r>
          </a:p>
        </p:txBody>
      </p:sp>
      <p:graphicFrame>
        <p:nvGraphicFramePr>
          <p:cNvPr id="12" name="Chart 11"/>
          <p:cNvGraphicFramePr/>
          <p:nvPr>
            <p:extLst>
              <p:ext uri="{D42A27DB-BD31-4B8C-83A1-F6EECF244321}">
                <p14:modId xmlns:p14="http://schemas.microsoft.com/office/powerpoint/2010/main" val="568376891"/>
              </p:ext>
            </p:extLst>
          </p:nvPr>
        </p:nvGraphicFramePr>
        <p:xfrm>
          <a:off x="477790" y="1307783"/>
          <a:ext cx="8436746" cy="4614964"/>
        </p:xfrm>
        <a:graphic>
          <a:graphicData uri="http://schemas.openxmlformats.org/drawingml/2006/chart">
            <c:chart xmlns:c="http://schemas.openxmlformats.org/drawingml/2006/chart" xmlns:r="http://schemas.openxmlformats.org/officeDocument/2006/relationships" r:id="rId2"/>
          </a:graphicData>
        </a:graphic>
      </p:graphicFrame>
      <p:sp>
        <p:nvSpPr>
          <p:cNvPr id="11" name="Cloud 10"/>
          <p:cNvSpPr/>
          <p:nvPr/>
        </p:nvSpPr>
        <p:spPr bwMode="auto">
          <a:xfrm>
            <a:off x="6674737" y="1296933"/>
            <a:ext cx="1260908" cy="914400"/>
          </a:xfrm>
          <a:prstGeom prst="cloud">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r>
              <a:rPr lang="en-US" sz="900" b="1" dirty="0" smtClean="0">
                <a:solidFill>
                  <a:prstClr val="white"/>
                </a:solidFill>
                <a:cs typeface="Arial" charset="0"/>
              </a:rPr>
              <a:t> More writes than reads</a:t>
            </a:r>
          </a:p>
        </p:txBody>
      </p:sp>
      <p:sp>
        <p:nvSpPr>
          <p:cNvPr id="14" name="Cloud 13"/>
          <p:cNvSpPr/>
          <p:nvPr/>
        </p:nvSpPr>
        <p:spPr bwMode="auto">
          <a:xfrm>
            <a:off x="2918457" y="1880907"/>
            <a:ext cx="1447157" cy="457200"/>
          </a:xfrm>
          <a:prstGeom prst="cloud">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r>
              <a:rPr lang="en-US" sz="900" b="1" dirty="0" smtClean="0">
                <a:solidFill>
                  <a:prstClr val="white"/>
                </a:solidFill>
                <a:cs typeface="Arial" charset="0"/>
              </a:rPr>
              <a:t> CPU probes</a:t>
            </a:r>
          </a:p>
        </p:txBody>
      </p:sp>
      <p:sp>
        <p:nvSpPr>
          <p:cNvPr id="13" name="Rectangle 12"/>
          <p:cNvSpPr/>
          <p:nvPr/>
        </p:nvSpPr>
        <p:spPr bwMode="auto">
          <a:xfrm>
            <a:off x="1948878" y="5077719"/>
            <a:ext cx="3507975" cy="807303"/>
          </a:xfrm>
          <a:prstGeom prst="rect">
            <a:avLst/>
          </a:prstGeom>
          <a:solidFill>
            <a:srgbClr val="009966">
              <a:alpha val="16863"/>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5" name="Rectangle 14"/>
          <p:cNvSpPr/>
          <p:nvPr/>
        </p:nvSpPr>
        <p:spPr bwMode="auto">
          <a:xfrm>
            <a:off x="5444279" y="5077719"/>
            <a:ext cx="1974023" cy="807303"/>
          </a:xfrm>
          <a:prstGeom prst="rect">
            <a:avLst/>
          </a:prstGeom>
          <a:solidFill>
            <a:srgbClr val="0070C0">
              <a:alpha val="2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6" name="Rectangle 15"/>
          <p:cNvSpPr/>
          <p:nvPr/>
        </p:nvSpPr>
        <p:spPr bwMode="auto">
          <a:xfrm>
            <a:off x="1146437" y="5077718"/>
            <a:ext cx="802440" cy="807305"/>
          </a:xfrm>
          <a:prstGeom prst="rect">
            <a:avLst/>
          </a:prstGeom>
          <a:solidFill>
            <a:schemeClr val="accent1">
              <a:alpha val="2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Tree>
    <p:extLst>
      <p:ext uri="{BB962C8B-B14F-4D97-AF65-F5344CB8AC3E}">
        <p14:creationId xmlns:p14="http://schemas.microsoft.com/office/powerpoint/2010/main" val="20532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GPUs should not have write-back caches</a:t>
            </a:r>
            <a:endParaRPr lang="en-US" dirty="0"/>
          </a:p>
        </p:txBody>
      </p:sp>
      <p:sp>
        <p:nvSpPr>
          <p:cNvPr id="3" name="Content Placeholder 2"/>
          <p:cNvSpPr>
            <a:spLocks noGrp="1"/>
          </p:cNvSpPr>
          <p:nvPr>
            <p:ph idx="1"/>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3361582416"/>
              </p:ext>
            </p:extLst>
          </p:nvPr>
        </p:nvGraphicFramePr>
        <p:xfrm>
          <a:off x="176027" y="1106585"/>
          <a:ext cx="8285866" cy="5205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4634723"/>
      </p:ext>
    </p:extLst>
  </p:cSld>
  <p:clrMapOvr>
    <a:masterClrMapping/>
  </p:clrMapOvr>
  <mc:AlternateContent xmlns:mc="http://schemas.openxmlformats.org/markup-compatibility/2006" xmlns:p14="http://schemas.microsoft.com/office/powerpoint/2010/main">
    <mc:Choice Requires="p14">
      <p:transition spd="slow" p14:dur="2000" advTm="88267"/>
    </mc:Choice>
    <mc:Fallback xmlns="">
      <p:transition spd="slow" advTm="8826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smtClean="0"/>
              <a:t>gpu</a:t>
            </a:r>
            <a:r>
              <a:rPr lang="en-US" cap="none" dirty="0"/>
              <a:t>S</a:t>
            </a:r>
            <a:endParaRPr lang="en-US" cap="none" dirty="0"/>
          </a:p>
        </p:txBody>
      </p:sp>
      <p:sp>
        <p:nvSpPr>
          <p:cNvPr id="3" name="Content Placeholder 2"/>
          <p:cNvSpPr>
            <a:spLocks noGrp="1"/>
          </p:cNvSpPr>
          <p:nvPr>
            <p:ph idx="1"/>
          </p:nvPr>
        </p:nvSpPr>
        <p:spPr>
          <a:xfrm>
            <a:off x="156874" y="1097280"/>
            <a:ext cx="8229600" cy="1529379"/>
          </a:xfrm>
        </p:spPr>
        <p:txBody>
          <a:bodyPr/>
          <a:lstStyle/>
          <a:p>
            <a:r>
              <a:rPr lang="en-US" dirty="0" smtClean="0"/>
              <a:t>Maintain Streaming and Graphics performance</a:t>
            </a:r>
          </a:p>
          <a:p>
            <a:pPr lvl="1"/>
            <a:r>
              <a:rPr lang="en-US" dirty="0" smtClean="0"/>
              <a:t>High bandwidth, latency tolerant L1 and L2 caches</a:t>
            </a:r>
          </a:p>
          <a:p>
            <a:pPr lvl="1"/>
            <a:r>
              <a:rPr lang="en-US" dirty="0" smtClean="0"/>
              <a:t>Writes coalesced at the CU and write-through</a:t>
            </a:r>
          </a:p>
        </p:txBody>
      </p:sp>
      <p:grpSp>
        <p:nvGrpSpPr>
          <p:cNvPr id="197" name="Group 196"/>
          <p:cNvGrpSpPr/>
          <p:nvPr/>
        </p:nvGrpSpPr>
        <p:grpSpPr>
          <a:xfrm>
            <a:off x="1165412" y="2490063"/>
            <a:ext cx="6275294" cy="3964525"/>
            <a:chOff x="1381125" y="1152070"/>
            <a:chExt cx="6148665" cy="4305779"/>
          </a:xfrm>
        </p:grpSpPr>
        <p:sp>
          <p:nvSpPr>
            <p:cNvPr id="198" name="Rectangle 197"/>
            <p:cNvSpPr/>
            <p:nvPr/>
          </p:nvSpPr>
          <p:spPr>
            <a:xfrm>
              <a:off x="5669696" y="2770313"/>
              <a:ext cx="1807429" cy="2676452"/>
            </a:xfrm>
            <a:prstGeom prst="rect">
              <a:avLst/>
            </a:prstGeom>
            <a:solidFill>
              <a:srgbClr val="EEECE1"/>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9" name="Rectangle 198"/>
            <p:cNvSpPr/>
            <p:nvPr/>
          </p:nvSpPr>
          <p:spPr>
            <a:xfrm>
              <a:off x="1381125" y="2781397"/>
              <a:ext cx="4143375" cy="2676452"/>
            </a:xfrm>
            <a:prstGeom prst="rect">
              <a:avLst/>
            </a:prstGeom>
            <a:solidFill>
              <a:srgbClr val="EEECE1"/>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0" name="Rectangle 199"/>
            <p:cNvSpPr/>
            <p:nvPr/>
          </p:nvSpPr>
          <p:spPr>
            <a:xfrm>
              <a:off x="5737380" y="4997957"/>
              <a:ext cx="626913"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ea typeface="+mn-ea"/>
                  <a:cs typeface="+mn-cs"/>
                </a:rPr>
                <a:t>CPU0</a:t>
              </a:r>
              <a:endParaRPr kumimoji="0" lang="en-US"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01" name="Rectangle 200"/>
            <p:cNvSpPr/>
            <p:nvPr/>
          </p:nvSpPr>
          <p:spPr>
            <a:xfrm>
              <a:off x="5737380" y="4125530"/>
              <a:ext cx="608692"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Calibri"/>
                </a:rPr>
                <a:t>L1</a:t>
              </a:r>
              <a:endParaRPr kumimoji="0" lang="en-US" sz="1100" b="0" i="0" u="none" strike="noStrike" kern="0" cap="none" spc="0" normalizeH="0" baseline="0" noProof="0" dirty="0" smtClean="0">
                <a:ln>
                  <a:noFill/>
                </a:ln>
                <a:solidFill>
                  <a:sysClr val="windowText" lastClr="000000"/>
                </a:solidFill>
                <a:effectLst/>
                <a:uLnTx/>
                <a:uFillTx/>
                <a:latin typeface="Calibri"/>
              </a:endParaRPr>
            </a:p>
          </p:txBody>
        </p:sp>
        <p:sp>
          <p:nvSpPr>
            <p:cNvPr id="202" name="Rectangle 201"/>
            <p:cNvSpPr/>
            <p:nvPr/>
          </p:nvSpPr>
          <p:spPr>
            <a:xfrm>
              <a:off x="5737380" y="3765496"/>
              <a:ext cx="1362909" cy="133660"/>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03" name="Rectangle 202"/>
            <p:cNvSpPr/>
            <p:nvPr/>
          </p:nvSpPr>
          <p:spPr>
            <a:xfrm>
              <a:off x="5737380" y="2873335"/>
              <a:ext cx="1362909" cy="67864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rPr>
                <a:t>L2</a:t>
              </a:r>
            </a:p>
          </p:txBody>
        </p:sp>
        <p:cxnSp>
          <p:nvCxnSpPr>
            <p:cNvPr id="204" name="Straight Arrow Connector 203"/>
            <p:cNvCxnSpPr/>
            <p:nvPr/>
          </p:nvCxnSpPr>
          <p:spPr>
            <a:xfrm flipH="1" flipV="1">
              <a:off x="6304429" y="3570772"/>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05" name="Straight Arrow Connector 204"/>
            <p:cNvCxnSpPr/>
            <p:nvPr/>
          </p:nvCxnSpPr>
          <p:spPr>
            <a:xfrm>
              <a:off x="6535030" y="3570772"/>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06" name="Straight Arrow Connector 205"/>
            <p:cNvCxnSpPr/>
            <p:nvPr/>
          </p:nvCxnSpPr>
          <p:spPr>
            <a:xfrm flipH="1" flipV="1">
              <a:off x="5978583" y="3899156"/>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07" name="Straight Arrow Connector 206"/>
            <p:cNvCxnSpPr/>
            <p:nvPr/>
          </p:nvCxnSpPr>
          <p:spPr>
            <a:xfrm flipH="1">
              <a:off x="6171470" y="3910365"/>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08" name="Straight Arrow Connector 207"/>
            <p:cNvCxnSpPr/>
            <p:nvPr/>
          </p:nvCxnSpPr>
          <p:spPr>
            <a:xfrm>
              <a:off x="6167575" y="4815127"/>
              <a:ext cx="2815" cy="178662"/>
            </a:xfrm>
            <a:prstGeom prst="straightConnector1">
              <a:avLst/>
            </a:prstGeom>
            <a:noFill/>
            <a:ln w="22225" cap="flat" cmpd="sng" algn="ctr">
              <a:solidFill>
                <a:sysClr val="window" lastClr="FFFFFF">
                  <a:lumMod val="50000"/>
                </a:sysClr>
              </a:solidFill>
              <a:prstDash val="solid"/>
              <a:tailEnd type="arrow"/>
            </a:ln>
            <a:effectLst/>
          </p:spPr>
        </p:cxnSp>
        <p:cxnSp>
          <p:nvCxnSpPr>
            <p:cNvPr id="209" name="Straight Arrow Connector 208"/>
            <p:cNvCxnSpPr/>
            <p:nvPr/>
          </p:nvCxnSpPr>
          <p:spPr>
            <a:xfrm flipV="1">
              <a:off x="5977713" y="4792700"/>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10" name="Rectangle 209"/>
            <p:cNvSpPr/>
            <p:nvPr/>
          </p:nvSpPr>
          <p:spPr>
            <a:xfrm>
              <a:off x="6491197" y="4997957"/>
              <a:ext cx="609094"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ea typeface="+mn-ea"/>
                  <a:cs typeface="+mn-cs"/>
                </a:rPr>
                <a:t>CPU1</a:t>
              </a:r>
              <a:endParaRPr kumimoji="0" lang="en-US"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1" name="Rectangle 210"/>
            <p:cNvSpPr/>
            <p:nvPr/>
          </p:nvSpPr>
          <p:spPr>
            <a:xfrm>
              <a:off x="6516691" y="4125530"/>
              <a:ext cx="583599" cy="667314"/>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Calibri"/>
                </a:rPr>
                <a:t>L1</a:t>
              </a:r>
            </a:p>
          </p:txBody>
        </p:sp>
        <p:cxnSp>
          <p:nvCxnSpPr>
            <p:cNvPr id="212" name="Straight Arrow Connector 211"/>
            <p:cNvCxnSpPr/>
            <p:nvPr/>
          </p:nvCxnSpPr>
          <p:spPr>
            <a:xfrm flipH="1" flipV="1">
              <a:off x="6672833" y="3899156"/>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13" name="Straight Arrow Connector 212"/>
            <p:cNvCxnSpPr/>
            <p:nvPr/>
          </p:nvCxnSpPr>
          <p:spPr>
            <a:xfrm flipV="1">
              <a:off x="6691013" y="4792700"/>
              <a:ext cx="9" cy="192783"/>
            </a:xfrm>
            <a:prstGeom prst="straightConnector1">
              <a:avLst/>
            </a:prstGeom>
            <a:noFill/>
            <a:ln w="22225" cap="flat" cmpd="sng" algn="ctr">
              <a:solidFill>
                <a:sysClr val="window" lastClr="FFFFFF">
                  <a:lumMod val="50000"/>
                </a:sysClr>
              </a:solidFill>
              <a:prstDash val="solid"/>
              <a:tailEnd type="arrow"/>
            </a:ln>
            <a:effectLst/>
          </p:spPr>
        </p:cxnSp>
        <p:sp>
          <p:nvSpPr>
            <p:cNvPr id="214" name="Rectangle 213"/>
            <p:cNvSpPr/>
            <p:nvPr/>
          </p:nvSpPr>
          <p:spPr>
            <a:xfrm>
              <a:off x="1828958" y="3780898"/>
              <a:ext cx="3616613" cy="10900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15" name="Rectangle 214"/>
            <p:cNvSpPr/>
            <p:nvPr/>
          </p:nvSpPr>
          <p:spPr>
            <a:xfrm>
              <a:off x="2609298" y="2869688"/>
              <a:ext cx="2150472" cy="67864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rPr>
                <a:t>L2</a:t>
              </a:r>
            </a:p>
          </p:txBody>
        </p:sp>
        <p:cxnSp>
          <p:nvCxnSpPr>
            <p:cNvPr id="216" name="Straight Arrow Connector 215"/>
            <p:cNvCxnSpPr/>
            <p:nvPr/>
          </p:nvCxnSpPr>
          <p:spPr>
            <a:xfrm>
              <a:off x="3770259" y="3565874"/>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17" name="Rectangle 216"/>
            <p:cNvSpPr/>
            <p:nvPr/>
          </p:nvSpPr>
          <p:spPr>
            <a:xfrm>
              <a:off x="3794156" y="5015899"/>
              <a:ext cx="1659592"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ea typeface="+mn-ea"/>
                  <a:cs typeface="+mn-cs"/>
                </a:rPr>
                <a:t>CU1</a:t>
              </a:r>
              <a:endParaRPr kumimoji="0" lang="en-US"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8" name="Rectangle 217"/>
            <p:cNvSpPr/>
            <p:nvPr/>
          </p:nvSpPr>
          <p:spPr>
            <a:xfrm>
              <a:off x="4048125" y="4174419"/>
              <a:ext cx="1295400" cy="625562"/>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Calibri"/>
                </a:rPr>
                <a:t>L1</a:t>
              </a:r>
            </a:p>
          </p:txBody>
        </p:sp>
        <p:cxnSp>
          <p:nvCxnSpPr>
            <p:cNvPr id="219" name="Straight Arrow Connector 218"/>
            <p:cNvCxnSpPr/>
            <p:nvPr/>
          </p:nvCxnSpPr>
          <p:spPr>
            <a:xfrm flipH="1">
              <a:off x="4621139" y="3947416"/>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20" name="Straight Arrow Connector 219"/>
            <p:cNvCxnSpPr/>
            <p:nvPr/>
          </p:nvCxnSpPr>
          <p:spPr>
            <a:xfrm>
              <a:off x="4618322" y="4828115"/>
              <a:ext cx="2815" cy="178662"/>
            </a:xfrm>
            <a:prstGeom prst="straightConnector1">
              <a:avLst/>
            </a:prstGeom>
            <a:noFill/>
            <a:ln w="22225" cap="flat" cmpd="sng" algn="ctr">
              <a:solidFill>
                <a:sysClr val="window" lastClr="FFFFFF">
                  <a:lumMod val="50000"/>
                </a:sysClr>
              </a:solidFill>
              <a:prstDash val="solid"/>
              <a:tailEnd type="arrow"/>
            </a:ln>
            <a:effectLst/>
          </p:spPr>
        </p:cxnSp>
        <p:sp>
          <p:nvSpPr>
            <p:cNvPr id="221" name="Rectangle 220"/>
            <p:cNvSpPr/>
            <p:nvPr/>
          </p:nvSpPr>
          <p:spPr>
            <a:xfrm>
              <a:off x="1825434" y="5015899"/>
              <a:ext cx="1659592" cy="31874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ea typeface="+mn-ea"/>
                  <a:cs typeface="+mn-cs"/>
                </a:rPr>
                <a:t>CU0</a:t>
              </a:r>
              <a:endParaRPr kumimoji="0" lang="en-US" sz="1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2" name="Rectangle 221"/>
            <p:cNvSpPr/>
            <p:nvPr/>
          </p:nvSpPr>
          <p:spPr>
            <a:xfrm>
              <a:off x="1933576" y="4140933"/>
              <a:ext cx="1361522" cy="625562"/>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Calibri"/>
                </a:rPr>
                <a:t>L1</a:t>
              </a:r>
            </a:p>
          </p:txBody>
        </p:sp>
        <p:cxnSp>
          <p:nvCxnSpPr>
            <p:cNvPr id="223" name="Straight Arrow Connector 222"/>
            <p:cNvCxnSpPr/>
            <p:nvPr/>
          </p:nvCxnSpPr>
          <p:spPr>
            <a:xfrm flipH="1">
              <a:off x="2652417" y="3924526"/>
              <a:ext cx="2815" cy="216407"/>
            </a:xfrm>
            <a:prstGeom prst="straightConnector1">
              <a:avLst/>
            </a:prstGeom>
            <a:noFill/>
            <a:ln w="22225" cap="flat" cmpd="sng" algn="ctr">
              <a:solidFill>
                <a:sysClr val="window" lastClr="FFFFFF">
                  <a:lumMod val="50000"/>
                </a:sysClr>
              </a:solidFill>
              <a:prstDash val="solid"/>
              <a:tailEnd type="arrow"/>
            </a:ln>
            <a:effectLst/>
          </p:spPr>
        </p:cxnSp>
        <p:cxnSp>
          <p:nvCxnSpPr>
            <p:cNvPr id="224" name="Straight Arrow Connector 223"/>
            <p:cNvCxnSpPr>
              <a:endCxn id="221" idx="0"/>
            </p:cNvCxnSpPr>
            <p:nvPr/>
          </p:nvCxnSpPr>
          <p:spPr>
            <a:xfrm>
              <a:off x="2649600" y="4794629"/>
              <a:ext cx="5630" cy="221270"/>
            </a:xfrm>
            <a:prstGeom prst="straightConnector1">
              <a:avLst/>
            </a:prstGeom>
            <a:noFill/>
            <a:ln w="22225" cap="flat" cmpd="sng" algn="ctr">
              <a:solidFill>
                <a:sysClr val="window" lastClr="FFFFFF">
                  <a:lumMod val="50000"/>
                </a:sysClr>
              </a:solidFill>
              <a:prstDash val="solid"/>
              <a:tailEnd type="arrow"/>
            </a:ln>
            <a:effectLst/>
          </p:spPr>
        </p:cxnSp>
        <p:cxnSp>
          <p:nvCxnSpPr>
            <p:cNvPr id="225" name="Straight Arrow Connector 224"/>
            <p:cNvCxnSpPr/>
            <p:nvPr/>
          </p:nvCxnSpPr>
          <p:spPr>
            <a:xfrm>
              <a:off x="6935080" y="3893515"/>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26" name="Straight Arrow Connector 225"/>
            <p:cNvCxnSpPr/>
            <p:nvPr/>
          </p:nvCxnSpPr>
          <p:spPr>
            <a:xfrm>
              <a:off x="6926289" y="4815127"/>
              <a:ext cx="2815" cy="178662"/>
            </a:xfrm>
            <a:prstGeom prst="straightConnector1">
              <a:avLst/>
            </a:prstGeom>
            <a:noFill/>
            <a:ln w="22225" cap="flat" cmpd="sng" algn="ctr">
              <a:solidFill>
                <a:sysClr val="window" lastClr="FFFFFF">
                  <a:lumMod val="50000"/>
                </a:sysClr>
              </a:solidFill>
              <a:prstDash val="solid"/>
              <a:tailEnd type="arrow"/>
            </a:ln>
            <a:effectLst/>
          </p:spPr>
        </p:cxnSp>
        <p:sp>
          <p:nvSpPr>
            <p:cNvPr id="227" name="Rectangle 226"/>
            <p:cNvSpPr/>
            <p:nvPr/>
          </p:nvSpPr>
          <p:spPr>
            <a:xfrm>
              <a:off x="2428740" y="1152070"/>
              <a:ext cx="3828759" cy="678646"/>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rPr>
                <a:t>LLC</a:t>
              </a:r>
            </a:p>
          </p:txBody>
        </p:sp>
        <p:sp>
          <p:nvSpPr>
            <p:cNvPr id="228" name="Rectangle 227"/>
            <p:cNvSpPr/>
            <p:nvPr/>
          </p:nvSpPr>
          <p:spPr>
            <a:xfrm>
              <a:off x="1807691" y="2573513"/>
              <a:ext cx="5292598" cy="10900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229" name="Rectangle 228"/>
            <p:cNvSpPr/>
            <p:nvPr/>
          </p:nvSpPr>
          <p:spPr>
            <a:xfrm>
              <a:off x="1818642" y="2053367"/>
              <a:ext cx="5275714" cy="339323"/>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a:rPr>
                <a:t>Directory / Memory</a:t>
              </a:r>
            </a:p>
          </p:txBody>
        </p:sp>
        <p:cxnSp>
          <p:nvCxnSpPr>
            <p:cNvPr id="230" name="Straight Arrow Connector 229"/>
            <p:cNvCxnSpPr/>
            <p:nvPr/>
          </p:nvCxnSpPr>
          <p:spPr>
            <a:xfrm flipH="1" flipV="1">
              <a:off x="6314833" y="2683961"/>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31" name="Straight Arrow Connector 230"/>
            <p:cNvCxnSpPr/>
            <p:nvPr/>
          </p:nvCxnSpPr>
          <p:spPr>
            <a:xfrm>
              <a:off x="6545434" y="2683961"/>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32" name="Straight Arrow Connector 231"/>
            <p:cNvCxnSpPr/>
            <p:nvPr/>
          </p:nvCxnSpPr>
          <p:spPr>
            <a:xfrm>
              <a:off x="3770259" y="2682522"/>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33" name="TextBox 232"/>
            <p:cNvSpPr txBox="1"/>
            <p:nvPr/>
          </p:nvSpPr>
          <p:spPr>
            <a:xfrm rot="16200000">
              <a:off x="7054820" y="3870954"/>
              <a:ext cx="5806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CPU</a:t>
              </a:r>
              <a:endParaRPr kumimoji="0" lang="en-US" sz="1800" b="1" i="0" u="none" strike="noStrike" kern="0" cap="none" spc="0" normalizeH="0" baseline="0" noProof="0" dirty="0">
                <a:ln>
                  <a:noFill/>
                </a:ln>
                <a:solidFill>
                  <a:sysClr val="windowText" lastClr="000000"/>
                </a:solidFill>
                <a:effectLst/>
                <a:uLnTx/>
                <a:uFillTx/>
              </a:endParaRPr>
            </a:p>
          </p:txBody>
        </p:sp>
        <p:sp>
          <p:nvSpPr>
            <p:cNvPr id="234" name="TextBox 233"/>
            <p:cNvSpPr txBox="1"/>
            <p:nvPr/>
          </p:nvSpPr>
          <p:spPr>
            <a:xfrm rot="16200000">
              <a:off x="1262663" y="3870954"/>
              <a:ext cx="6062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G</a:t>
              </a:r>
              <a:r>
                <a:rPr kumimoji="0" lang="en-US" sz="1800" b="1" i="0" u="none" strike="noStrike" kern="0" cap="none" spc="0" normalizeH="0" baseline="0" noProof="0" dirty="0" smtClean="0">
                  <a:ln>
                    <a:noFill/>
                  </a:ln>
                  <a:solidFill>
                    <a:sysClr val="windowText" lastClr="000000"/>
                  </a:solidFill>
                  <a:effectLst/>
                  <a:uLnTx/>
                  <a:uFillTx/>
                </a:rPr>
                <a:t>PU</a:t>
              </a:r>
              <a:endParaRPr kumimoji="0" lang="en-US" sz="1800" b="1" i="0" u="none" strike="noStrike" kern="0" cap="none" spc="0" normalizeH="0" baseline="0" noProof="0" dirty="0">
                <a:ln>
                  <a:noFill/>
                </a:ln>
                <a:solidFill>
                  <a:sysClr val="windowText" lastClr="000000"/>
                </a:solidFill>
                <a:effectLst/>
                <a:uLnTx/>
                <a:uFillTx/>
              </a:endParaRPr>
            </a:p>
          </p:txBody>
        </p:sp>
        <p:sp>
          <p:nvSpPr>
            <p:cNvPr id="235" name="Oval 234"/>
            <p:cNvSpPr/>
            <p:nvPr/>
          </p:nvSpPr>
          <p:spPr>
            <a:xfrm>
              <a:off x="3485025" y="4460794"/>
              <a:ext cx="91440" cy="91440"/>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236" name="Straight Arrow Connector 235"/>
            <p:cNvCxnSpPr/>
            <p:nvPr/>
          </p:nvCxnSpPr>
          <p:spPr>
            <a:xfrm flipH="1" flipV="1">
              <a:off x="4180511" y="185561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37" name="Straight Arrow Connector 236"/>
            <p:cNvCxnSpPr/>
            <p:nvPr/>
          </p:nvCxnSpPr>
          <p:spPr>
            <a:xfrm>
              <a:off x="4411112" y="1855617"/>
              <a:ext cx="0" cy="215024"/>
            </a:xfrm>
            <a:prstGeom prst="straightConnector1">
              <a:avLst/>
            </a:prstGeom>
            <a:noFill/>
            <a:ln w="22225" cap="flat" cmpd="sng" algn="ctr">
              <a:solidFill>
                <a:sysClr val="window" lastClr="FFFFFF">
                  <a:lumMod val="50000"/>
                </a:sysClr>
              </a:solidFill>
              <a:prstDash val="solid"/>
              <a:tailEnd type="arrow"/>
            </a:ln>
            <a:effectLst/>
          </p:spPr>
        </p:cxnSp>
        <p:sp>
          <p:nvSpPr>
            <p:cNvPr id="238" name="Oval 237"/>
            <p:cNvSpPr/>
            <p:nvPr/>
          </p:nvSpPr>
          <p:spPr>
            <a:xfrm>
              <a:off x="3599325" y="4460794"/>
              <a:ext cx="91440" cy="91440"/>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39" name="Oval 238"/>
            <p:cNvSpPr/>
            <p:nvPr/>
          </p:nvSpPr>
          <p:spPr>
            <a:xfrm>
              <a:off x="3713625" y="4460794"/>
              <a:ext cx="91440" cy="91440"/>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240" name="Straight Arrow Connector 239"/>
            <p:cNvCxnSpPr/>
            <p:nvPr/>
          </p:nvCxnSpPr>
          <p:spPr>
            <a:xfrm flipH="1" flipV="1">
              <a:off x="4161461" y="2369967"/>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41" name="Straight Arrow Connector 240"/>
            <p:cNvCxnSpPr/>
            <p:nvPr/>
          </p:nvCxnSpPr>
          <p:spPr>
            <a:xfrm>
              <a:off x="4392062" y="2369967"/>
              <a:ext cx="0" cy="215024"/>
            </a:xfrm>
            <a:prstGeom prst="straightConnector1">
              <a:avLst/>
            </a:prstGeom>
            <a:noFill/>
            <a:ln w="22225" cap="flat" cmpd="sng" algn="ctr">
              <a:solidFill>
                <a:sysClr val="window" lastClr="FFFFFF">
                  <a:lumMod val="50000"/>
                </a:sysClr>
              </a:solidFill>
              <a:prstDash val="solid"/>
              <a:tailEnd type="arrow"/>
            </a:ln>
            <a:effectLst/>
          </p:spPr>
        </p:cxnSp>
        <p:cxnSp>
          <p:nvCxnSpPr>
            <p:cNvPr id="242" name="Straight Arrow Connector 241"/>
            <p:cNvCxnSpPr/>
            <p:nvPr/>
          </p:nvCxnSpPr>
          <p:spPr>
            <a:xfrm flipH="1" flipV="1">
              <a:off x="3585110" y="3570772"/>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43" name="Straight Arrow Connector 242"/>
            <p:cNvCxnSpPr/>
            <p:nvPr/>
          </p:nvCxnSpPr>
          <p:spPr>
            <a:xfrm flipH="1" flipV="1">
              <a:off x="3595514" y="2683961"/>
              <a:ext cx="1" cy="197750"/>
            </a:xfrm>
            <a:prstGeom prst="straightConnector1">
              <a:avLst/>
            </a:prstGeom>
            <a:noFill/>
            <a:ln w="22225" cap="flat" cmpd="sng" algn="ctr">
              <a:solidFill>
                <a:sysClr val="window" lastClr="FFFFFF">
                  <a:lumMod val="50000"/>
                </a:sysClr>
              </a:solidFill>
              <a:prstDash val="solid"/>
              <a:tailEnd type="arrow"/>
            </a:ln>
            <a:effectLst/>
          </p:spPr>
        </p:cxnSp>
        <p:cxnSp>
          <p:nvCxnSpPr>
            <p:cNvPr id="244" name="Straight Arrow Connector 243"/>
            <p:cNvCxnSpPr/>
            <p:nvPr/>
          </p:nvCxnSpPr>
          <p:spPr>
            <a:xfrm flipH="1" flipV="1">
              <a:off x="2521008" y="3899156"/>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5" name="Straight Arrow Connector 244"/>
            <p:cNvCxnSpPr/>
            <p:nvPr/>
          </p:nvCxnSpPr>
          <p:spPr>
            <a:xfrm flipV="1">
              <a:off x="2520138" y="4792700"/>
              <a:ext cx="9" cy="192783"/>
            </a:xfrm>
            <a:prstGeom prst="straightConnector1">
              <a:avLst/>
            </a:prstGeom>
            <a:noFill/>
            <a:ln w="22225" cap="flat" cmpd="sng" algn="ctr">
              <a:solidFill>
                <a:sysClr val="window" lastClr="FFFFFF">
                  <a:lumMod val="50000"/>
                </a:sysClr>
              </a:solidFill>
              <a:prstDash val="solid"/>
              <a:tailEnd type="arrow"/>
            </a:ln>
            <a:effectLst/>
          </p:spPr>
        </p:cxnSp>
        <p:cxnSp>
          <p:nvCxnSpPr>
            <p:cNvPr id="246" name="Straight Arrow Connector 245"/>
            <p:cNvCxnSpPr/>
            <p:nvPr/>
          </p:nvCxnSpPr>
          <p:spPr>
            <a:xfrm flipH="1" flipV="1">
              <a:off x="4456499" y="3909737"/>
              <a:ext cx="1" cy="231196"/>
            </a:xfrm>
            <a:prstGeom prst="straightConnector1">
              <a:avLst/>
            </a:prstGeom>
            <a:noFill/>
            <a:ln w="22225" cap="flat" cmpd="sng" algn="ctr">
              <a:solidFill>
                <a:sysClr val="window" lastClr="FFFFFF">
                  <a:lumMod val="50000"/>
                </a:sysClr>
              </a:solidFill>
              <a:prstDash val="solid"/>
              <a:tailEnd type="arrow"/>
            </a:ln>
            <a:effectLst/>
          </p:spPr>
        </p:cxnSp>
        <p:cxnSp>
          <p:nvCxnSpPr>
            <p:cNvPr id="247" name="Straight Arrow Connector 246"/>
            <p:cNvCxnSpPr/>
            <p:nvPr/>
          </p:nvCxnSpPr>
          <p:spPr>
            <a:xfrm flipV="1">
              <a:off x="4455629" y="4803281"/>
              <a:ext cx="9" cy="192783"/>
            </a:xfrm>
            <a:prstGeom prst="straightConnector1">
              <a:avLst/>
            </a:prstGeom>
            <a:noFill/>
            <a:ln w="22225" cap="flat" cmpd="sng" algn="ctr">
              <a:solidFill>
                <a:sysClr val="window" lastClr="FFFFFF">
                  <a:lumMod val="50000"/>
                </a:sysClr>
              </a:solidFill>
              <a:prstDash val="solid"/>
              <a:tailEnd type="arrow"/>
            </a:ln>
            <a:effectLst/>
          </p:spPr>
        </p:cxnSp>
      </p:grpSp>
      <p:cxnSp>
        <p:nvCxnSpPr>
          <p:cNvPr id="5" name="Straight Arrow Connector 4"/>
          <p:cNvCxnSpPr/>
          <p:nvPr/>
        </p:nvCxnSpPr>
        <p:spPr>
          <a:xfrm flipV="1">
            <a:off x="2317691" y="5242044"/>
            <a:ext cx="0" cy="575983"/>
          </a:xfrm>
          <a:prstGeom prst="straightConnector1">
            <a:avLst/>
          </a:prstGeom>
          <a:ln w="1905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20562" y="4071551"/>
            <a:ext cx="0" cy="624860"/>
          </a:xfrm>
          <a:prstGeom prst="straightConnector1">
            <a:avLst/>
          </a:prstGeom>
          <a:ln w="1905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304123" y="5269822"/>
            <a:ext cx="0" cy="575983"/>
          </a:xfrm>
          <a:prstGeom prst="straightConnector1">
            <a:avLst/>
          </a:prstGeom>
          <a:ln w="19050">
            <a:solidFill>
              <a:schemeClr val="tx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5814285" y="5350935"/>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566101" y="5343630"/>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6200728" y="4135336"/>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50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456674"/>
      </p:ext>
    </p:extLst>
  </p:cSld>
  <p:clrMapOvr>
    <a:masterClrMapping/>
  </p:clrMapOvr>
  <mc:AlternateContent xmlns:mc="http://schemas.openxmlformats.org/markup-compatibility/2006" xmlns:p14="http://schemas.microsoft.com/office/powerpoint/2010/main">
    <mc:Choice Requires="p14">
      <p:transition spd="slow" p14:dur="2000" advTm="52854"/>
    </mc:Choice>
    <mc:Fallback xmlns="">
      <p:transition spd="slow" advTm="5285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GPUs</a:t>
            </a:r>
            <a:endParaRPr lang="en-US" dirty="0"/>
          </a:p>
        </p:txBody>
      </p:sp>
      <p:sp>
        <p:nvSpPr>
          <p:cNvPr id="5" name="Content Placeholder 4"/>
          <p:cNvSpPr>
            <a:spLocks noGrp="1"/>
          </p:cNvSpPr>
          <p:nvPr>
            <p:ph idx="1"/>
          </p:nvPr>
        </p:nvSpPr>
        <p:spPr>
          <a:xfrm>
            <a:off x="320040" y="1097280"/>
            <a:ext cx="8503920" cy="5129784"/>
          </a:xfrm>
        </p:spPr>
        <p:txBody>
          <a:bodyPr/>
          <a:lstStyle/>
          <a:p>
            <a:pPr marL="342900" indent="-342900"/>
            <a:r>
              <a:rPr lang="en-US" dirty="0" smtClean="0"/>
              <a:t>Expand the scope of GPU compute applications</a:t>
            </a:r>
          </a:p>
          <a:p>
            <a:pPr marL="625475" lvl="1" indent="-342900"/>
            <a:r>
              <a:rPr lang="en-US" dirty="0" smtClean="0"/>
              <a:t>Support more irregular workloads efficiently</a:t>
            </a:r>
          </a:p>
          <a:p>
            <a:pPr marL="625475" lvl="1" indent="-342900"/>
            <a:r>
              <a:rPr lang="en-US" dirty="0" smtClean="0"/>
              <a:t>Support synchronized data efficiently</a:t>
            </a:r>
          </a:p>
          <a:p>
            <a:pPr marL="625475" lvl="1" indent="-342900"/>
            <a:r>
              <a:rPr lang="en-US" dirty="0" smtClean="0"/>
              <a:t>Leverage more locality</a:t>
            </a:r>
          </a:p>
          <a:p>
            <a:pPr marL="342900" indent="-342900"/>
            <a:endParaRPr lang="en-US" dirty="0" smtClean="0"/>
          </a:p>
          <a:p>
            <a:pPr marL="342900" indent="-342900"/>
            <a:r>
              <a:rPr lang="en-US" dirty="0" smtClean="0"/>
              <a:t>Reduce programmer effort</a:t>
            </a:r>
          </a:p>
          <a:p>
            <a:pPr marL="625475" lvl="1" indent="-342900"/>
            <a:r>
              <a:rPr lang="en-US" dirty="0" smtClean="0"/>
              <a:t>Support over-synchronization efficiently</a:t>
            </a:r>
          </a:p>
          <a:p>
            <a:pPr marL="625475" lvl="1" indent="-342900"/>
            <a:r>
              <a:rPr lang="en-US" dirty="0" smtClean="0"/>
              <a:t>No labeling volatile (</a:t>
            </a:r>
            <a:r>
              <a:rPr lang="en-US" dirty="0" err="1" smtClean="0"/>
              <a:t>rw</a:t>
            </a:r>
            <a:r>
              <a:rPr lang="en-US" dirty="0" smtClean="0"/>
              <a:t>-shared) data structures</a:t>
            </a:r>
          </a:p>
          <a:p>
            <a:pPr marL="342900" indent="-342900"/>
            <a:endParaRPr lang="en-US" dirty="0" smtClean="0"/>
          </a:p>
          <a:p>
            <a:pPr marL="342900" indent="-342900"/>
            <a:r>
              <a:rPr lang="en-US" dirty="0" smtClean="0"/>
              <a:t>Allow more sharing than </a:t>
            </a:r>
            <a:r>
              <a:rPr lang="en-US" dirty="0" err="1" smtClean="0"/>
              <a:t>OpenCL</a:t>
            </a:r>
            <a:r>
              <a:rPr lang="en-US" dirty="0" smtClean="0"/>
              <a:t> 1.x (e.g. HSA or </a:t>
            </a:r>
            <a:r>
              <a:rPr lang="en-US" dirty="0" err="1" smtClean="0"/>
              <a:t>OpenCL</a:t>
            </a:r>
            <a:r>
              <a:rPr lang="en-US" dirty="0" smtClean="0"/>
              <a:t> 2.0)</a:t>
            </a:r>
          </a:p>
          <a:p>
            <a:pPr marL="625475" lvl="1" indent="-342900"/>
            <a:r>
              <a:rPr lang="en-US" dirty="0" smtClean="0"/>
              <a:t>Global synchronization between workgroups</a:t>
            </a:r>
          </a:p>
          <a:p>
            <a:pPr marL="625475" lvl="1" indent="-342900"/>
            <a:r>
              <a:rPr lang="en-US" dirty="0" smtClean="0"/>
              <a:t>Heterogeneous kernels with concurrent CPU execution w/ sharing</a:t>
            </a:r>
          </a:p>
        </p:txBody>
      </p:sp>
    </p:spTree>
    <p:extLst>
      <p:ext uri="{BB962C8B-B14F-4D97-AF65-F5344CB8AC3E}">
        <p14:creationId xmlns:p14="http://schemas.microsoft.com/office/powerpoint/2010/main" val="1251194918"/>
      </p:ext>
    </p:extLst>
  </p:cSld>
  <p:clrMapOvr>
    <a:masterClrMapping/>
  </p:clrMapOvr>
  <mc:AlternateContent xmlns:mc="http://schemas.openxmlformats.org/markup-compatibility/2006" xmlns:p14="http://schemas.microsoft.com/office/powerpoint/2010/main">
    <mc:Choice Requires="p14">
      <p:transition spd="slow" p14:dur="2000" advTm="134257"/>
    </mc:Choice>
    <mc:Fallback xmlns="">
      <p:transition spd="slow" advTm="13425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support both?</a:t>
            </a:r>
            <a:endParaRPr lang="en-US" dirty="0"/>
          </a:p>
        </p:txBody>
      </p:sp>
      <p:sp>
        <p:nvSpPr>
          <p:cNvPr id="3" name="Content Placeholder 2"/>
          <p:cNvSpPr>
            <a:spLocks noGrp="1"/>
          </p:cNvSpPr>
          <p:nvPr>
            <p:ph idx="1"/>
          </p:nvPr>
        </p:nvSpPr>
        <p:spPr>
          <a:xfrm>
            <a:off x="320040" y="1106905"/>
            <a:ext cx="8503920" cy="4793381"/>
          </a:xfrm>
        </p:spPr>
        <p:txBody>
          <a:bodyPr/>
          <a:lstStyle/>
          <a:p>
            <a:r>
              <a:rPr lang="en-US" dirty="0"/>
              <a:t>To expand the utility of GPUs beyond graphics, support:</a:t>
            </a:r>
          </a:p>
          <a:p>
            <a:pPr lvl="1"/>
            <a:r>
              <a:rPr lang="en-US" dirty="0" smtClean="0"/>
              <a:t>Irregular parallel </a:t>
            </a:r>
            <a:r>
              <a:rPr lang="en-US" dirty="0"/>
              <a:t>applications</a:t>
            </a:r>
          </a:p>
          <a:p>
            <a:pPr lvl="1"/>
            <a:r>
              <a:rPr lang="en-US" dirty="0"/>
              <a:t>Fine-grain synchronization </a:t>
            </a:r>
          </a:p>
          <a:p>
            <a:pPr lvl="1"/>
            <a:r>
              <a:rPr lang="en-US" dirty="0"/>
              <a:t>Both will benefit from coherent caches</a:t>
            </a:r>
          </a:p>
          <a:p>
            <a:endParaRPr lang="en-US" dirty="0" smtClean="0"/>
          </a:p>
          <a:p>
            <a:r>
              <a:rPr lang="en-US" dirty="0" smtClean="0"/>
              <a:t>But </a:t>
            </a:r>
            <a:r>
              <a:rPr lang="en-US" dirty="0"/>
              <a:t>traditional CPU coherence is inappropriate for:</a:t>
            </a:r>
          </a:p>
          <a:p>
            <a:pPr lvl="1"/>
            <a:r>
              <a:rPr lang="en-US" dirty="0"/>
              <a:t>Regular streaming workloads</a:t>
            </a:r>
          </a:p>
          <a:p>
            <a:pPr lvl="1"/>
            <a:r>
              <a:rPr lang="en-US" dirty="0"/>
              <a:t>Coarse-grain synchronization</a:t>
            </a:r>
          </a:p>
          <a:p>
            <a:endParaRPr lang="en-US" dirty="0" smtClean="0"/>
          </a:p>
          <a:p>
            <a:r>
              <a:rPr lang="en-US" dirty="0" smtClean="0"/>
              <a:t>Graphics </a:t>
            </a:r>
            <a:r>
              <a:rPr lang="en-US" dirty="0"/>
              <a:t>will still be </a:t>
            </a:r>
            <a:r>
              <a:rPr lang="en-US" dirty="0" smtClean="0"/>
              <a:t>a primary application </a:t>
            </a:r>
            <a:r>
              <a:rPr lang="en-US" dirty="0"/>
              <a:t>for GPUs </a:t>
            </a:r>
          </a:p>
          <a:p>
            <a:endParaRPr lang="en-US" dirty="0" smtClean="0"/>
          </a:p>
          <a:p>
            <a:r>
              <a:rPr lang="en-US" dirty="0" smtClean="0"/>
              <a:t>Thus</a:t>
            </a:r>
            <a:r>
              <a:rPr lang="en-US" dirty="0"/>
              <a:t>, we want coherence guided by synchronization</a:t>
            </a:r>
          </a:p>
          <a:p>
            <a:pPr lvl="1"/>
            <a:r>
              <a:rPr lang="en-US" dirty="0"/>
              <a:t>Avoid the scalability challenges of “read for ownership” (</a:t>
            </a:r>
            <a:r>
              <a:rPr lang="en-US" dirty="0" smtClean="0"/>
              <a:t>RFO</a:t>
            </a:r>
            <a:r>
              <a:rPr lang="en-US" dirty="0"/>
              <a:t>) coherence</a:t>
            </a:r>
          </a:p>
          <a:p>
            <a:pPr lvl="1"/>
            <a:r>
              <a:rPr lang="en-US" dirty="0"/>
              <a:t>Maintain streaming performance with coarse-grain synchronization</a:t>
            </a:r>
          </a:p>
          <a:p>
            <a:endParaRPr lang="en-US" dirty="0" smtClean="0"/>
          </a:p>
        </p:txBody>
      </p:sp>
    </p:spTree>
    <p:extLst>
      <p:ext uri="{BB962C8B-B14F-4D97-AF65-F5344CB8AC3E}">
        <p14:creationId xmlns:p14="http://schemas.microsoft.com/office/powerpoint/2010/main" val="4049409449"/>
      </p:ext>
    </p:extLst>
  </p:cSld>
  <p:clrMapOvr>
    <a:masterClrMapping/>
  </p:clrMapOvr>
  <mc:AlternateContent xmlns:mc="http://schemas.openxmlformats.org/markup-compatibility/2006" xmlns:p14="http://schemas.microsoft.com/office/powerpoint/2010/main">
    <mc:Choice Requires="p14">
      <p:transition spd="slow" p14:dur="2000" advTm="76658"/>
    </mc:Choice>
    <mc:Fallback xmlns="">
      <p:transition spd="slow" advTm="7665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OUTLINE</a:t>
            </a:r>
            <a:endParaRPr lang="en-US" dirty="0"/>
          </a:p>
        </p:txBody>
      </p:sp>
      <p:sp>
        <p:nvSpPr>
          <p:cNvPr id="3" name="Content Placeholder 2"/>
          <p:cNvSpPr>
            <a:spLocks noGrp="1"/>
          </p:cNvSpPr>
          <p:nvPr>
            <p:ph idx="1"/>
          </p:nvPr>
        </p:nvSpPr>
        <p:spPr/>
        <p:txBody>
          <a:bodyPr>
            <a:normAutofit/>
          </a:bodyPr>
          <a:lstStyle/>
          <a:p>
            <a:r>
              <a:rPr lang="en-US" strike="sngStrike" dirty="0" smtClean="0">
                <a:solidFill>
                  <a:schemeClr val="bg1">
                    <a:lumMod val="50000"/>
                  </a:schemeClr>
                </a:solidFill>
              </a:rPr>
              <a:t>Motivation</a:t>
            </a:r>
          </a:p>
          <a:p>
            <a:pPr lvl="1"/>
            <a:r>
              <a:rPr lang="en-US" strike="sngStrike" dirty="0" smtClean="0">
                <a:solidFill>
                  <a:schemeClr val="bg1">
                    <a:lumMod val="50000"/>
                  </a:schemeClr>
                </a:solidFill>
              </a:rPr>
              <a:t>Current GPUs</a:t>
            </a:r>
          </a:p>
          <a:p>
            <a:pPr lvl="1"/>
            <a:r>
              <a:rPr lang="en-US" strike="sngStrike" dirty="0" smtClean="0">
                <a:solidFill>
                  <a:schemeClr val="bg1">
                    <a:lumMod val="50000"/>
                  </a:schemeClr>
                </a:solidFill>
              </a:rPr>
              <a:t>Future GPUs</a:t>
            </a:r>
          </a:p>
          <a:p>
            <a:r>
              <a:rPr lang="en-US" b="1" dirty="0" smtClean="0">
                <a:solidFill>
                  <a:schemeClr val="accent1"/>
                </a:solidFill>
              </a:rPr>
              <a:t>Memory System Design &amp; Supporting Synchronization</a:t>
            </a:r>
          </a:p>
          <a:p>
            <a:pPr lvl="1"/>
            <a:r>
              <a:rPr lang="en-US" b="1" dirty="0" smtClean="0">
                <a:solidFill>
                  <a:schemeClr val="accent1"/>
                </a:solidFill>
              </a:rPr>
              <a:t>Write-through  with cache flushes (WT)</a:t>
            </a:r>
          </a:p>
          <a:p>
            <a:pPr lvl="1"/>
            <a:r>
              <a:rPr lang="en-US" b="1" dirty="0" smtClean="0">
                <a:solidFill>
                  <a:schemeClr val="accent1"/>
                </a:solidFill>
              </a:rPr>
              <a:t>CPU-like “Read-for-Ownership” cache coherence (</a:t>
            </a:r>
            <a:r>
              <a:rPr lang="en-US" b="1" dirty="0" smtClean="0">
                <a:solidFill>
                  <a:schemeClr val="accent1"/>
                </a:solidFill>
              </a:rPr>
              <a:t>RFO</a:t>
            </a:r>
            <a:r>
              <a:rPr lang="en-US" b="1" dirty="0" smtClean="0">
                <a:solidFill>
                  <a:schemeClr val="accent1"/>
                </a:solidFill>
              </a:rPr>
              <a:t>)</a:t>
            </a:r>
          </a:p>
          <a:p>
            <a:r>
              <a:rPr lang="en-US" dirty="0" smtClean="0">
                <a:solidFill>
                  <a:schemeClr val="tx1">
                    <a:lumMod val="50000"/>
                  </a:schemeClr>
                </a:solidFill>
              </a:rPr>
              <a:t>QuickRelease Implementation</a:t>
            </a:r>
          </a:p>
          <a:p>
            <a:r>
              <a:rPr lang="en-US" dirty="0" smtClean="0">
                <a:solidFill>
                  <a:schemeClr val="tx1">
                    <a:lumMod val="50000"/>
                  </a:schemeClr>
                </a:solidFill>
              </a:rPr>
              <a:t>Results</a:t>
            </a:r>
          </a:p>
          <a:p>
            <a:r>
              <a:rPr lang="en-US" dirty="0" smtClean="0">
                <a:solidFill>
                  <a:schemeClr val="tx1">
                    <a:lumMod val="50000"/>
                  </a:schemeClr>
                </a:solidFill>
              </a:rPr>
              <a:t>Conclusions / Future work</a:t>
            </a:r>
          </a:p>
          <a:p>
            <a:pPr lvl="1"/>
            <a:endParaRPr lang="en-US" dirty="0" smtClean="0">
              <a:solidFill>
                <a:schemeClr val="tx1">
                  <a:lumMod val="50000"/>
                </a:schemeClr>
              </a:solidFill>
            </a:endParaRPr>
          </a:p>
          <a:p>
            <a:pPr lvl="2"/>
            <a:endParaRPr lang="en-US" dirty="0" smtClean="0">
              <a:solidFill>
                <a:schemeClr val="tx1">
                  <a:lumMod val="50000"/>
                </a:schemeClr>
              </a:solidFill>
            </a:endParaRPr>
          </a:p>
        </p:txBody>
      </p:sp>
    </p:spTree>
    <p:extLst>
      <p:ext uri="{BB962C8B-B14F-4D97-AF65-F5344CB8AC3E}">
        <p14:creationId xmlns:p14="http://schemas.microsoft.com/office/powerpoint/2010/main" val="2148110482"/>
      </p:ext>
    </p:extLst>
  </p:cSld>
  <p:clrMapOvr>
    <a:masterClrMapping/>
  </p:clrMapOvr>
  <mc:AlternateContent xmlns:mc="http://schemas.openxmlformats.org/markup-compatibility/2006" xmlns:p14="http://schemas.microsoft.com/office/powerpoint/2010/main">
    <mc:Choice Requires="p14">
      <p:transition spd="slow" p14:dur="2000" advTm="132931"/>
    </mc:Choice>
    <mc:Fallback xmlns="">
      <p:transition spd="slow" advTm="13293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Operations</a:t>
            </a:r>
            <a:endParaRPr lang="en-US" dirty="0"/>
          </a:p>
        </p:txBody>
      </p:sp>
      <p:sp>
        <p:nvSpPr>
          <p:cNvPr id="3" name="Content Placeholder 2"/>
          <p:cNvSpPr>
            <a:spLocks noGrp="1"/>
          </p:cNvSpPr>
          <p:nvPr>
            <p:ph idx="1"/>
          </p:nvPr>
        </p:nvSpPr>
        <p:spPr/>
        <p:txBody>
          <a:bodyPr/>
          <a:lstStyle/>
          <a:p>
            <a:r>
              <a:rPr lang="en-US" dirty="0"/>
              <a:t>Traditional synchronization</a:t>
            </a:r>
          </a:p>
          <a:p>
            <a:pPr lvl="1"/>
            <a:r>
              <a:rPr lang="en-US" dirty="0"/>
              <a:t>Kernel Begin: All stores from CPU and prior </a:t>
            </a:r>
            <a:r>
              <a:rPr lang="en-US" dirty="0" smtClean="0"/>
              <a:t>kernel </a:t>
            </a:r>
            <a:r>
              <a:rPr lang="en-US" dirty="0"/>
              <a:t>completions are </a:t>
            </a:r>
            <a:r>
              <a:rPr lang="en-US" dirty="0" smtClean="0"/>
              <a:t>visible.</a:t>
            </a:r>
            <a:endParaRPr lang="en-US" dirty="0"/>
          </a:p>
          <a:p>
            <a:pPr lvl="1"/>
            <a:r>
              <a:rPr lang="en-US" dirty="0"/>
              <a:t>Kernel End: All stores from a </a:t>
            </a:r>
            <a:r>
              <a:rPr lang="en-US" dirty="0" smtClean="0"/>
              <a:t>kernel </a:t>
            </a:r>
            <a:r>
              <a:rPr lang="en-US" dirty="0"/>
              <a:t>are visible to CPU </a:t>
            </a:r>
            <a:r>
              <a:rPr lang="en-US" dirty="0" smtClean="0"/>
              <a:t>and future kernels.</a:t>
            </a:r>
            <a:endParaRPr lang="en-US" dirty="0"/>
          </a:p>
          <a:p>
            <a:pPr lvl="1"/>
            <a:r>
              <a:rPr lang="en-US" dirty="0"/>
              <a:t>Barrier: All members of a workgroup are at the same PC and all prior stores in program order will be </a:t>
            </a:r>
            <a:r>
              <a:rPr lang="en-US" dirty="0" smtClean="0"/>
              <a:t>visible.</a:t>
            </a:r>
            <a:endParaRPr lang="en-US" dirty="0"/>
          </a:p>
          <a:p>
            <a:endParaRPr lang="en-US" dirty="0" smtClean="0"/>
          </a:p>
          <a:p>
            <a:r>
              <a:rPr lang="en-US" dirty="0" smtClean="0"/>
              <a:t>HSA specification includes Load-Acquire and Store-Release</a:t>
            </a:r>
          </a:p>
          <a:p>
            <a:pPr lvl="1"/>
            <a:r>
              <a:rPr lang="en-US" dirty="0" smtClean="0"/>
              <a:t>Load-Acquire (</a:t>
            </a:r>
            <a:r>
              <a:rPr lang="en-US" dirty="0" err="1" smtClean="0"/>
              <a:t>LdAcq</a:t>
            </a:r>
            <a:r>
              <a:rPr lang="en-US" dirty="0" smtClean="0"/>
              <a:t>): A load that occurs before all memory operations later in program order (like Kernel Begin).</a:t>
            </a:r>
          </a:p>
          <a:p>
            <a:pPr lvl="1"/>
            <a:r>
              <a:rPr lang="en-US" dirty="0" smtClean="0"/>
              <a:t>Store-Release (</a:t>
            </a:r>
            <a:r>
              <a:rPr lang="en-US" dirty="0" err="1" smtClean="0"/>
              <a:t>StRel</a:t>
            </a:r>
            <a:r>
              <a:rPr lang="en-US" dirty="0" smtClean="0"/>
              <a:t>): A store that occurs after all prior memory operations in program order (like Kernel End or Barrier).</a:t>
            </a:r>
          </a:p>
        </p:txBody>
      </p:sp>
    </p:spTree>
    <p:extLst>
      <p:ext uri="{BB962C8B-B14F-4D97-AF65-F5344CB8AC3E}">
        <p14:creationId xmlns:p14="http://schemas.microsoft.com/office/powerpoint/2010/main" val="631080083"/>
      </p:ext>
    </p:extLst>
  </p:cSld>
  <p:clrMapOvr>
    <a:masterClrMapping/>
  </p:clrMapOvr>
  <mc:AlternateContent xmlns:mc="http://schemas.openxmlformats.org/markup-compatibility/2006" xmlns:p14="http://schemas.microsoft.com/office/powerpoint/2010/main">
    <mc:Choice Requires="p14">
      <p:transition spd="slow" p14:dur="2000" advTm="84412"/>
    </mc:Choice>
    <mc:Fallback xmlns="">
      <p:transition spd="slow" advTm="844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Write-Through (WT) Memory System</a:t>
            </a:r>
            <a:endParaRPr lang="en-US" dirty="0"/>
          </a:p>
        </p:txBody>
      </p:sp>
      <p:sp>
        <p:nvSpPr>
          <p:cNvPr id="5" name="Content Placeholder 4"/>
          <p:cNvSpPr>
            <a:spLocks noGrp="1"/>
          </p:cNvSpPr>
          <p:nvPr>
            <p:ph idx="1"/>
          </p:nvPr>
        </p:nvSpPr>
        <p:spPr>
          <a:xfrm>
            <a:off x="320040" y="1097280"/>
            <a:ext cx="4754441" cy="1804182"/>
          </a:xfrm>
        </p:spPr>
        <p:txBody>
          <a:bodyPr/>
          <a:lstStyle/>
          <a:p>
            <a:r>
              <a:rPr lang="en-US" dirty="0" smtClean="0"/>
              <a:t>Clean caches support fast reads</a:t>
            </a:r>
          </a:p>
          <a:p>
            <a:r>
              <a:rPr lang="en-US" dirty="0" err="1" smtClean="0"/>
              <a:t>Wavefront</a:t>
            </a:r>
            <a:r>
              <a:rPr lang="en-US" dirty="0" smtClean="0"/>
              <a:t> coalescing of writes at the CU</a:t>
            </a:r>
          </a:p>
          <a:p>
            <a:r>
              <a:rPr lang="en-US" dirty="0"/>
              <a:t>Track byte-wise writes</a:t>
            </a:r>
            <a:endParaRPr lang="en-US" dirty="0" smtClean="0"/>
          </a:p>
        </p:txBody>
      </p:sp>
      <p:sp>
        <p:nvSpPr>
          <p:cNvPr id="155" name="Content Placeholder 4"/>
          <p:cNvSpPr txBox="1">
            <a:spLocks/>
          </p:cNvSpPr>
          <p:nvPr/>
        </p:nvSpPr>
        <p:spPr>
          <a:xfrm>
            <a:off x="5074481" y="1126073"/>
            <a:ext cx="3990344" cy="1644021"/>
          </a:xfrm>
          <a:prstGeom prst="rect">
            <a:avLst/>
          </a:prstGeom>
        </p:spPr>
        <p:txBody>
          <a:bodyPr vert="horz" lIns="0" tIns="0" rIns="0" bIns="0" rtlCol="0">
            <a:normAutofit/>
          </a:bodyPr>
          <a:lstStyle>
            <a:lvl1pPr marL="174625" indent="-174625" algn="l" defTabSz="914400" rtl="0" eaLnBrk="1" latinLnBrk="0" hangingPunct="1">
              <a:spcBef>
                <a:spcPts val="538"/>
              </a:spcBef>
              <a:spcAft>
                <a:spcPts val="538"/>
              </a:spcAft>
              <a:buClr>
                <a:schemeClr val="bg2"/>
              </a:buClr>
              <a:buFont typeface="Wingdings" pitchFamily="2" charset="2"/>
              <a:buChar char="§"/>
              <a:defRPr sz="2000" kern="1200">
                <a:solidFill>
                  <a:schemeClr val="tx2"/>
                </a:solidFill>
                <a:latin typeface="+mn-lt"/>
                <a:ea typeface="+mn-ea"/>
                <a:cs typeface="+mn-cs"/>
              </a:defRPr>
            </a:lvl1pPr>
            <a:lvl2pPr marL="457200" indent="-227013" algn="l" defTabSz="914400" rtl="0" eaLnBrk="1" latinLnBrk="0" hangingPunct="1">
              <a:spcBef>
                <a:spcPts val="538"/>
              </a:spcBef>
              <a:spcAft>
                <a:spcPts val="538"/>
              </a:spcAft>
              <a:buClr>
                <a:schemeClr val="tx2"/>
              </a:buClr>
              <a:buFont typeface="Arial" pitchFamily="34" charset="0"/>
              <a:buChar char="–"/>
              <a:defRPr sz="2000" kern="1200">
                <a:solidFill>
                  <a:schemeClr val="tx2"/>
                </a:solidFill>
                <a:latin typeface="+mn-lt"/>
                <a:ea typeface="+mn-ea"/>
                <a:cs typeface="+mn-cs"/>
              </a:defRPr>
            </a:lvl2pPr>
            <a:lvl3pPr marL="631825" indent="-166688" algn="l" defTabSz="914400" rtl="0" eaLnBrk="1" latinLnBrk="0" hangingPunct="1">
              <a:spcBef>
                <a:spcPts val="538"/>
              </a:spcBef>
              <a:spcAft>
                <a:spcPts val="538"/>
              </a:spcAft>
              <a:buClr>
                <a:schemeClr val="tx2"/>
              </a:buClr>
              <a:buFont typeface="Wingdings" pitchFamily="2" charset="2"/>
              <a:buChar char="§"/>
              <a:defRPr sz="1800" kern="1200">
                <a:solidFill>
                  <a:schemeClr val="tx2"/>
                </a:solidFill>
                <a:latin typeface="+mn-lt"/>
                <a:ea typeface="+mn-ea"/>
                <a:cs typeface="+mn-cs"/>
              </a:defRPr>
            </a:lvl3pPr>
            <a:lvl4pPr marL="917575" indent="-228600" algn="l" defTabSz="914400" rtl="0" eaLnBrk="1" latinLnBrk="0" hangingPunct="1">
              <a:spcBef>
                <a:spcPts val="538"/>
              </a:spcBef>
              <a:spcAft>
                <a:spcPts val="538"/>
              </a:spcAft>
              <a:buClr>
                <a:schemeClr val="tx2"/>
              </a:buClr>
              <a:buFont typeface="Arial" pitchFamily="34" charset="0"/>
              <a:buChar char="–"/>
              <a:defRPr sz="1600" kern="1200">
                <a:solidFill>
                  <a:schemeClr val="tx2"/>
                </a:solidFill>
                <a:latin typeface="+mn-lt"/>
                <a:ea typeface="+mn-ea"/>
                <a:cs typeface="+mn-cs"/>
              </a:defRPr>
            </a:lvl4pPr>
            <a:lvl5pPr marL="1084263" indent="-169863" algn="l" defTabSz="914400" rtl="0" eaLnBrk="1" latinLnBrk="0" hangingPunct="1">
              <a:spcBef>
                <a:spcPts val="538"/>
              </a:spcBef>
              <a:spcAft>
                <a:spcPts val="538"/>
              </a:spcAft>
              <a:buClr>
                <a:schemeClr val="tx2"/>
              </a:buClr>
              <a:buFont typeface="Wingdings" pitchFamily="2" charset="2"/>
              <a:buChar char="§"/>
              <a:tabLst/>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00"/>
                </a:solidFill>
              </a:rPr>
              <a:t>LdAcq</a:t>
            </a:r>
            <a:r>
              <a:rPr lang="en-US" dirty="0" smtClean="0">
                <a:solidFill>
                  <a:srgbClr val="000000"/>
                </a:solidFill>
              </a:rPr>
              <a:t> </a:t>
            </a:r>
            <a:r>
              <a:rPr lang="en-US" dirty="0">
                <a:solidFill>
                  <a:srgbClr val="000000"/>
                </a:solidFill>
              </a:rPr>
              <a:t>-&gt; invalidate entire L1 </a:t>
            </a:r>
            <a:r>
              <a:rPr lang="en-US" dirty="0" smtClean="0">
                <a:solidFill>
                  <a:srgbClr val="000000"/>
                </a:solidFill>
              </a:rPr>
              <a:t>cache</a:t>
            </a:r>
          </a:p>
          <a:p>
            <a:r>
              <a:rPr lang="en-US" dirty="0" err="1" smtClean="0">
                <a:solidFill>
                  <a:srgbClr val="000000"/>
                </a:solidFill>
              </a:rPr>
              <a:t>StRel</a:t>
            </a:r>
            <a:r>
              <a:rPr lang="en-US" dirty="0" smtClean="0">
                <a:solidFill>
                  <a:srgbClr val="000000"/>
                </a:solidFill>
              </a:rPr>
              <a:t> -&gt; ensure write-through</a:t>
            </a:r>
          </a:p>
        </p:txBody>
      </p:sp>
      <p:sp>
        <p:nvSpPr>
          <p:cNvPr id="112" name="Rectangle 111"/>
          <p:cNvSpPr/>
          <p:nvPr/>
        </p:nvSpPr>
        <p:spPr>
          <a:xfrm>
            <a:off x="5269163" y="4241018"/>
            <a:ext cx="1569984" cy="2240151"/>
          </a:xfrm>
          <a:prstGeom prst="rect">
            <a:avLst/>
          </a:prstGeom>
          <a:solidFill>
            <a:srgbClr val="EEECE1"/>
          </a:solidFill>
          <a:ln w="25400" cap="flat" cmpd="sng" algn="ctr">
            <a:solidFill>
              <a:schemeClr val="bg1">
                <a:lumMod val="6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chemeClr val="bg1">
                  <a:lumMod val="65000"/>
                </a:schemeClr>
              </a:solidFill>
              <a:effectLst/>
              <a:uLnTx/>
              <a:uFillTx/>
              <a:latin typeface="Calibri"/>
              <a:ea typeface="+mn-ea"/>
              <a:cs typeface="+mn-cs"/>
            </a:endParaRPr>
          </a:p>
        </p:txBody>
      </p:sp>
      <p:sp>
        <p:nvSpPr>
          <p:cNvPr id="113" name="Rectangle 112"/>
          <p:cNvSpPr/>
          <p:nvPr/>
        </p:nvSpPr>
        <p:spPr>
          <a:xfrm>
            <a:off x="1543990" y="4250295"/>
            <a:ext cx="3599052" cy="2240151"/>
          </a:xfrm>
          <a:prstGeom prst="rect">
            <a:avLst/>
          </a:prstGeom>
          <a:solidFill>
            <a:srgbClr val="EEECE1"/>
          </a:solidFill>
          <a:ln w="25400" cap="flat" cmpd="sng" algn="ctr">
            <a:solidFill>
              <a:sysClr val="windowText" lastClr="00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4" name="Rectangle 113"/>
          <p:cNvSpPr/>
          <p:nvPr/>
        </p:nvSpPr>
        <p:spPr>
          <a:xfrm>
            <a:off x="5327955" y="6105523"/>
            <a:ext cx="544554"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ea typeface="+mn-ea"/>
                <a:cs typeface="+mn-cs"/>
              </a:rPr>
              <a:t>CPU0</a:t>
            </a:r>
            <a:endParaRPr kumimoji="0" lang="en-US" sz="1200" b="1" i="0" u="none" strike="noStrike" kern="0" cap="none" spc="0" normalizeH="0" baseline="0" noProof="0" dirty="0">
              <a:ln>
                <a:noFill/>
              </a:ln>
              <a:solidFill>
                <a:schemeClr val="bg1">
                  <a:lumMod val="65000"/>
                </a:schemeClr>
              </a:solidFill>
              <a:effectLst/>
              <a:uLnTx/>
              <a:uFillTx/>
              <a:latin typeface="Calibri"/>
              <a:ea typeface="+mn-ea"/>
              <a:cs typeface="+mn-cs"/>
            </a:endParaRPr>
          </a:p>
        </p:txBody>
      </p:sp>
      <p:sp>
        <p:nvSpPr>
          <p:cNvPr id="115" name="Rectangle 114"/>
          <p:cNvSpPr/>
          <p:nvPr/>
        </p:nvSpPr>
        <p:spPr>
          <a:xfrm>
            <a:off x="5327955" y="5375315"/>
            <a:ext cx="528727"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L1</a:t>
            </a:r>
            <a:endParaRPr kumimoji="0" lang="en-US" sz="1200" b="0" i="0" u="none" strike="noStrike" kern="0" cap="none" spc="0" normalizeH="0" baseline="0" noProof="0" dirty="0" smtClean="0">
              <a:ln>
                <a:noFill/>
              </a:ln>
              <a:solidFill>
                <a:schemeClr val="bg1">
                  <a:lumMod val="65000"/>
                </a:schemeClr>
              </a:solidFill>
              <a:effectLst/>
              <a:uLnTx/>
              <a:uFillTx/>
              <a:latin typeface="Calibri"/>
            </a:endParaRPr>
          </a:p>
        </p:txBody>
      </p:sp>
      <p:sp>
        <p:nvSpPr>
          <p:cNvPr id="116" name="Rectangle 115"/>
          <p:cNvSpPr/>
          <p:nvPr/>
        </p:nvSpPr>
        <p:spPr>
          <a:xfrm>
            <a:off x="5327955" y="5073972"/>
            <a:ext cx="1183861" cy="111871"/>
          </a:xfrm>
          <a:prstGeom prst="rect">
            <a:avLst/>
          </a:prstGeom>
          <a:solidFill>
            <a:schemeClr val="tx2">
              <a:lumMod val="75000"/>
            </a:schemeClr>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bg1">
                  <a:lumMod val="65000"/>
                </a:schemeClr>
              </a:solidFill>
              <a:effectLst/>
              <a:uLnTx/>
              <a:uFillTx/>
              <a:latin typeface="Calibri"/>
              <a:ea typeface="+mn-ea"/>
              <a:cs typeface="+mn-cs"/>
            </a:endParaRPr>
          </a:p>
        </p:txBody>
      </p:sp>
      <p:sp>
        <p:nvSpPr>
          <p:cNvPr id="117" name="Rectangle 116"/>
          <p:cNvSpPr/>
          <p:nvPr/>
        </p:nvSpPr>
        <p:spPr>
          <a:xfrm>
            <a:off x="5327955" y="4327246"/>
            <a:ext cx="1183861" cy="568017"/>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L2</a:t>
            </a:r>
          </a:p>
        </p:txBody>
      </p:sp>
      <p:cxnSp>
        <p:nvCxnSpPr>
          <p:cNvPr id="118" name="Straight Arrow Connector 117"/>
          <p:cNvCxnSpPr/>
          <p:nvPr/>
        </p:nvCxnSpPr>
        <p:spPr>
          <a:xfrm flipH="1" flipV="1">
            <a:off x="5820510" y="4910991"/>
            <a:ext cx="1" cy="165514"/>
          </a:xfrm>
          <a:prstGeom prst="straightConnector1">
            <a:avLst/>
          </a:prstGeom>
          <a:noFill/>
          <a:ln w="22225" cap="flat" cmpd="sng" algn="ctr">
            <a:solidFill>
              <a:schemeClr val="bg1">
                <a:lumMod val="65000"/>
              </a:schemeClr>
            </a:solidFill>
            <a:prstDash val="solid"/>
            <a:tailEnd type="arrow"/>
          </a:ln>
          <a:effectLst/>
        </p:spPr>
      </p:cxnSp>
      <p:cxnSp>
        <p:nvCxnSpPr>
          <p:cNvPr id="119" name="Straight Arrow Connector 118"/>
          <p:cNvCxnSpPr/>
          <p:nvPr/>
        </p:nvCxnSpPr>
        <p:spPr>
          <a:xfrm>
            <a:off x="6020817" y="4910991"/>
            <a:ext cx="0" cy="179972"/>
          </a:xfrm>
          <a:prstGeom prst="straightConnector1">
            <a:avLst/>
          </a:prstGeom>
          <a:noFill/>
          <a:ln w="22225" cap="flat" cmpd="sng" algn="ctr">
            <a:solidFill>
              <a:schemeClr val="bg1">
                <a:lumMod val="65000"/>
              </a:schemeClr>
            </a:solidFill>
            <a:prstDash val="solid"/>
            <a:tailEnd type="arrow"/>
          </a:ln>
          <a:effectLst/>
        </p:spPr>
      </p:cxnSp>
      <p:cxnSp>
        <p:nvCxnSpPr>
          <p:cNvPr id="120" name="Straight Arrow Connector 119"/>
          <p:cNvCxnSpPr/>
          <p:nvPr/>
        </p:nvCxnSpPr>
        <p:spPr>
          <a:xfrm flipH="1" flipV="1">
            <a:off x="5537471"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121" name="Straight Arrow Connector 120"/>
          <p:cNvCxnSpPr/>
          <p:nvPr/>
        </p:nvCxnSpPr>
        <p:spPr>
          <a:xfrm flipH="1">
            <a:off x="5705018" y="5195225"/>
            <a:ext cx="2445" cy="181129"/>
          </a:xfrm>
          <a:prstGeom prst="straightConnector1">
            <a:avLst/>
          </a:prstGeom>
          <a:noFill/>
          <a:ln w="22225" cap="flat" cmpd="sng" algn="ctr">
            <a:solidFill>
              <a:schemeClr val="bg1">
                <a:lumMod val="65000"/>
              </a:schemeClr>
            </a:solidFill>
            <a:prstDash val="solid"/>
            <a:tailEnd type="arrow"/>
          </a:ln>
          <a:effectLst/>
        </p:spPr>
      </p:cxnSp>
      <p:cxnSp>
        <p:nvCxnSpPr>
          <p:cNvPr id="122" name="Straight Arrow Connector 121"/>
          <p:cNvCxnSpPr/>
          <p:nvPr/>
        </p:nvCxnSpPr>
        <p:spPr>
          <a:xfrm>
            <a:off x="5701635" y="5952497"/>
            <a:ext cx="2445" cy="149537"/>
          </a:xfrm>
          <a:prstGeom prst="straightConnector1">
            <a:avLst/>
          </a:prstGeom>
          <a:noFill/>
          <a:ln w="22225" cap="flat" cmpd="sng" algn="ctr">
            <a:solidFill>
              <a:schemeClr val="bg1">
                <a:lumMod val="65000"/>
              </a:schemeClr>
            </a:solidFill>
            <a:prstDash val="solid"/>
            <a:tailEnd type="arrow"/>
          </a:ln>
          <a:effectLst/>
        </p:spPr>
      </p:cxnSp>
      <p:cxnSp>
        <p:nvCxnSpPr>
          <p:cNvPr id="123" name="Straight Arrow Connector 122"/>
          <p:cNvCxnSpPr/>
          <p:nvPr/>
        </p:nvCxnSpPr>
        <p:spPr>
          <a:xfrm flipV="1">
            <a:off x="5536715"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124" name="Rectangle 123"/>
          <p:cNvSpPr/>
          <p:nvPr/>
        </p:nvSpPr>
        <p:spPr>
          <a:xfrm>
            <a:off x="5982742" y="6105523"/>
            <a:ext cx="529076" cy="266781"/>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ea typeface="+mn-ea"/>
                <a:cs typeface="+mn-cs"/>
              </a:rPr>
              <a:t>CPU1</a:t>
            </a:r>
            <a:endParaRPr kumimoji="0" lang="en-US" sz="1200" b="1" i="0" u="none" strike="noStrike" kern="0" cap="none" spc="0" normalizeH="0" baseline="0" noProof="0" dirty="0">
              <a:ln>
                <a:noFill/>
              </a:ln>
              <a:solidFill>
                <a:schemeClr val="bg1">
                  <a:lumMod val="65000"/>
                </a:schemeClr>
              </a:solidFill>
              <a:effectLst/>
              <a:uLnTx/>
              <a:uFillTx/>
              <a:latin typeface="Calibri"/>
              <a:ea typeface="+mn-ea"/>
              <a:cs typeface="+mn-cs"/>
            </a:endParaRPr>
          </a:p>
        </p:txBody>
      </p:sp>
      <p:sp>
        <p:nvSpPr>
          <p:cNvPr id="125" name="Rectangle 124"/>
          <p:cNvSpPr/>
          <p:nvPr/>
        </p:nvSpPr>
        <p:spPr>
          <a:xfrm>
            <a:off x="6004887" y="5375315"/>
            <a:ext cx="506930" cy="558532"/>
          </a:xfrm>
          <a:prstGeom prst="rect">
            <a:avLst/>
          </a:prstGeom>
          <a:solidFill>
            <a:sysClr val="window" lastClr="FFFFFF"/>
          </a:solidFill>
          <a:ln w="2540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65000"/>
                  </a:schemeClr>
                </a:solidFill>
                <a:effectLst/>
                <a:uLnTx/>
                <a:uFillTx/>
                <a:latin typeface="Calibri"/>
              </a:rPr>
              <a:t>L1</a:t>
            </a:r>
          </a:p>
        </p:txBody>
      </p:sp>
      <p:cxnSp>
        <p:nvCxnSpPr>
          <p:cNvPr id="126" name="Straight Arrow Connector 125"/>
          <p:cNvCxnSpPr/>
          <p:nvPr/>
        </p:nvCxnSpPr>
        <p:spPr>
          <a:xfrm flipH="1" flipV="1">
            <a:off x="6140516" y="5185843"/>
            <a:ext cx="1" cy="193508"/>
          </a:xfrm>
          <a:prstGeom prst="straightConnector1">
            <a:avLst/>
          </a:prstGeom>
          <a:noFill/>
          <a:ln w="22225" cap="flat" cmpd="sng" algn="ctr">
            <a:solidFill>
              <a:schemeClr val="bg1">
                <a:lumMod val="65000"/>
              </a:schemeClr>
            </a:solidFill>
            <a:prstDash val="solid"/>
            <a:tailEnd type="arrow"/>
          </a:ln>
          <a:effectLst/>
        </p:spPr>
      </p:cxnSp>
      <p:cxnSp>
        <p:nvCxnSpPr>
          <p:cNvPr id="127" name="Straight Arrow Connector 126"/>
          <p:cNvCxnSpPr/>
          <p:nvPr/>
        </p:nvCxnSpPr>
        <p:spPr>
          <a:xfrm flipV="1">
            <a:off x="6156308" y="5933726"/>
            <a:ext cx="8" cy="161357"/>
          </a:xfrm>
          <a:prstGeom prst="straightConnector1">
            <a:avLst/>
          </a:prstGeom>
          <a:noFill/>
          <a:ln w="22225" cap="flat" cmpd="sng" algn="ctr">
            <a:solidFill>
              <a:schemeClr val="bg1">
                <a:lumMod val="65000"/>
              </a:schemeClr>
            </a:solidFill>
            <a:prstDash val="solid"/>
            <a:tailEnd type="arrow"/>
          </a:ln>
          <a:effectLst/>
        </p:spPr>
      </p:cxnSp>
      <p:sp>
        <p:nvSpPr>
          <p:cNvPr id="128" name="Rectangle 127"/>
          <p:cNvSpPr/>
          <p:nvPr/>
        </p:nvSpPr>
        <p:spPr>
          <a:xfrm>
            <a:off x="1932990" y="5086863"/>
            <a:ext cx="3141492"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29" name="Rectangle 128"/>
          <p:cNvSpPr/>
          <p:nvPr/>
        </p:nvSpPr>
        <p:spPr>
          <a:xfrm>
            <a:off x="2610816" y="4324194"/>
            <a:ext cx="1867960" cy="568017"/>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L2</a:t>
            </a:r>
          </a:p>
        </p:txBody>
      </p:sp>
      <p:cxnSp>
        <p:nvCxnSpPr>
          <p:cNvPr id="130" name="Straight Arrow Connector 129"/>
          <p:cNvCxnSpPr/>
          <p:nvPr/>
        </p:nvCxnSpPr>
        <p:spPr>
          <a:xfrm>
            <a:off x="3619259" y="490689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131" name="Rectangle 130"/>
          <p:cNvSpPr/>
          <p:nvPr/>
        </p:nvSpPr>
        <p:spPr>
          <a:xfrm>
            <a:off x="3640016"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CU1</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2" name="Rectangle 131"/>
          <p:cNvSpPr/>
          <p:nvPr/>
        </p:nvSpPr>
        <p:spPr>
          <a:xfrm>
            <a:off x="3860621" y="5416234"/>
            <a:ext cx="1125221"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L1</a:t>
            </a:r>
          </a:p>
        </p:txBody>
      </p:sp>
      <p:cxnSp>
        <p:nvCxnSpPr>
          <p:cNvPr id="133" name="Straight Arrow Connector 132"/>
          <p:cNvCxnSpPr/>
          <p:nvPr/>
        </p:nvCxnSpPr>
        <p:spPr>
          <a:xfrm flipH="1">
            <a:off x="4358357" y="5226236"/>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134" name="Straight Arrow Connector 133"/>
          <p:cNvCxnSpPr/>
          <p:nvPr/>
        </p:nvCxnSpPr>
        <p:spPr>
          <a:xfrm>
            <a:off x="4355910" y="5963368"/>
            <a:ext cx="2445" cy="149537"/>
          </a:xfrm>
          <a:prstGeom prst="straightConnector1">
            <a:avLst/>
          </a:prstGeom>
          <a:noFill/>
          <a:ln w="22225" cap="flat" cmpd="sng" algn="ctr">
            <a:solidFill>
              <a:sysClr val="window" lastClr="FFFFFF">
                <a:lumMod val="50000"/>
              </a:sysClr>
            </a:solidFill>
            <a:prstDash val="solid"/>
            <a:tailEnd type="arrow"/>
          </a:ln>
          <a:effectLst/>
        </p:spPr>
      </p:cxnSp>
      <p:sp>
        <p:nvSpPr>
          <p:cNvPr id="135" name="Rectangle 134"/>
          <p:cNvSpPr/>
          <p:nvPr/>
        </p:nvSpPr>
        <p:spPr>
          <a:xfrm>
            <a:off x="1929929" y="6120540"/>
            <a:ext cx="1441568" cy="266781"/>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ea typeface="+mn-ea"/>
                <a:cs typeface="+mn-cs"/>
              </a:rPr>
              <a:t>CU0</a:t>
            </a:r>
            <a:endParaRPr kumimoji="0" lang="en-US"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6" name="Rectangle 135"/>
          <p:cNvSpPr/>
          <p:nvPr/>
        </p:nvSpPr>
        <p:spPr>
          <a:xfrm>
            <a:off x="2023864" y="5388207"/>
            <a:ext cx="1182656" cy="523586"/>
          </a:xfrm>
          <a:prstGeom prst="rect">
            <a:avLst/>
          </a:prstGeom>
          <a:solidFill>
            <a:sysClr val="window" lastClr="FFFFFF"/>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L1</a:t>
            </a:r>
          </a:p>
        </p:txBody>
      </p:sp>
      <p:cxnSp>
        <p:nvCxnSpPr>
          <p:cNvPr id="137" name="Straight Arrow Connector 136"/>
          <p:cNvCxnSpPr/>
          <p:nvPr/>
        </p:nvCxnSpPr>
        <p:spPr>
          <a:xfrm flipH="1">
            <a:off x="2648270" y="5207077"/>
            <a:ext cx="2445" cy="181129"/>
          </a:xfrm>
          <a:prstGeom prst="straightConnector1">
            <a:avLst/>
          </a:prstGeom>
          <a:noFill/>
          <a:ln w="22225" cap="flat" cmpd="sng" algn="ctr">
            <a:solidFill>
              <a:sysClr val="window" lastClr="FFFFFF">
                <a:lumMod val="50000"/>
              </a:sysClr>
            </a:solidFill>
            <a:prstDash val="solid"/>
            <a:tailEnd type="arrow"/>
          </a:ln>
          <a:effectLst/>
        </p:spPr>
      </p:cxnSp>
      <p:cxnSp>
        <p:nvCxnSpPr>
          <p:cNvPr id="138" name="Straight Arrow Connector 137"/>
          <p:cNvCxnSpPr>
            <a:endCxn id="135" idx="0"/>
          </p:cNvCxnSpPr>
          <p:nvPr/>
        </p:nvCxnSpPr>
        <p:spPr>
          <a:xfrm>
            <a:off x="2645823" y="5935341"/>
            <a:ext cx="4890" cy="185200"/>
          </a:xfrm>
          <a:prstGeom prst="straightConnector1">
            <a:avLst/>
          </a:prstGeom>
          <a:noFill/>
          <a:ln w="22225" cap="flat" cmpd="sng" algn="ctr">
            <a:solidFill>
              <a:sysClr val="window" lastClr="FFFFFF">
                <a:lumMod val="50000"/>
              </a:sysClr>
            </a:solidFill>
            <a:prstDash val="solid"/>
            <a:tailEnd type="arrow"/>
          </a:ln>
          <a:effectLst/>
        </p:spPr>
      </p:cxnSp>
      <p:cxnSp>
        <p:nvCxnSpPr>
          <p:cNvPr id="139" name="Straight Arrow Connector 138"/>
          <p:cNvCxnSpPr/>
          <p:nvPr/>
        </p:nvCxnSpPr>
        <p:spPr>
          <a:xfrm>
            <a:off x="6368311" y="5181122"/>
            <a:ext cx="0" cy="179972"/>
          </a:xfrm>
          <a:prstGeom prst="straightConnector1">
            <a:avLst/>
          </a:prstGeom>
          <a:noFill/>
          <a:ln w="22225" cap="flat" cmpd="sng" algn="ctr">
            <a:solidFill>
              <a:schemeClr val="bg1">
                <a:lumMod val="65000"/>
              </a:schemeClr>
            </a:solidFill>
            <a:prstDash val="solid"/>
            <a:tailEnd type="arrow"/>
          </a:ln>
          <a:effectLst/>
        </p:spPr>
      </p:cxnSp>
      <p:cxnSp>
        <p:nvCxnSpPr>
          <p:cNvPr id="140" name="Straight Arrow Connector 139"/>
          <p:cNvCxnSpPr/>
          <p:nvPr/>
        </p:nvCxnSpPr>
        <p:spPr>
          <a:xfrm>
            <a:off x="6360675" y="5952497"/>
            <a:ext cx="2445" cy="149537"/>
          </a:xfrm>
          <a:prstGeom prst="straightConnector1">
            <a:avLst/>
          </a:prstGeom>
          <a:noFill/>
          <a:ln w="22225" cap="flat" cmpd="sng" algn="ctr">
            <a:solidFill>
              <a:schemeClr val="bg1">
                <a:lumMod val="65000"/>
              </a:schemeClr>
            </a:solidFill>
            <a:prstDash val="solid"/>
            <a:tailEnd type="arrow"/>
          </a:ln>
          <a:effectLst/>
        </p:spPr>
      </p:cxnSp>
      <p:sp>
        <p:nvSpPr>
          <p:cNvPr id="145" name="Rectangle 144"/>
          <p:cNvSpPr/>
          <p:nvPr/>
        </p:nvSpPr>
        <p:spPr>
          <a:xfrm>
            <a:off x="2453978" y="2886573"/>
            <a:ext cx="3325768" cy="568017"/>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LLC</a:t>
            </a:r>
          </a:p>
        </p:txBody>
      </p:sp>
      <p:sp>
        <p:nvSpPr>
          <p:cNvPr id="146" name="Rectangle 145"/>
          <p:cNvSpPr/>
          <p:nvPr/>
        </p:nvSpPr>
        <p:spPr>
          <a:xfrm>
            <a:off x="1914517" y="4076300"/>
            <a:ext cx="4597299" cy="91239"/>
          </a:xfrm>
          <a:prstGeom prst="rect">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lumMod val="50000"/>
                </a:sysClr>
              </a:solidFill>
              <a:effectLst/>
              <a:uLnTx/>
              <a:uFillTx/>
              <a:latin typeface="Calibri"/>
              <a:ea typeface="+mn-ea"/>
              <a:cs typeface="+mn-cs"/>
            </a:endParaRPr>
          </a:p>
        </p:txBody>
      </p:sp>
      <p:sp>
        <p:nvSpPr>
          <p:cNvPr id="147" name="Rectangle 146"/>
          <p:cNvSpPr/>
          <p:nvPr/>
        </p:nvSpPr>
        <p:spPr>
          <a:xfrm>
            <a:off x="1924030" y="3640945"/>
            <a:ext cx="4582633" cy="284008"/>
          </a:xfrm>
          <a:prstGeom prst="rect">
            <a:avLst/>
          </a:prstGeom>
          <a:no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Calibri"/>
              </a:rPr>
              <a:t>Directory / Memory</a:t>
            </a:r>
          </a:p>
        </p:txBody>
      </p:sp>
      <p:cxnSp>
        <p:nvCxnSpPr>
          <p:cNvPr id="148" name="Straight Arrow Connector 147"/>
          <p:cNvCxnSpPr/>
          <p:nvPr/>
        </p:nvCxnSpPr>
        <p:spPr>
          <a:xfrm flipH="1" flipV="1">
            <a:off x="5829547" y="4168743"/>
            <a:ext cx="1" cy="165514"/>
          </a:xfrm>
          <a:prstGeom prst="straightConnector1">
            <a:avLst/>
          </a:prstGeom>
          <a:noFill/>
          <a:ln w="22225" cap="flat" cmpd="sng" algn="ctr">
            <a:solidFill>
              <a:schemeClr val="bg1">
                <a:lumMod val="65000"/>
              </a:schemeClr>
            </a:solidFill>
            <a:prstDash val="solid"/>
            <a:tailEnd type="arrow"/>
          </a:ln>
          <a:effectLst/>
        </p:spPr>
      </p:cxnSp>
      <p:cxnSp>
        <p:nvCxnSpPr>
          <p:cNvPr id="149" name="Straight Arrow Connector 148"/>
          <p:cNvCxnSpPr/>
          <p:nvPr/>
        </p:nvCxnSpPr>
        <p:spPr>
          <a:xfrm>
            <a:off x="6029854" y="4168743"/>
            <a:ext cx="0" cy="179972"/>
          </a:xfrm>
          <a:prstGeom prst="straightConnector1">
            <a:avLst/>
          </a:prstGeom>
          <a:noFill/>
          <a:ln w="22225" cap="flat" cmpd="sng" algn="ctr">
            <a:solidFill>
              <a:schemeClr val="bg1">
                <a:lumMod val="65000"/>
              </a:schemeClr>
            </a:solidFill>
            <a:prstDash val="solid"/>
            <a:tailEnd type="arrow"/>
          </a:ln>
          <a:effectLst/>
        </p:spPr>
      </p:cxnSp>
      <p:cxnSp>
        <p:nvCxnSpPr>
          <p:cNvPr id="150" name="Straight Arrow Connector 149"/>
          <p:cNvCxnSpPr/>
          <p:nvPr/>
        </p:nvCxnSpPr>
        <p:spPr>
          <a:xfrm>
            <a:off x="3619259" y="4167539"/>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151" name="TextBox 150"/>
          <p:cNvSpPr txBox="1"/>
          <p:nvPr/>
        </p:nvSpPr>
        <p:spPr>
          <a:xfrm rot="16200000">
            <a:off x="6478266" y="5162912"/>
            <a:ext cx="492443" cy="30777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65000"/>
                  </a:schemeClr>
                </a:solidFill>
                <a:effectLst/>
                <a:uLnTx/>
                <a:uFillTx/>
              </a:rPr>
              <a:t>CPU</a:t>
            </a:r>
            <a:endParaRPr kumimoji="0" lang="en-US" sz="1400" b="1" i="0" u="none" strike="noStrike" kern="0" cap="none" spc="0" normalizeH="0" baseline="0" noProof="0" dirty="0">
              <a:ln>
                <a:noFill/>
              </a:ln>
              <a:solidFill>
                <a:schemeClr val="bg1">
                  <a:lumMod val="65000"/>
                </a:schemeClr>
              </a:solidFill>
              <a:effectLst/>
              <a:uLnTx/>
              <a:uFillTx/>
            </a:endParaRPr>
          </a:p>
        </p:txBody>
      </p:sp>
      <p:sp>
        <p:nvSpPr>
          <p:cNvPr id="153" name="TextBox 152"/>
          <p:cNvSpPr txBox="1"/>
          <p:nvPr/>
        </p:nvSpPr>
        <p:spPr>
          <a:xfrm rot="16200000">
            <a:off x="1417298" y="5162912"/>
            <a:ext cx="57419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G</a:t>
            </a:r>
            <a:r>
              <a:rPr kumimoji="0" lang="en-US" sz="1400" b="1" i="0" u="none" strike="noStrike" kern="0" cap="none" spc="0" normalizeH="0" baseline="0" noProof="0" dirty="0" smtClean="0">
                <a:ln>
                  <a:noFill/>
                </a:ln>
                <a:solidFill>
                  <a:sysClr val="windowText" lastClr="000000"/>
                </a:solidFill>
                <a:effectLst/>
                <a:uLnTx/>
                <a:uFillTx/>
              </a:rPr>
              <a:t>PU</a:t>
            </a:r>
            <a:endParaRPr kumimoji="0" lang="en-US" sz="1400" b="1" i="0" u="none" strike="noStrike" kern="0" cap="none" spc="0" normalizeH="0" baseline="0" noProof="0" dirty="0">
              <a:ln>
                <a:noFill/>
              </a:ln>
              <a:solidFill>
                <a:sysClr val="windowText" lastClr="000000"/>
              </a:solidFill>
              <a:effectLst/>
              <a:uLnTx/>
              <a:uFillTx/>
            </a:endParaRPr>
          </a:p>
        </p:txBody>
      </p:sp>
      <p:sp>
        <p:nvSpPr>
          <p:cNvPr id="154" name="Oval 153"/>
          <p:cNvSpPr/>
          <p:nvPr/>
        </p:nvSpPr>
        <p:spPr>
          <a:xfrm>
            <a:off x="3371497"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56" name="Straight Arrow Connector 155"/>
          <p:cNvCxnSpPr/>
          <p:nvPr/>
        </p:nvCxnSpPr>
        <p:spPr>
          <a:xfrm flipH="1" flipV="1">
            <a:off x="3975615" y="347543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57" name="Straight Arrow Connector 156"/>
          <p:cNvCxnSpPr/>
          <p:nvPr/>
        </p:nvCxnSpPr>
        <p:spPr>
          <a:xfrm>
            <a:off x="4175922" y="3475431"/>
            <a:ext cx="0" cy="179972"/>
          </a:xfrm>
          <a:prstGeom prst="straightConnector1">
            <a:avLst/>
          </a:prstGeom>
          <a:noFill/>
          <a:ln w="22225" cap="flat" cmpd="sng" algn="ctr">
            <a:solidFill>
              <a:sysClr val="window" lastClr="FFFFFF">
                <a:lumMod val="50000"/>
              </a:sysClr>
            </a:solidFill>
            <a:prstDash val="solid"/>
            <a:tailEnd type="arrow"/>
          </a:ln>
          <a:effectLst/>
        </p:spPr>
      </p:cxnSp>
      <p:sp>
        <p:nvSpPr>
          <p:cNvPr id="158" name="Oval 157"/>
          <p:cNvSpPr/>
          <p:nvPr/>
        </p:nvSpPr>
        <p:spPr>
          <a:xfrm>
            <a:off x="3470781"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59" name="Oval 158"/>
          <p:cNvSpPr/>
          <p:nvPr/>
        </p:nvSpPr>
        <p:spPr>
          <a:xfrm>
            <a:off x="3570065" y="5655926"/>
            <a:ext cx="79427" cy="76534"/>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160" name="Straight Arrow Connector 159"/>
          <p:cNvCxnSpPr/>
          <p:nvPr/>
        </p:nvCxnSpPr>
        <p:spPr>
          <a:xfrm flipH="1" flipV="1">
            <a:off x="3959068" y="3905935"/>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61" name="Straight Arrow Connector 160"/>
          <p:cNvCxnSpPr/>
          <p:nvPr/>
        </p:nvCxnSpPr>
        <p:spPr>
          <a:xfrm>
            <a:off x="4159374" y="3905935"/>
            <a:ext cx="0" cy="179972"/>
          </a:xfrm>
          <a:prstGeom prst="straightConnector1">
            <a:avLst/>
          </a:prstGeom>
          <a:noFill/>
          <a:ln w="22225" cap="flat" cmpd="sng" algn="ctr">
            <a:solidFill>
              <a:sysClr val="window" lastClr="FFFFFF">
                <a:lumMod val="50000"/>
              </a:sysClr>
            </a:solidFill>
            <a:prstDash val="solid"/>
            <a:tailEnd type="arrow"/>
          </a:ln>
          <a:effectLst/>
        </p:spPr>
      </p:cxnSp>
      <p:cxnSp>
        <p:nvCxnSpPr>
          <p:cNvPr id="163" name="Straight Arrow Connector 162"/>
          <p:cNvCxnSpPr/>
          <p:nvPr/>
        </p:nvCxnSpPr>
        <p:spPr>
          <a:xfrm flipH="1" flipV="1">
            <a:off x="3458433" y="4910991"/>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65" name="Straight Arrow Connector 164"/>
          <p:cNvCxnSpPr/>
          <p:nvPr/>
        </p:nvCxnSpPr>
        <p:spPr>
          <a:xfrm flipH="1" flipV="1">
            <a:off x="3467470" y="4168743"/>
            <a:ext cx="1" cy="165514"/>
          </a:xfrm>
          <a:prstGeom prst="straightConnector1">
            <a:avLst/>
          </a:prstGeom>
          <a:noFill/>
          <a:ln w="22225" cap="flat" cmpd="sng" algn="ctr">
            <a:solidFill>
              <a:sysClr val="window" lastClr="FFFFFF">
                <a:lumMod val="50000"/>
              </a:sysClr>
            </a:solidFill>
            <a:prstDash val="solid"/>
            <a:tailEnd type="arrow"/>
          </a:ln>
          <a:effectLst/>
        </p:spPr>
      </p:cxnSp>
      <p:cxnSp>
        <p:nvCxnSpPr>
          <p:cNvPr id="166" name="Straight Arrow Connector 165"/>
          <p:cNvCxnSpPr/>
          <p:nvPr/>
        </p:nvCxnSpPr>
        <p:spPr>
          <a:xfrm flipH="1" flipV="1">
            <a:off x="2534124" y="5185843"/>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170" name="Straight Arrow Connector 169"/>
          <p:cNvCxnSpPr/>
          <p:nvPr/>
        </p:nvCxnSpPr>
        <p:spPr>
          <a:xfrm flipV="1">
            <a:off x="2533369" y="5933726"/>
            <a:ext cx="8" cy="161357"/>
          </a:xfrm>
          <a:prstGeom prst="straightConnector1">
            <a:avLst/>
          </a:prstGeom>
          <a:noFill/>
          <a:ln w="22225" cap="flat" cmpd="sng" algn="ctr">
            <a:solidFill>
              <a:sysClr val="window" lastClr="FFFFFF">
                <a:lumMod val="50000"/>
              </a:sysClr>
            </a:solidFill>
            <a:prstDash val="solid"/>
            <a:tailEnd type="arrow"/>
          </a:ln>
          <a:effectLst/>
        </p:spPr>
      </p:cxnSp>
      <p:cxnSp>
        <p:nvCxnSpPr>
          <p:cNvPr id="171" name="Straight Arrow Connector 170"/>
          <p:cNvCxnSpPr/>
          <p:nvPr/>
        </p:nvCxnSpPr>
        <p:spPr>
          <a:xfrm flipH="1" flipV="1">
            <a:off x="4215346" y="5194699"/>
            <a:ext cx="1" cy="193508"/>
          </a:xfrm>
          <a:prstGeom prst="straightConnector1">
            <a:avLst/>
          </a:prstGeom>
          <a:noFill/>
          <a:ln w="22225" cap="flat" cmpd="sng" algn="ctr">
            <a:solidFill>
              <a:sysClr val="window" lastClr="FFFFFF">
                <a:lumMod val="50000"/>
              </a:sysClr>
            </a:solidFill>
            <a:prstDash val="solid"/>
            <a:tailEnd type="arrow"/>
          </a:ln>
          <a:effectLst/>
        </p:spPr>
      </p:cxnSp>
      <p:cxnSp>
        <p:nvCxnSpPr>
          <p:cNvPr id="172" name="Straight Arrow Connector 171"/>
          <p:cNvCxnSpPr/>
          <p:nvPr/>
        </p:nvCxnSpPr>
        <p:spPr>
          <a:xfrm flipV="1">
            <a:off x="4214590" y="5942582"/>
            <a:ext cx="8" cy="161357"/>
          </a:xfrm>
          <a:prstGeom prst="straightConnector1">
            <a:avLst/>
          </a:prstGeom>
          <a:noFill/>
          <a:ln w="22225" cap="flat" cmpd="sng" algn="ctr">
            <a:solidFill>
              <a:sysClr val="window" lastClr="FFFFFF">
                <a:lumMod val="50000"/>
              </a:sysClr>
            </a:solidFill>
            <a:prstDash val="solid"/>
            <a:tailEnd type="arrow"/>
          </a:ln>
          <a:effectLst/>
        </p:spPr>
      </p:cxnSp>
      <p:cxnSp>
        <p:nvCxnSpPr>
          <p:cNvPr id="174" name="Straight Arrow Connector 173"/>
          <p:cNvCxnSpPr/>
          <p:nvPr/>
        </p:nvCxnSpPr>
        <p:spPr>
          <a:xfrm flipV="1">
            <a:off x="2533364" y="5388207"/>
            <a:ext cx="0" cy="491712"/>
          </a:xfrm>
          <a:prstGeom prst="straightConnector1">
            <a:avLst/>
          </a:prstGeom>
          <a:noFill/>
          <a:ln w="22225" cap="flat" cmpd="sng" algn="ctr">
            <a:solidFill>
              <a:sysClr val="window" lastClr="FFFFFF">
                <a:lumMod val="50000"/>
              </a:sysClr>
            </a:solidFill>
            <a:prstDash val="sysDot"/>
            <a:tailEnd type="arrow"/>
          </a:ln>
          <a:effectLst/>
        </p:spPr>
      </p:cxnSp>
      <p:cxnSp>
        <p:nvCxnSpPr>
          <p:cNvPr id="175" name="Straight Arrow Connector 174"/>
          <p:cNvCxnSpPr/>
          <p:nvPr/>
        </p:nvCxnSpPr>
        <p:spPr>
          <a:xfrm flipV="1">
            <a:off x="4227448" y="5416234"/>
            <a:ext cx="0" cy="491712"/>
          </a:xfrm>
          <a:prstGeom prst="straightConnector1">
            <a:avLst/>
          </a:prstGeom>
          <a:noFill/>
          <a:ln w="22225" cap="flat" cmpd="sng" algn="ctr">
            <a:solidFill>
              <a:sysClr val="window" lastClr="FFFFFF">
                <a:lumMod val="50000"/>
              </a:sysClr>
            </a:solidFill>
            <a:prstDash val="sysDot"/>
            <a:tailEnd type="arrow"/>
          </a:ln>
          <a:effectLst/>
        </p:spPr>
      </p:cxnSp>
      <p:cxnSp>
        <p:nvCxnSpPr>
          <p:cNvPr id="176" name="Straight Arrow Connector 175"/>
          <p:cNvCxnSpPr/>
          <p:nvPr/>
        </p:nvCxnSpPr>
        <p:spPr>
          <a:xfrm flipV="1">
            <a:off x="3450924" y="4362346"/>
            <a:ext cx="0" cy="491712"/>
          </a:xfrm>
          <a:prstGeom prst="straightConnector1">
            <a:avLst/>
          </a:prstGeom>
          <a:noFill/>
          <a:ln w="22225" cap="flat" cmpd="sng" algn="ctr">
            <a:solidFill>
              <a:sysClr val="window" lastClr="FFFFFF">
                <a:lumMod val="50000"/>
              </a:sysClr>
            </a:solidFill>
            <a:prstDash val="sysDot"/>
            <a:tailEnd type="arrow"/>
          </a:ln>
          <a:effectLst/>
        </p:spPr>
      </p:cxnSp>
      <p:cxnSp>
        <p:nvCxnSpPr>
          <p:cNvPr id="177" name="Straight Arrow Connector 176"/>
          <p:cNvCxnSpPr/>
          <p:nvPr/>
        </p:nvCxnSpPr>
        <p:spPr>
          <a:xfrm flipH="1" flipV="1">
            <a:off x="3975615" y="3620572"/>
            <a:ext cx="1" cy="285363"/>
          </a:xfrm>
          <a:prstGeom prst="straightConnector1">
            <a:avLst/>
          </a:prstGeom>
          <a:noFill/>
          <a:ln w="22225" cap="flat" cmpd="sng" algn="ctr">
            <a:solidFill>
              <a:sysClr val="window" lastClr="FFFFFF">
                <a:lumMod val="50000"/>
              </a:sysClr>
            </a:solidFill>
            <a:prstDash val="sysDot"/>
            <a:tailEnd type="arrow"/>
          </a:ln>
          <a:effectLst/>
        </p:spPr>
      </p:cxnSp>
      <p:sp>
        <p:nvSpPr>
          <p:cNvPr id="59" name="Freeform 58"/>
          <p:cNvSpPr/>
          <p:nvPr/>
        </p:nvSpPr>
        <p:spPr>
          <a:xfrm>
            <a:off x="5495295" y="5435999"/>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0" name="Freeform 59"/>
          <p:cNvSpPr/>
          <p:nvPr/>
        </p:nvSpPr>
        <p:spPr>
          <a:xfrm>
            <a:off x="6162047" y="5418061"/>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61" name="Freeform 60"/>
          <p:cNvSpPr/>
          <p:nvPr/>
        </p:nvSpPr>
        <p:spPr>
          <a:xfrm>
            <a:off x="5828573" y="4369262"/>
            <a:ext cx="180977" cy="159705"/>
          </a:xfrm>
          <a:custGeom>
            <a:avLst/>
            <a:gdLst>
              <a:gd name="connsiteX0" fmla="*/ 74651 w 180977"/>
              <a:gd name="connsiteY0" fmla="*/ 159705 h 159705"/>
              <a:gd name="connsiteX1" fmla="*/ 224 w 180977"/>
              <a:gd name="connsiteY1" fmla="*/ 64012 h 159705"/>
              <a:gd name="connsiteX2" fmla="*/ 95917 w 180977"/>
              <a:gd name="connsiteY2" fmla="*/ 216 h 159705"/>
              <a:gd name="connsiteX3" fmla="*/ 180977 w 180977"/>
              <a:gd name="connsiteY3" fmla="*/ 85277 h 159705"/>
            </a:gdLst>
            <a:ahLst/>
            <a:cxnLst>
              <a:cxn ang="0">
                <a:pos x="connsiteX0" y="connsiteY0"/>
              </a:cxn>
              <a:cxn ang="0">
                <a:pos x="connsiteX1" y="connsiteY1"/>
              </a:cxn>
              <a:cxn ang="0">
                <a:pos x="connsiteX2" y="connsiteY2"/>
              </a:cxn>
              <a:cxn ang="0">
                <a:pos x="connsiteX3" y="connsiteY3"/>
              </a:cxn>
            </a:cxnLst>
            <a:rect l="l" t="t" r="r" b="b"/>
            <a:pathLst>
              <a:path w="180977" h="159705">
                <a:moveTo>
                  <a:pt x="74651" y="159705"/>
                </a:moveTo>
                <a:cubicBezTo>
                  <a:pt x="35665" y="125149"/>
                  <a:pt x="-3320" y="90593"/>
                  <a:pt x="224" y="64012"/>
                </a:cubicBezTo>
                <a:cubicBezTo>
                  <a:pt x="3768" y="37430"/>
                  <a:pt x="65791" y="-3328"/>
                  <a:pt x="95917" y="216"/>
                </a:cubicBezTo>
                <a:cubicBezTo>
                  <a:pt x="126043" y="3760"/>
                  <a:pt x="153510" y="44518"/>
                  <a:pt x="180977" y="85277"/>
                </a:cubicBezTo>
              </a:path>
            </a:pathLst>
          </a:custGeom>
          <a:noFill/>
          <a:ln>
            <a:solidFill>
              <a:schemeClr val="bg1">
                <a:lumMod val="65000"/>
              </a:schemeClr>
            </a:solidFill>
            <a:prstDash val="sysDot"/>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Tree>
    <p:custDataLst>
      <p:tags r:id="rId1"/>
    </p:custDataLst>
    <p:extLst>
      <p:ext uri="{BB962C8B-B14F-4D97-AF65-F5344CB8AC3E}">
        <p14:creationId xmlns:p14="http://schemas.microsoft.com/office/powerpoint/2010/main" val="312619479"/>
      </p:ext>
    </p:extLst>
  </p:cSld>
  <p:clrMapOvr>
    <a:masterClrMapping/>
  </p:clrMapOvr>
  <mc:AlternateContent xmlns:mc="http://schemas.openxmlformats.org/markup-compatibility/2006" xmlns:p14="http://schemas.microsoft.com/office/powerpoint/2010/main">
    <mc:Choice Requires="p14">
      <p:transition spd="slow" p14:dur="2000" advTm="54282"/>
    </mc:Choice>
    <mc:Fallback xmlns="">
      <p:transition spd="slow" advTm="5428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3|10|4.6|5.6"/>
</p:tagLst>
</file>

<file path=ppt/tags/tag2.xml><?xml version="1.0" encoding="utf-8"?>
<p:tagLst xmlns:a="http://schemas.openxmlformats.org/drawingml/2006/main" xmlns:r="http://schemas.openxmlformats.org/officeDocument/2006/relationships" xmlns:p="http://schemas.openxmlformats.org/presentationml/2006/main">
  <p:tag name="TIMING" val="|31.7"/>
</p:tagLst>
</file>

<file path=ppt/tags/tag3.xml><?xml version="1.0" encoding="utf-8"?>
<p:tagLst xmlns:a="http://schemas.openxmlformats.org/drawingml/2006/main" xmlns:r="http://schemas.openxmlformats.org/officeDocument/2006/relationships" xmlns:p="http://schemas.openxmlformats.org/presentationml/2006/main">
  <p:tag name="TIMING" val="|12.2|85.1"/>
</p:tagLst>
</file>

<file path=ppt/theme/theme1.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934334-9118-40FD-BB00-C6FAD8B32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6DFB5B-3CE5-4F36-9A18-D858D970B2D2}">
  <ds:schemaRefs>
    <ds:schemaRef ds:uri="http://schemas.microsoft.com/sharepoint/v3/contenttype/forms"/>
  </ds:schemaRefs>
</ds:datastoreItem>
</file>

<file path=customXml/itemProps3.xml><?xml version="1.0" encoding="utf-8"?>
<ds:datastoreItem xmlns:ds="http://schemas.openxmlformats.org/officeDocument/2006/customXml" ds:itemID="{4D8D01F3-E723-4B44-9196-AD3829F28A44}">
  <ds:schemaRefs>
    <ds:schemaRef ds:uri="http://schemas.microsoft.com/sharepoint/v3"/>
    <ds:schemaRef ds:uri="http://purl.org/dc/term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AMD STANDARD WHT.potx</Template>
  <TotalTime>3686</TotalTime>
  <Words>1896</Words>
  <Application>Microsoft Office PowerPoint</Application>
  <PresentationFormat>On-screen Show (4:3)</PresentationFormat>
  <Paragraphs>615</Paragraphs>
  <Slides>37</Slides>
  <Notes>19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AMD STANDARD WHT</vt:lpstr>
      <vt:lpstr>QuickRelease: A Throughput-oriented Approach to Release Consistency on GPUs</vt:lpstr>
      <vt:lpstr>Executive summary</vt:lpstr>
      <vt:lpstr>OUTLINE</vt:lpstr>
      <vt:lpstr>Current gpuS</vt:lpstr>
      <vt:lpstr>Future GPUs</vt:lpstr>
      <vt:lpstr>How can we support both?</vt:lpstr>
      <vt:lpstr>OUTLINE</vt:lpstr>
      <vt:lpstr>Synchronization Operations</vt:lpstr>
      <vt:lpstr>Write-Through (WT) Memory System</vt:lpstr>
      <vt:lpstr>Read-for-ownership (RfO) memory system</vt:lpstr>
      <vt:lpstr>OUTLINE</vt:lpstr>
      <vt:lpstr>QuickRelease BASICS</vt:lpstr>
      <vt:lpstr>QuickRelease: Efficient synchronization &amp; sharing</vt:lpstr>
      <vt:lpstr>QuickRelease Example</vt:lpstr>
      <vt:lpstr>QuickRelease Example</vt:lpstr>
      <vt:lpstr>QuickRelease Example</vt:lpstr>
      <vt:lpstr>QuickRelease Example</vt:lpstr>
      <vt:lpstr>QuickRelease Example</vt:lpstr>
      <vt:lpstr>QuickRelease Example</vt:lpstr>
      <vt:lpstr>RECAP: QuickRelease vs rfo and wt</vt:lpstr>
      <vt:lpstr>OUTLINE</vt:lpstr>
      <vt:lpstr>Benchmarks</vt:lpstr>
      <vt:lpstr>Read after Read REUSE in L1</vt:lpstr>
      <vt:lpstr>Performance of QuickRelease vs. WT and rfo</vt:lpstr>
      <vt:lpstr>Performance of QuickRelease vs. WT and rfo</vt:lpstr>
      <vt:lpstr>Performance of QuickRelease vs. WT and rfo</vt:lpstr>
      <vt:lpstr>Performance of QuickRelease vs. WT and rfo</vt:lpstr>
      <vt:lpstr>Conclusions</vt:lpstr>
      <vt:lpstr>Questions?</vt:lpstr>
      <vt:lpstr>Disclaimer &amp; Attribution</vt:lpstr>
      <vt:lpstr>Scalability of QuickRelease vs. rfo</vt:lpstr>
      <vt:lpstr>QuickRelease Example</vt:lpstr>
      <vt:lpstr>WT Example</vt:lpstr>
      <vt:lpstr>RFO Example</vt:lpstr>
      <vt:lpstr>Reduction of write-throughs</vt:lpstr>
      <vt:lpstr>Probes versus data</vt:lpstr>
      <vt:lpstr>Why GPUs should not have write-back caches</vt:lpstr>
    </vt:vector>
  </TitlesOfParts>
  <Company>Advanced Micro Devices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Brad Beckmann</cp:lastModifiedBy>
  <cp:revision>35</cp:revision>
  <cp:lastPrinted>2013-07-20T14:31:32Z</cp:lastPrinted>
  <dcterms:created xsi:type="dcterms:W3CDTF">2013-07-23T04:15:07Z</dcterms:created>
  <dcterms:modified xsi:type="dcterms:W3CDTF">2014-02-26T17:58:36Z</dcterms:modified>
</cp:coreProperties>
</file>