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3.xml" ContentType="application/vnd.openxmlformats-officedocument.drawingml.chart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charts/chart7.xml" ContentType="application/vnd.openxmlformats-officedocument.drawingml.chart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charts/chart6.xml" ContentType="application/vnd.openxmlformats-officedocument.drawingml.chart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321" r:id="rId4"/>
    <p:sldId id="353" r:id="rId5"/>
    <p:sldId id="364" r:id="rId6"/>
    <p:sldId id="330" r:id="rId7"/>
    <p:sldId id="322" r:id="rId8"/>
    <p:sldId id="378" r:id="rId9"/>
    <p:sldId id="340" r:id="rId10"/>
    <p:sldId id="379" r:id="rId11"/>
    <p:sldId id="352" r:id="rId12"/>
    <p:sldId id="319" r:id="rId13"/>
    <p:sldId id="323" r:id="rId14"/>
    <p:sldId id="374" r:id="rId15"/>
    <p:sldId id="380" r:id="rId16"/>
    <p:sldId id="383" r:id="rId17"/>
    <p:sldId id="324" r:id="rId18"/>
    <p:sldId id="350" r:id="rId19"/>
    <p:sldId id="334" r:id="rId20"/>
    <p:sldId id="335" r:id="rId21"/>
    <p:sldId id="336" r:id="rId22"/>
    <p:sldId id="326" r:id="rId23"/>
    <p:sldId id="320" r:id="rId24"/>
    <p:sldId id="396" r:id="rId25"/>
    <p:sldId id="394" r:id="rId26"/>
    <p:sldId id="309" r:id="rId27"/>
    <p:sldId id="290" r:id="rId28"/>
    <p:sldId id="386" r:id="rId29"/>
    <p:sldId id="387" r:id="rId30"/>
    <p:sldId id="292" r:id="rId31"/>
    <p:sldId id="293" r:id="rId32"/>
    <p:sldId id="385" r:id="rId33"/>
    <p:sldId id="384" r:id="rId34"/>
    <p:sldId id="368" r:id="rId35"/>
    <p:sldId id="360" r:id="rId36"/>
    <p:sldId id="362" r:id="rId37"/>
    <p:sldId id="389" r:id="rId38"/>
    <p:sldId id="294" r:id="rId39"/>
    <p:sldId id="295" r:id="rId40"/>
    <p:sldId id="296" r:id="rId41"/>
    <p:sldId id="361" r:id="rId42"/>
    <p:sldId id="370" r:id="rId43"/>
    <p:sldId id="390" r:id="rId44"/>
    <p:sldId id="391" r:id="rId45"/>
    <p:sldId id="392" r:id="rId46"/>
    <p:sldId id="393" r:id="rId47"/>
    <p:sldId id="39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00"/>
    <a:srgbClr val="00FFFF"/>
    <a:srgbClr val="010000"/>
    <a:srgbClr val="B1360F"/>
    <a:srgbClr val="5095FC"/>
    <a:srgbClr val="800080"/>
    <a:srgbClr val="76C854"/>
    <a:srgbClr val="8FFBFF"/>
    <a:srgbClr val="E03BFF"/>
    <a:srgbClr val="FCF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090" autoAdjust="0"/>
  </p:normalViewPr>
  <p:slideViewPr>
    <p:cSldViewPr snapToGrid="0" snapToObjects="1">
      <p:cViewPr>
        <p:scale>
          <a:sx n="100" d="100"/>
          <a:sy n="100" d="100"/>
        </p:scale>
        <p:origin x="-2176" y="-30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-319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dudnik:Desktop:CalvinTalk:calvin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dudnik:Desktop:CalvinTalk:calvin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dudnik:Desktop:CalvinTalk:calvin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dudnik:Desktop:CalvinTalk:calvin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dudnik:Desktop:CalvinTalk:calvin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dudnik:Desktop:CalvinTalk:calvin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dudnik:Desktop:CalvinTalk:calvin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832843125378558"/>
          <c:y val="0.0088724584103512"/>
          <c:w val="0.911067312739754"/>
          <c:h val="0.908447028687033"/>
        </c:manualLayout>
      </c:layout>
      <c:barChart>
        <c:barDir val="col"/>
        <c:grouping val="stacked"/>
        <c:ser>
          <c:idx val="0"/>
          <c:order val="0"/>
          <c:tx>
            <c:strRef>
              <c:f>'Sheet4 (5)'!$B$1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C8C8C8"/>
            </a:solidFill>
          </c:spPr>
          <c:cat>
            <c:strRef>
              <c:f>'Sheet4 (5)'!$A$2:$A$62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(5)'!$B$2:$B$62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'Sheet4 (5)'!$C$1</c:f>
              <c:strCache>
                <c:ptCount val="1"/>
                <c:pt idx="0">
                  <c:v>BD</c:v>
                </c:pt>
              </c:strCache>
            </c:strRef>
          </c:tx>
          <c:spPr>
            <a:solidFill>
              <a:srgbClr val="7D7D7D"/>
            </a:solidFill>
          </c:spPr>
          <c:cat>
            <c:strRef>
              <c:f>'Sheet4 (5)'!$A$2:$A$62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(5)'!$C$2:$C$62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'Sheet4 (5)'!$D$1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c:spPr>
          <c:dPt>
            <c:idx val="59"/>
            <c:spPr>
              <a:solidFill>
                <a:srgbClr val="00FFFF"/>
              </a:solidFill>
              <a:ln w="254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/>
            </c:spPr>
          </c:dPt>
          <c:cat>
            <c:strRef>
              <c:f>'Sheet4 (5)'!$A$2:$A$62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(5)'!$D$2:$D$62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1.094257467808105</c:v>
                </c:pt>
                <c:pt idx="5">
                  <c:v>0.0</c:v>
                </c:pt>
                <c:pt idx="6">
                  <c:v>0.0</c:v>
                </c:pt>
                <c:pt idx="7">
                  <c:v>1.038786803831146</c:v>
                </c:pt>
                <c:pt idx="9">
                  <c:v>0.0</c:v>
                </c:pt>
                <c:pt idx="10">
                  <c:v>0.0</c:v>
                </c:pt>
                <c:pt idx="11">
                  <c:v>1.060940090120887</c:v>
                </c:pt>
                <c:pt idx="13">
                  <c:v>0.0</c:v>
                </c:pt>
                <c:pt idx="14">
                  <c:v>0.0</c:v>
                </c:pt>
                <c:pt idx="15">
                  <c:v>1.249706199594187</c:v>
                </c:pt>
                <c:pt idx="17">
                  <c:v>0.0</c:v>
                </c:pt>
                <c:pt idx="18">
                  <c:v>0.0</c:v>
                </c:pt>
                <c:pt idx="19">
                  <c:v>1.0132605845746</c:v>
                </c:pt>
                <c:pt idx="21">
                  <c:v>0.0</c:v>
                </c:pt>
                <c:pt idx="22">
                  <c:v>0.0</c:v>
                </c:pt>
                <c:pt idx="23">
                  <c:v>1.364892076349236</c:v>
                </c:pt>
                <c:pt idx="25">
                  <c:v>0.0</c:v>
                </c:pt>
                <c:pt idx="26">
                  <c:v>0.0</c:v>
                </c:pt>
                <c:pt idx="27">
                  <c:v>0.980532931633978</c:v>
                </c:pt>
                <c:pt idx="29">
                  <c:v>0.0</c:v>
                </c:pt>
                <c:pt idx="30">
                  <c:v>0.0</c:v>
                </c:pt>
                <c:pt idx="31">
                  <c:v>1.095890643407554</c:v>
                </c:pt>
                <c:pt idx="33">
                  <c:v>0.0</c:v>
                </c:pt>
                <c:pt idx="34">
                  <c:v>0.0</c:v>
                </c:pt>
                <c:pt idx="35">
                  <c:v>1.432436262233545</c:v>
                </c:pt>
                <c:pt idx="37">
                  <c:v>0.0</c:v>
                </c:pt>
                <c:pt idx="38">
                  <c:v>0.0</c:v>
                </c:pt>
                <c:pt idx="39">
                  <c:v>1.10907490996091</c:v>
                </c:pt>
                <c:pt idx="41">
                  <c:v>0.0</c:v>
                </c:pt>
                <c:pt idx="42">
                  <c:v>0.0</c:v>
                </c:pt>
                <c:pt idx="43">
                  <c:v>1.722430697664285</c:v>
                </c:pt>
                <c:pt idx="45">
                  <c:v>0.0</c:v>
                </c:pt>
                <c:pt idx="46">
                  <c:v>0.0</c:v>
                </c:pt>
                <c:pt idx="47">
                  <c:v>1.084930829986845</c:v>
                </c:pt>
                <c:pt idx="49">
                  <c:v>0.0</c:v>
                </c:pt>
                <c:pt idx="50">
                  <c:v>0.0</c:v>
                </c:pt>
                <c:pt idx="51">
                  <c:v>1.303987489250218</c:v>
                </c:pt>
                <c:pt idx="53">
                  <c:v>0.0</c:v>
                </c:pt>
                <c:pt idx="54">
                  <c:v>0.0</c:v>
                </c:pt>
                <c:pt idx="55">
                  <c:v>1.284554940575017</c:v>
                </c:pt>
                <c:pt idx="57">
                  <c:v>0.0</c:v>
                </c:pt>
                <c:pt idx="58">
                  <c:v>0.0</c:v>
                </c:pt>
                <c:pt idx="59">
                  <c:v>1.176691470707717</c:v>
                </c:pt>
              </c:numCache>
            </c:numRef>
          </c:val>
        </c:ser>
        <c:ser>
          <c:idx val="3"/>
          <c:order val="3"/>
          <c:tx>
            <c:strRef>
              <c:f>'Sheet4 (5)'!$E$1</c:f>
              <c:strCache>
                <c:ptCount val="1"/>
                <c:pt idx="0">
                  <c:v>phase2</c:v>
                </c:pt>
              </c:strCache>
            </c:strRef>
          </c:tx>
          <c:spPr>
            <a:pattFill prst="weave"/>
          </c:spPr>
          <c:cat>
            <c:strRef>
              <c:f>'Sheet4 (5)'!$A$2:$A$62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(5)'!$E$2:$E$62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0.00706922720603504</c:v>
                </c:pt>
                <c:pt idx="5">
                  <c:v>0.0</c:v>
                </c:pt>
                <c:pt idx="6">
                  <c:v>0.0</c:v>
                </c:pt>
                <c:pt idx="7">
                  <c:v>0.00584247951356641</c:v>
                </c:pt>
                <c:pt idx="9">
                  <c:v>0.0</c:v>
                </c:pt>
                <c:pt idx="10">
                  <c:v>0.0</c:v>
                </c:pt>
                <c:pt idx="11">
                  <c:v>0.0150045951730759</c:v>
                </c:pt>
                <c:pt idx="13">
                  <c:v>0.0</c:v>
                </c:pt>
                <c:pt idx="14">
                  <c:v>0.0</c:v>
                </c:pt>
                <c:pt idx="15">
                  <c:v>0.0414787377012033</c:v>
                </c:pt>
                <c:pt idx="17">
                  <c:v>0.0</c:v>
                </c:pt>
                <c:pt idx="18">
                  <c:v>0.0</c:v>
                </c:pt>
                <c:pt idx="19">
                  <c:v>0.00371523820468045</c:v>
                </c:pt>
                <c:pt idx="21">
                  <c:v>0.0</c:v>
                </c:pt>
                <c:pt idx="22">
                  <c:v>0.0</c:v>
                </c:pt>
                <c:pt idx="23">
                  <c:v>0.148121812813598</c:v>
                </c:pt>
                <c:pt idx="25">
                  <c:v>0.0</c:v>
                </c:pt>
                <c:pt idx="26">
                  <c:v>0.0</c:v>
                </c:pt>
                <c:pt idx="27">
                  <c:v>0.00952125143673193</c:v>
                </c:pt>
                <c:pt idx="29">
                  <c:v>0.0</c:v>
                </c:pt>
                <c:pt idx="30">
                  <c:v>0.0</c:v>
                </c:pt>
                <c:pt idx="31">
                  <c:v>0.00377104271829203</c:v>
                </c:pt>
                <c:pt idx="33">
                  <c:v>0.0</c:v>
                </c:pt>
                <c:pt idx="34">
                  <c:v>0.0</c:v>
                </c:pt>
                <c:pt idx="35">
                  <c:v>0.012159725069326</c:v>
                </c:pt>
                <c:pt idx="37">
                  <c:v>0.0</c:v>
                </c:pt>
                <c:pt idx="38">
                  <c:v>0.0</c:v>
                </c:pt>
                <c:pt idx="39">
                  <c:v>0.00356957414394515</c:v>
                </c:pt>
                <c:pt idx="41">
                  <c:v>0.0</c:v>
                </c:pt>
                <c:pt idx="42">
                  <c:v>0.0</c:v>
                </c:pt>
                <c:pt idx="43">
                  <c:v>0.0689055442919393</c:v>
                </c:pt>
                <c:pt idx="45">
                  <c:v>0.0</c:v>
                </c:pt>
                <c:pt idx="46">
                  <c:v>0.0</c:v>
                </c:pt>
                <c:pt idx="47">
                  <c:v>0.0660631040443037</c:v>
                </c:pt>
                <c:pt idx="49">
                  <c:v>0.0</c:v>
                </c:pt>
                <c:pt idx="50">
                  <c:v>0.0</c:v>
                </c:pt>
                <c:pt idx="51">
                  <c:v>0.0433108251252855</c:v>
                </c:pt>
                <c:pt idx="53">
                  <c:v>0.0</c:v>
                </c:pt>
                <c:pt idx="54">
                  <c:v>0.0</c:v>
                </c:pt>
                <c:pt idx="55">
                  <c:v>0.0188211724852596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'Sheet4 (5)'!$F$1</c:f>
              <c:strCache>
                <c:ptCount val="1"/>
                <c:pt idx="0">
                  <c:v>log</c:v>
                </c:pt>
              </c:strCache>
            </c:strRef>
          </c:tx>
          <c:spPr>
            <a:pattFill prst="pct75"/>
          </c:spPr>
          <c:cat>
            <c:strRef>
              <c:f>'Sheet4 (5)'!$A$2:$A$62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(5)'!$F$2:$F$62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0.0033663075846408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0.00757334158204547</c:v>
                </c:pt>
                <c:pt idx="13">
                  <c:v>0.0</c:v>
                </c:pt>
                <c:pt idx="14">
                  <c:v>0.0</c:v>
                </c:pt>
                <c:pt idx="15">
                  <c:v>0.0196665983585545</c:v>
                </c:pt>
                <c:pt idx="17">
                  <c:v>0.0</c:v>
                </c:pt>
                <c:pt idx="18">
                  <c:v>0.0</c:v>
                </c:pt>
                <c:pt idx="19">
                  <c:v>0.00296462890054676</c:v>
                </c:pt>
                <c:pt idx="21">
                  <c:v>0.0</c:v>
                </c:pt>
                <c:pt idx="22">
                  <c:v>0.0</c:v>
                </c:pt>
                <c:pt idx="23">
                  <c:v>0.00125582203263054</c:v>
                </c:pt>
                <c:pt idx="25">
                  <c:v>0.0</c:v>
                </c:pt>
                <c:pt idx="26">
                  <c:v>0.0</c:v>
                </c:pt>
                <c:pt idx="27">
                  <c:v>0.0185645646462937</c:v>
                </c:pt>
                <c:pt idx="29">
                  <c:v>0.0</c:v>
                </c:pt>
                <c:pt idx="30">
                  <c:v>0.0</c:v>
                </c:pt>
                <c:pt idx="31">
                  <c:v>0.00368840688160354</c:v>
                </c:pt>
                <c:pt idx="33">
                  <c:v>0.0</c:v>
                </c:pt>
                <c:pt idx="34">
                  <c:v>0.0</c:v>
                </c:pt>
                <c:pt idx="35">
                  <c:v>0.0585782032964724</c:v>
                </c:pt>
                <c:pt idx="37">
                  <c:v>0.0</c:v>
                </c:pt>
                <c:pt idx="38">
                  <c:v>0.0</c:v>
                </c:pt>
                <c:pt idx="39">
                  <c:v>0.00672873819583704</c:v>
                </c:pt>
                <c:pt idx="41">
                  <c:v>0.0</c:v>
                </c:pt>
                <c:pt idx="42">
                  <c:v>0.0</c:v>
                </c:pt>
                <c:pt idx="43">
                  <c:v>0.212417078622209</c:v>
                </c:pt>
                <c:pt idx="45">
                  <c:v>0.0</c:v>
                </c:pt>
                <c:pt idx="46">
                  <c:v>0.0</c:v>
                </c:pt>
                <c:pt idx="47">
                  <c:v>0.0306070510786985</c:v>
                </c:pt>
                <c:pt idx="49">
                  <c:v>0.0</c:v>
                </c:pt>
                <c:pt idx="50">
                  <c:v>0.0</c:v>
                </c:pt>
                <c:pt idx="51">
                  <c:v>0.00481961907715086</c:v>
                </c:pt>
                <c:pt idx="53">
                  <c:v>0.0</c:v>
                </c:pt>
                <c:pt idx="54">
                  <c:v>0.0</c:v>
                </c:pt>
                <c:pt idx="55">
                  <c:v>0.0141813954023417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gapWidth val="0"/>
        <c:overlap val="100"/>
        <c:axId val="531057192"/>
        <c:axId val="531123800"/>
      </c:barChart>
      <c:catAx>
        <c:axId val="531057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Optima"/>
                <a:cs typeface="Optima"/>
              </a:defRPr>
            </a:pPr>
            <a:endParaRPr lang="en-US"/>
          </a:p>
        </c:txPr>
        <c:crossAx val="531123800"/>
        <c:crosses val="autoZero"/>
        <c:auto val="1"/>
        <c:lblAlgn val="ctr"/>
        <c:lblOffset val="100"/>
      </c:catAx>
      <c:valAx>
        <c:axId val="531123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Optima"/>
                <a:cs typeface="Optima"/>
              </a:defRPr>
            </a:pPr>
            <a:endParaRPr lang="en-US"/>
          </a:p>
        </c:txPr>
        <c:crossAx val="531057192"/>
        <c:crosses val="autoZero"/>
        <c:crossBetween val="between"/>
      </c:valAx>
    </c:plotArea>
    <c:legend>
      <c:legendPos val="t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863416569456596"/>
          <c:y val="0.0"/>
          <c:w val="0.136583430543404"/>
          <c:h val="0.224069769759793"/>
        </c:manualLayout>
      </c:layout>
      <c:txPr>
        <a:bodyPr/>
        <a:lstStyle/>
        <a:p>
          <a:pPr>
            <a:defRPr sz="2000">
              <a:latin typeface="Optima"/>
              <a:cs typeface="Optima"/>
            </a:defRPr>
          </a:pPr>
          <a:endParaRPr lang="en-US"/>
        </a:p>
      </c:txPr>
    </c:legend>
    <c:plotVisOnly val="1"/>
  </c:chart>
  <c:txPr>
    <a:bodyPr/>
    <a:lstStyle/>
    <a:p>
      <a:pPr>
        <a:defRPr sz="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380667347137163"/>
          <c:y val="0.0121518987341772"/>
          <c:w val="0.96393926912982"/>
          <c:h val="0.907178307887115"/>
        </c:manualLayout>
      </c:layout>
      <c:barChart>
        <c:barDir val="col"/>
        <c:grouping val="stacked"/>
        <c:ser>
          <c:idx val="0"/>
          <c:order val="0"/>
          <c:tx>
            <c:strRef>
              <c:f>'Sheet4 (4)'!$B$1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C8C8C8"/>
            </a:solidFill>
          </c:spPr>
          <c:cat>
            <c:strRef>
              <c:f>'Sheet4 (4)'!$A$2:$A$62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(4)'!$B$2:$B$62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'Sheet4 (4)'!$C$1</c:f>
              <c:strCache>
                <c:ptCount val="1"/>
                <c:pt idx="0">
                  <c:v>BD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c:spPr>
          <c:dPt>
            <c:idx val="58"/>
            <c:spPr>
              <a:solidFill>
                <a:srgbClr val="FFFF00"/>
              </a:soli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/>
            </c:spPr>
          </c:dPt>
          <c:cat>
            <c:strRef>
              <c:f>'Sheet4 (4)'!$A$2:$A$62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(4)'!$C$2:$C$62</c:f>
              <c:numCache>
                <c:formatCode>General</c:formatCode>
                <c:ptCount val="61"/>
                <c:pt idx="1">
                  <c:v>0.0</c:v>
                </c:pt>
                <c:pt idx="2">
                  <c:v>1.090555003748336</c:v>
                </c:pt>
                <c:pt idx="3">
                  <c:v>0.0</c:v>
                </c:pt>
                <c:pt idx="5">
                  <c:v>0.0</c:v>
                </c:pt>
                <c:pt idx="6">
                  <c:v>1.038788622074544</c:v>
                </c:pt>
                <c:pt idx="7">
                  <c:v>0.0</c:v>
                </c:pt>
                <c:pt idx="9">
                  <c:v>0.0</c:v>
                </c:pt>
                <c:pt idx="10">
                  <c:v>1.058791980448562</c:v>
                </c:pt>
                <c:pt idx="11">
                  <c:v>0.0</c:v>
                </c:pt>
                <c:pt idx="13">
                  <c:v>0.0</c:v>
                </c:pt>
                <c:pt idx="14">
                  <c:v>1.107280476581758</c:v>
                </c:pt>
                <c:pt idx="15">
                  <c:v>0.0</c:v>
                </c:pt>
                <c:pt idx="17">
                  <c:v>0.0</c:v>
                </c:pt>
                <c:pt idx="18">
                  <c:v>1.010337828410358</c:v>
                </c:pt>
                <c:pt idx="19">
                  <c:v>0.0</c:v>
                </c:pt>
                <c:pt idx="21">
                  <c:v>0.0</c:v>
                </c:pt>
                <c:pt idx="22">
                  <c:v>1.364016560792386</c:v>
                </c:pt>
                <c:pt idx="23">
                  <c:v>0.0</c:v>
                </c:pt>
                <c:pt idx="25">
                  <c:v>0.0</c:v>
                </c:pt>
                <c:pt idx="26">
                  <c:v>0.96320205645955</c:v>
                </c:pt>
                <c:pt idx="27">
                  <c:v>0.0</c:v>
                </c:pt>
                <c:pt idx="29">
                  <c:v>0.0</c:v>
                </c:pt>
                <c:pt idx="30">
                  <c:v>1.087023689516068</c:v>
                </c:pt>
                <c:pt idx="31">
                  <c:v>0.0</c:v>
                </c:pt>
                <c:pt idx="33">
                  <c:v>0.0</c:v>
                </c:pt>
                <c:pt idx="34">
                  <c:v>1.386554256782092</c:v>
                </c:pt>
                <c:pt idx="35">
                  <c:v>0.0</c:v>
                </c:pt>
                <c:pt idx="37">
                  <c:v>0.0</c:v>
                </c:pt>
                <c:pt idx="38">
                  <c:v>1.097791956833419</c:v>
                </c:pt>
                <c:pt idx="39">
                  <c:v>0.0</c:v>
                </c:pt>
                <c:pt idx="41">
                  <c:v>0.0</c:v>
                </c:pt>
                <c:pt idx="42">
                  <c:v>1.493704654210007</c:v>
                </c:pt>
                <c:pt idx="43">
                  <c:v>0.0</c:v>
                </c:pt>
                <c:pt idx="45">
                  <c:v>0.0</c:v>
                </c:pt>
                <c:pt idx="46">
                  <c:v>1.070763972797367</c:v>
                </c:pt>
                <c:pt idx="47">
                  <c:v>0.0</c:v>
                </c:pt>
                <c:pt idx="49">
                  <c:v>0.0</c:v>
                </c:pt>
                <c:pt idx="50">
                  <c:v>1.272446550032355</c:v>
                </c:pt>
                <c:pt idx="51">
                  <c:v>0.0</c:v>
                </c:pt>
                <c:pt idx="53">
                  <c:v>0.0</c:v>
                </c:pt>
                <c:pt idx="54">
                  <c:v>1.281033287813043</c:v>
                </c:pt>
                <c:pt idx="55">
                  <c:v>0.0</c:v>
                </c:pt>
                <c:pt idx="57">
                  <c:v>0.0</c:v>
                </c:pt>
                <c:pt idx="58">
                  <c:v>1.165101507238132</c:v>
                </c:pt>
                <c:pt idx="5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'Sheet4 (4)'!$D$1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375BB0"/>
              </a:solidFill>
              <a:prstDash val="solid"/>
            </a:ln>
            <a:effectLst/>
          </c:spPr>
          <c:dPt>
            <c:idx val="59"/>
            <c:spPr>
              <a:solidFill>
                <a:srgbClr val="00FFFF"/>
              </a:solidFill>
              <a:ln w="25400" cap="flat" cmpd="sng" algn="ctr">
                <a:solidFill>
                  <a:srgbClr val="382971"/>
                </a:solidFill>
                <a:prstDash val="solid"/>
              </a:ln>
              <a:effectLst/>
            </c:spPr>
          </c:dPt>
          <c:cat>
            <c:strRef>
              <c:f>'Sheet4 (4)'!$A$2:$A$62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(4)'!$D$2:$D$62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1.094257467808105</c:v>
                </c:pt>
                <c:pt idx="5">
                  <c:v>0.0</c:v>
                </c:pt>
                <c:pt idx="6">
                  <c:v>0.0</c:v>
                </c:pt>
                <c:pt idx="7">
                  <c:v>1.038786803831146</c:v>
                </c:pt>
                <c:pt idx="9">
                  <c:v>0.0</c:v>
                </c:pt>
                <c:pt idx="10">
                  <c:v>0.0</c:v>
                </c:pt>
                <c:pt idx="11">
                  <c:v>1.060940090120887</c:v>
                </c:pt>
                <c:pt idx="13">
                  <c:v>0.0</c:v>
                </c:pt>
                <c:pt idx="14">
                  <c:v>0.0</c:v>
                </c:pt>
                <c:pt idx="15">
                  <c:v>1.249706199594187</c:v>
                </c:pt>
                <c:pt idx="17">
                  <c:v>0.0</c:v>
                </c:pt>
                <c:pt idx="18">
                  <c:v>0.0</c:v>
                </c:pt>
                <c:pt idx="19">
                  <c:v>1.0132605845746</c:v>
                </c:pt>
                <c:pt idx="21">
                  <c:v>0.0</c:v>
                </c:pt>
                <c:pt idx="22">
                  <c:v>0.0</c:v>
                </c:pt>
                <c:pt idx="23">
                  <c:v>1.364892076349236</c:v>
                </c:pt>
                <c:pt idx="25">
                  <c:v>0.0</c:v>
                </c:pt>
                <c:pt idx="26">
                  <c:v>0.0</c:v>
                </c:pt>
                <c:pt idx="27">
                  <c:v>0.980532931633978</c:v>
                </c:pt>
                <c:pt idx="29">
                  <c:v>0.0</c:v>
                </c:pt>
                <c:pt idx="30">
                  <c:v>0.0</c:v>
                </c:pt>
                <c:pt idx="31">
                  <c:v>1.095890643407554</c:v>
                </c:pt>
                <c:pt idx="33">
                  <c:v>0.0</c:v>
                </c:pt>
                <c:pt idx="34">
                  <c:v>0.0</c:v>
                </c:pt>
                <c:pt idx="35">
                  <c:v>1.432436262233545</c:v>
                </c:pt>
                <c:pt idx="37">
                  <c:v>0.0</c:v>
                </c:pt>
                <c:pt idx="38">
                  <c:v>0.0</c:v>
                </c:pt>
                <c:pt idx="39">
                  <c:v>1.10907490996091</c:v>
                </c:pt>
                <c:pt idx="41">
                  <c:v>0.0</c:v>
                </c:pt>
                <c:pt idx="42">
                  <c:v>0.0</c:v>
                </c:pt>
                <c:pt idx="43">
                  <c:v>1.722430697664285</c:v>
                </c:pt>
                <c:pt idx="45">
                  <c:v>0.0</c:v>
                </c:pt>
                <c:pt idx="46">
                  <c:v>0.0</c:v>
                </c:pt>
                <c:pt idx="47">
                  <c:v>1.084930829986845</c:v>
                </c:pt>
                <c:pt idx="49">
                  <c:v>0.0</c:v>
                </c:pt>
                <c:pt idx="50">
                  <c:v>0.0</c:v>
                </c:pt>
                <c:pt idx="51">
                  <c:v>1.303987489250218</c:v>
                </c:pt>
                <c:pt idx="53">
                  <c:v>0.0</c:v>
                </c:pt>
                <c:pt idx="54">
                  <c:v>0.0</c:v>
                </c:pt>
                <c:pt idx="55">
                  <c:v>1.284554940575017</c:v>
                </c:pt>
                <c:pt idx="57">
                  <c:v>0.0</c:v>
                </c:pt>
                <c:pt idx="58">
                  <c:v>0.0</c:v>
                </c:pt>
                <c:pt idx="59">
                  <c:v>1.176691470707717</c:v>
                </c:pt>
              </c:numCache>
            </c:numRef>
          </c:val>
        </c:ser>
        <c:ser>
          <c:idx val="3"/>
          <c:order val="3"/>
          <c:tx>
            <c:strRef>
              <c:f>'Sheet4 (4)'!$E$1</c:f>
              <c:strCache>
                <c:ptCount val="1"/>
                <c:pt idx="0">
                  <c:v>phase2</c:v>
                </c:pt>
              </c:strCache>
            </c:strRef>
          </c:tx>
          <c:spPr>
            <a:pattFill prst="weave"/>
          </c:spPr>
          <c:cat>
            <c:strRef>
              <c:f>'Sheet4 (4)'!$A$2:$A$62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(4)'!$E$2:$E$62</c:f>
              <c:numCache>
                <c:formatCode>General</c:formatCode>
                <c:ptCount val="61"/>
                <c:pt idx="1">
                  <c:v>0.0</c:v>
                </c:pt>
                <c:pt idx="2">
                  <c:v>0.00709253669585855</c:v>
                </c:pt>
                <c:pt idx="3">
                  <c:v>0.00706922720603504</c:v>
                </c:pt>
                <c:pt idx="5">
                  <c:v>0.0</c:v>
                </c:pt>
                <c:pt idx="6">
                  <c:v>0.00584278255413285</c:v>
                </c:pt>
                <c:pt idx="7">
                  <c:v>0.00584247951356641</c:v>
                </c:pt>
                <c:pt idx="9">
                  <c:v>0.0</c:v>
                </c:pt>
                <c:pt idx="10">
                  <c:v>0.0150902503792559</c:v>
                </c:pt>
                <c:pt idx="11">
                  <c:v>0.0150045951730759</c:v>
                </c:pt>
                <c:pt idx="13">
                  <c:v>0.0</c:v>
                </c:pt>
                <c:pt idx="14">
                  <c:v>0.0368741253704017</c:v>
                </c:pt>
                <c:pt idx="15">
                  <c:v>0.0414787377012033</c:v>
                </c:pt>
                <c:pt idx="17">
                  <c:v>0.0</c:v>
                </c:pt>
                <c:pt idx="18">
                  <c:v>0.00371491310375047</c:v>
                </c:pt>
                <c:pt idx="19">
                  <c:v>0.00371523820468045</c:v>
                </c:pt>
                <c:pt idx="21">
                  <c:v>0.0</c:v>
                </c:pt>
                <c:pt idx="22">
                  <c:v>0.147942386629349</c:v>
                </c:pt>
                <c:pt idx="23">
                  <c:v>0.148121812813598</c:v>
                </c:pt>
                <c:pt idx="25">
                  <c:v>0.0</c:v>
                </c:pt>
                <c:pt idx="26">
                  <c:v>0.0111699044461799</c:v>
                </c:pt>
                <c:pt idx="27">
                  <c:v>0.00952125143673193</c:v>
                </c:pt>
                <c:pt idx="29">
                  <c:v>0.0</c:v>
                </c:pt>
                <c:pt idx="30">
                  <c:v>0.00378348730094221</c:v>
                </c:pt>
                <c:pt idx="31">
                  <c:v>0.00377104271829203</c:v>
                </c:pt>
                <c:pt idx="33">
                  <c:v>0.0</c:v>
                </c:pt>
                <c:pt idx="34">
                  <c:v>0.0128018444091049</c:v>
                </c:pt>
                <c:pt idx="35">
                  <c:v>0.012159725069326</c:v>
                </c:pt>
                <c:pt idx="37">
                  <c:v>0.0</c:v>
                </c:pt>
                <c:pt idx="38">
                  <c:v>0.00360917653909817</c:v>
                </c:pt>
                <c:pt idx="39">
                  <c:v>0.00356957414394515</c:v>
                </c:pt>
                <c:pt idx="41">
                  <c:v>0.0</c:v>
                </c:pt>
                <c:pt idx="42">
                  <c:v>0.0698637757490051</c:v>
                </c:pt>
                <c:pt idx="43">
                  <c:v>0.0689055442919393</c:v>
                </c:pt>
                <c:pt idx="45">
                  <c:v>0.0</c:v>
                </c:pt>
                <c:pt idx="46">
                  <c:v>0.0843720008135241</c:v>
                </c:pt>
                <c:pt idx="47">
                  <c:v>0.0660631040443037</c:v>
                </c:pt>
                <c:pt idx="49">
                  <c:v>0.0</c:v>
                </c:pt>
                <c:pt idx="50">
                  <c:v>0.0426877056974376</c:v>
                </c:pt>
                <c:pt idx="51">
                  <c:v>0.0433108251252855</c:v>
                </c:pt>
                <c:pt idx="53">
                  <c:v>0.0</c:v>
                </c:pt>
                <c:pt idx="54">
                  <c:v>0.0191475425787426</c:v>
                </c:pt>
                <c:pt idx="55">
                  <c:v>0.0188211724852596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'Sheet4 (4)'!$F$1</c:f>
              <c:strCache>
                <c:ptCount val="1"/>
                <c:pt idx="0">
                  <c:v>log</c:v>
                </c:pt>
              </c:strCache>
            </c:strRef>
          </c:tx>
          <c:spPr>
            <a:pattFill prst="pct75"/>
          </c:spPr>
          <c:cat>
            <c:strRef>
              <c:f>'Sheet4 (4)'!$A$2:$A$62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'Sheet4 (4)'!$F$2:$F$62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0.0033663075846408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0.00757334158204547</c:v>
                </c:pt>
                <c:pt idx="13">
                  <c:v>0.0</c:v>
                </c:pt>
                <c:pt idx="14">
                  <c:v>0.0</c:v>
                </c:pt>
                <c:pt idx="15">
                  <c:v>0.0196665983585545</c:v>
                </c:pt>
                <c:pt idx="17">
                  <c:v>0.0</c:v>
                </c:pt>
                <c:pt idx="18">
                  <c:v>0.0</c:v>
                </c:pt>
                <c:pt idx="19">
                  <c:v>0.00296462890054676</c:v>
                </c:pt>
                <c:pt idx="21">
                  <c:v>0.0</c:v>
                </c:pt>
                <c:pt idx="22">
                  <c:v>0.0</c:v>
                </c:pt>
                <c:pt idx="23">
                  <c:v>0.00125582203263054</c:v>
                </c:pt>
                <c:pt idx="25">
                  <c:v>0.0</c:v>
                </c:pt>
                <c:pt idx="26">
                  <c:v>0.0</c:v>
                </c:pt>
                <c:pt idx="27">
                  <c:v>0.0185645646462937</c:v>
                </c:pt>
                <c:pt idx="29">
                  <c:v>0.0</c:v>
                </c:pt>
                <c:pt idx="30">
                  <c:v>0.0</c:v>
                </c:pt>
                <c:pt idx="31">
                  <c:v>0.00368840688160354</c:v>
                </c:pt>
                <c:pt idx="33">
                  <c:v>0.0</c:v>
                </c:pt>
                <c:pt idx="34">
                  <c:v>0.0</c:v>
                </c:pt>
                <c:pt idx="35">
                  <c:v>0.0585782032964724</c:v>
                </c:pt>
                <c:pt idx="37">
                  <c:v>0.0</c:v>
                </c:pt>
                <c:pt idx="38">
                  <c:v>0.0</c:v>
                </c:pt>
                <c:pt idx="39">
                  <c:v>0.00672873819583704</c:v>
                </c:pt>
                <c:pt idx="41">
                  <c:v>0.0</c:v>
                </c:pt>
                <c:pt idx="42">
                  <c:v>0.0</c:v>
                </c:pt>
                <c:pt idx="43">
                  <c:v>0.212417078622209</c:v>
                </c:pt>
                <c:pt idx="45">
                  <c:v>0.0</c:v>
                </c:pt>
                <c:pt idx="46">
                  <c:v>0.0</c:v>
                </c:pt>
                <c:pt idx="47">
                  <c:v>0.0306070510786985</c:v>
                </c:pt>
                <c:pt idx="49">
                  <c:v>0.0</c:v>
                </c:pt>
                <c:pt idx="50">
                  <c:v>0.0</c:v>
                </c:pt>
                <c:pt idx="51">
                  <c:v>0.00481961907715086</c:v>
                </c:pt>
                <c:pt idx="53">
                  <c:v>0.0</c:v>
                </c:pt>
                <c:pt idx="54">
                  <c:v>0.0</c:v>
                </c:pt>
                <c:pt idx="55">
                  <c:v>0.0141813954023417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gapWidth val="0"/>
        <c:overlap val="100"/>
        <c:axId val="497876504"/>
        <c:axId val="530713448"/>
      </c:barChart>
      <c:catAx>
        <c:axId val="497876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Optima"/>
                <a:cs typeface="Optima"/>
              </a:defRPr>
            </a:pPr>
            <a:endParaRPr lang="en-US"/>
          </a:p>
        </c:txPr>
        <c:crossAx val="530713448"/>
        <c:crosses val="autoZero"/>
        <c:auto val="1"/>
        <c:lblAlgn val="ctr"/>
        <c:lblOffset val="100"/>
      </c:catAx>
      <c:valAx>
        <c:axId val="530713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Optima"/>
                <a:cs typeface="Optima"/>
              </a:defRPr>
            </a:pPr>
            <a:endParaRPr lang="en-US"/>
          </a:p>
        </c:txPr>
        <c:crossAx val="497876504"/>
        <c:crosses val="autoZero"/>
        <c:crossBetween val="between"/>
      </c:valAx>
    </c:plotArea>
    <c:legend>
      <c:legendPos val="tr"/>
      <c:legendEntry>
        <c:idx val="4"/>
        <c:delete val="1"/>
      </c:legendEntry>
      <c:layout>
        <c:manualLayout>
          <c:xMode val="edge"/>
          <c:yMode val="edge"/>
          <c:x val="0.863416569456596"/>
          <c:y val="0.0"/>
          <c:w val="0.136583430543404"/>
          <c:h val="0.298759693013057"/>
        </c:manualLayout>
      </c:layout>
      <c:txPr>
        <a:bodyPr/>
        <a:lstStyle/>
        <a:p>
          <a:pPr>
            <a:defRPr sz="2000">
              <a:latin typeface="Optima"/>
              <a:cs typeface="Optima"/>
            </a:defRPr>
          </a:pPr>
          <a:endParaRPr lang="en-US"/>
        </a:p>
      </c:txPr>
    </c:legend>
    <c:plotVisOnly val="1"/>
  </c:chart>
  <c:txPr>
    <a:bodyPr/>
    <a:lstStyle/>
    <a:p>
      <a:pPr>
        <a:defRPr sz="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304279426610135"/>
          <c:y val="0.0088724584103512"/>
          <c:w val="0.96393926912982"/>
          <c:h val="0.901633021380645"/>
        </c:manualLayout>
      </c:layout>
      <c:barChart>
        <c:barDir val="col"/>
        <c:grouping val="stacked"/>
        <c:ser>
          <c:idx val="0"/>
          <c:order val="0"/>
          <c:tx>
            <c:strRef>
              <c:f>Sheet4!$B$1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CCFFCC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c:spPr>
          <c:dPt>
            <c:idx val="57"/>
            <c:spPr>
              <a:solidFill>
                <a:srgbClr val="00FF00"/>
              </a:solidFill>
              <a:ln w="25400" cap="flat" cmpd="sng" algn="ctr">
                <a:solidFill>
                  <a:srgbClr val="008000"/>
                </a:solidFill>
                <a:prstDash val="solid"/>
              </a:ln>
              <a:effectLst/>
            </c:spPr>
          </c:dPt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Sheet4!$B$2:$B$62</c:f>
              <c:numCache>
                <c:formatCode>General</c:formatCode>
                <c:ptCount val="61"/>
                <c:pt idx="1">
                  <c:v>1.021087246293746</c:v>
                </c:pt>
                <c:pt idx="2">
                  <c:v>0.0</c:v>
                </c:pt>
                <c:pt idx="3">
                  <c:v>0.0</c:v>
                </c:pt>
                <c:pt idx="5">
                  <c:v>1.035493251999622</c:v>
                </c:pt>
                <c:pt idx="6">
                  <c:v>0.0</c:v>
                </c:pt>
                <c:pt idx="7">
                  <c:v>0.0</c:v>
                </c:pt>
                <c:pt idx="9">
                  <c:v>0.973050966118808</c:v>
                </c:pt>
                <c:pt idx="10">
                  <c:v>0.0</c:v>
                </c:pt>
                <c:pt idx="11">
                  <c:v>0.0</c:v>
                </c:pt>
                <c:pt idx="13">
                  <c:v>1.01015406486932</c:v>
                </c:pt>
                <c:pt idx="14">
                  <c:v>0.0</c:v>
                </c:pt>
                <c:pt idx="15">
                  <c:v>0.0</c:v>
                </c:pt>
                <c:pt idx="17">
                  <c:v>0.98595366389638</c:v>
                </c:pt>
                <c:pt idx="18">
                  <c:v>0.0</c:v>
                </c:pt>
                <c:pt idx="19">
                  <c:v>0.0</c:v>
                </c:pt>
                <c:pt idx="21">
                  <c:v>1.455273712827626</c:v>
                </c:pt>
                <c:pt idx="22">
                  <c:v>0.0</c:v>
                </c:pt>
                <c:pt idx="23">
                  <c:v>0.0</c:v>
                </c:pt>
                <c:pt idx="25">
                  <c:v>0.960832912823393</c:v>
                </c:pt>
                <c:pt idx="26">
                  <c:v>0.0</c:v>
                </c:pt>
                <c:pt idx="27">
                  <c:v>0.0</c:v>
                </c:pt>
                <c:pt idx="29">
                  <c:v>1.0316069932756</c:v>
                </c:pt>
                <c:pt idx="30">
                  <c:v>0.0</c:v>
                </c:pt>
                <c:pt idx="31">
                  <c:v>0.0</c:v>
                </c:pt>
                <c:pt idx="33">
                  <c:v>1.067146881089238</c:v>
                </c:pt>
                <c:pt idx="34">
                  <c:v>0.0</c:v>
                </c:pt>
                <c:pt idx="35">
                  <c:v>0.0</c:v>
                </c:pt>
                <c:pt idx="37">
                  <c:v>1.037308511364422</c:v>
                </c:pt>
                <c:pt idx="38">
                  <c:v>0.0</c:v>
                </c:pt>
                <c:pt idx="39">
                  <c:v>0.0</c:v>
                </c:pt>
                <c:pt idx="41">
                  <c:v>1.098532812373712</c:v>
                </c:pt>
                <c:pt idx="42">
                  <c:v>0.0</c:v>
                </c:pt>
                <c:pt idx="43">
                  <c:v>0.0</c:v>
                </c:pt>
                <c:pt idx="45">
                  <c:v>1.220805403124886</c:v>
                </c:pt>
                <c:pt idx="46">
                  <c:v>0.0</c:v>
                </c:pt>
                <c:pt idx="47">
                  <c:v>0.0</c:v>
                </c:pt>
                <c:pt idx="49">
                  <c:v>0.994626541067622</c:v>
                </c:pt>
                <c:pt idx="50">
                  <c:v>0.0</c:v>
                </c:pt>
                <c:pt idx="51">
                  <c:v>0.0</c:v>
                </c:pt>
                <c:pt idx="53">
                  <c:v>1.047376236727992</c:v>
                </c:pt>
                <c:pt idx="54">
                  <c:v>0.0</c:v>
                </c:pt>
                <c:pt idx="55">
                  <c:v>0.0</c:v>
                </c:pt>
                <c:pt idx="57">
                  <c:v>1.03901242934226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BD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c:spPr>
          <c:dPt>
            <c:idx val="58"/>
            <c:spPr>
              <a:solidFill>
                <a:srgbClr val="FFFF00"/>
              </a:soli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/>
            </c:spPr>
          </c:dPt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Sheet4!$C$2:$C$62</c:f>
              <c:numCache>
                <c:formatCode>General</c:formatCode>
                <c:ptCount val="61"/>
                <c:pt idx="1">
                  <c:v>0.0</c:v>
                </c:pt>
                <c:pt idx="2">
                  <c:v>1.090555003748336</c:v>
                </c:pt>
                <c:pt idx="3">
                  <c:v>0.0</c:v>
                </c:pt>
                <c:pt idx="5">
                  <c:v>0.0</c:v>
                </c:pt>
                <c:pt idx="6">
                  <c:v>1.038788622074544</c:v>
                </c:pt>
                <c:pt idx="7">
                  <c:v>0.0</c:v>
                </c:pt>
                <c:pt idx="9">
                  <c:v>0.0</c:v>
                </c:pt>
                <c:pt idx="10">
                  <c:v>1.058791980448562</c:v>
                </c:pt>
                <c:pt idx="11">
                  <c:v>0.0</c:v>
                </c:pt>
                <c:pt idx="13">
                  <c:v>0.0</c:v>
                </c:pt>
                <c:pt idx="14">
                  <c:v>1.107280476581758</c:v>
                </c:pt>
                <c:pt idx="15">
                  <c:v>0.0</c:v>
                </c:pt>
                <c:pt idx="17">
                  <c:v>0.0</c:v>
                </c:pt>
                <c:pt idx="18">
                  <c:v>1.010337828410358</c:v>
                </c:pt>
                <c:pt idx="19">
                  <c:v>0.0</c:v>
                </c:pt>
                <c:pt idx="21">
                  <c:v>0.0</c:v>
                </c:pt>
                <c:pt idx="22">
                  <c:v>1.364016560792386</c:v>
                </c:pt>
                <c:pt idx="23">
                  <c:v>0.0</c:v>
                </c:pt>
                <c:pt idx="25">
                  <c:v>0.0</c:v>
                </c:pt>
                <c:pt idx="26">
                  <c:v>0.96320205645955</c:v>
                </c:pt>
                <c:pt idx="27">
                  <c:v>0.0</c:v>
                </c:pt>
                <c:pt idx="29">
                  <c:v>0.0</c:v>
                </c:pt>
                <c:pt idx="30">
                  <c:v>1.087023689516068</c:v>
                </c:pt>
                <c:pt idx="31">
                  <c:v>0.0</c:v>
                </c:pt>
                <c:pt idx="33">
                  <c:v>0.0</c:v>
                </c:pt>
                <c:pt idx="34">
                  <c:v>1.386554256782092</c:v>
                </c:pt>
                <c:pt idx="35">
                  <c:v>0.0</c:v>
                </c:pt>
                <c:pt idx="37">
                  <c:v>0.0</c:v>
                </c:pt>
                <c:pt idx="38">
                  <c:v>1.097791956833419</c:v>
                </c:pt>
                <c:pt idx="39">
                  <c:v>0.0</c:v>
                </c:pt>
                <c:pt idx="41">
                  <c:v>0.0</c:v>
                </c:pt>
                <c:pt idx="42">
                  <c:v>1.493704654210007</c:v>
                </c:pt>
                <c:pt idx="43">
                  <c:v>0.0</c:v>
                </c:pt>
                <c:pt idx="45">
                  <c:v>0.0</c:v>
                </c:pt>
                <c:pt idx="46">
                  <c:v>1.070763972797367</c:v>
                </c:pt>
                <c:pt idx="47">
                  <c:v>0.0</c:v>
                </c:pt>
                <c:pt idx="49">
                  <c:v>0.0</c:v>
                </c:pt>
                <c:pt idx="50">
                  <c:v>1.272446550032355</c:v>
                </c:pt>
                <c:pt idx="51">
                  <c:v>0.0</c:v>
                </c:pt>
                <c:pt idx="53">
                  <c:v>0.0</c:v>
                </c:pt>
                <c:pt idx="54">
                  <c:v>1.281033287813043</c:v>
                </c:pt>
                <c:pt idx="55">
                  <c:v>0.0</c:v>
                </c:pt>
                <c:pt idx="57">
                  <c:v>0.0</c:v>
                </c:pt>
                <c:pt idx="58">
                  <c:v>1.165101507238132</c:v>
                </c:pt>
                <c:pt idx="5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c:spPr>
          <c:dPt>
            <c:idx val="59"/>
            <c:spPr>
              <a:solidFill>
                <a:srgbClr val="00FFFF"/>
              </a:solidFill>
              <a:ln w="254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/>
            </c:spPr>
          </c:dPt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Sheet4!$D$2:$D$62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1.094257467808105</c:v>
                </c:pt>
                <c:pt idx="5">
                  <c:v>0.0</c:v>
                </c:pt>
                <c:pt idx="6">
                  <c:v>0.0</c:v>
                </c:pt>
                <c:pt idx="7">
                  <c:v>1.038786803831146</c:v>
                </c:pt>
                <c:pt idx="9">
                  <c:v>0.0</c:v>
                </c:pt>
                <c:pt idx="10">
                  <c:v>0.0</c:v>
                </c:pt>
                <c:pt idx="11">
                  <c:v>1.060940090120887</c:v>
                </c:pt>
                <c:pt idx="13">
                  <c:v>0.0</c:v>
                </c:pt>
                <c:pt idx="14">
                  <c:v>0.0</c:v>
                </c:pt>
                <c:pt idx="15">
                  <c:v>1.249706199594187</c:v>
                </c:pt>
                <c:pt idx="17">
                  <c:v>0.0</c:v>
                </c:pt>
                <c:pt idx="18">
                  <c:v>0.0</c:v>
                </c:pt>
                <c:pt idx="19">
                  <c:v>1.0132605845746</c:v>
                </c:pt>
                <c:pt idx="21">
                  <c:v>0.0</c:v>
                </c:pt>
                <c:pt idx="22">
                  <c:v>0.0</c:v>
                </c:pt>
                <c:pt idx="23">
                  <c:v>1.364892076349236</c:v>
                </c:pt>
                <c:pt idx="25">
                  <c:v>0.0</c:v>
                </c:pt>
                <c:pt idx="26">
                  <c:v>0.0</c:v>
                </c:pt>
                <c:pt idx="27">
                  <c:v>0.980532931633978</c:v>
                </c:pt>
                <c:pt idx="29">
                  <c:v>0.0</c:v>
                </c:pt>
                <c:pt idx="30">
                  <c:v>0.0</c:v>
                </c:pt>
                <c:pt idx="31">
                  <c:v>1.095890643407554</c:v>
                </c:pt>
                <c:pt idx="33">
                  <c:v>0.0</c:v>
                </c:pt>
                <c:pt idx="34">
                  <c:v>0.0</c:v>
                </c:pt>
                <c:pt idx="35">
                  <c:v>1.432436262233545</c:v>
                </c:pt>
                <c:pt idx="37">
                  <c:v>0.0</c:v>
                </c:pt>
                <c:pt idx="38">
                  <c:v>0.0</c:v>
                </c:pt>
                <c:pt idx="39">
                  <c:v>1.10907490996091</c:v>
                </c:pt>
                <c:pt idx="41">
                  <c:v>0.0</c:v>
                </c:pt>
                <c:pt idx="42">
                  <c:v>0.0</c:v>
                </c:pt>
                <c:pt idx="43">
                  <c:v>1.722430697664285</c:v>
                </c:pt>
                <c:pt idx="45">
                  <c:v>0.0</c:v>
                </c:pt>
                <c:pt idx="46">
                  <c:v>0.0</c:v>
                </c:pt>
                <c:pt idx="47">
                  <c:v>1.084930829986845</c:v>
                </c:pt>
                <c:pt idx="49">
                  <c:v>0.0</c:v>
                </c:pt>
                <c:pt idx="50">
                  <c:v>0.0</c:v>
                </c:pt>
                <c:pt idx="51">
                  <c:v>1.303987489250218</c:v>
                </c:pt>
                <c:pt idx="53">
                  <c:v>0.0</c:v>
                </c:pt>
                <c:pt idx="54">
                  <c:v>0.0</c:v>
                </c:pt>
                <c:pt idx="55">
                  <c:v>1.284554940575017</c:v>
                </c:pt>
                <c:pt idx="57">
                  <c:v>0.0</c:v>
                </c:pt>
                <c:pt idx="58">
                  <c:v>0.0</c:v>
                </c:pt>
                <c:pt idx="59">
                  <c:v>1.176691470707717</c:v>
                </c:pt>
              </c:numCache>
            </c:numRef>
          </c:val>
        </c:ser>
        <c:ser>
          <c:idx val="3"/>
          <c:order val="3"/>
          <c:tx>
            <c:strRef>
              <c:f>Sheet4!$E$1</c:f>
              <c:strCache>
                <c:ptCount val="1"/>
                <c:pt idx="0">
                  <c:v>phase2</c:v>
                </c:pt>
              </c:strCache>
            </c:strRef>
          </c:tx>
          <c:spPr>
            <a:pattFill prst="weave"/>
          </c:spPr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Sheet4!$E$2:$E$62</c:f>
              <c:numCache>
                <c:formatCode>General</c:formatCode>
                <c:ptCount val="61"/>
                <c:pt idx="1">
                  <c:v>0.00702537519921052</c:v>
                </c:pt>
                <c:pt idx="2">
                  <c:v>0.00709253669585855</c:v>
                </c:pt>
                <c:pt idx="3">
                  <c:v>0.00706922720603504</c:v>
                </c:pt>
                <c:pt idx="5">
                  <c:v>0.00317615035090315</c:v>
                </c:pt>
                <c:pt idx="6">
                  <c:v>0.00584278255413285</c:v>
                </c:pt>
                <c:pt idx="7">
                  <c:v>0.00584247951356641</c:v>
                </c:pt>
                <c:pt idx="9">
                  <c:v>0.0117756399693281</c:v>
                </c:pt>
                <c:pt idx="10">
                  <c:v>0.0150902503792559</c:v>
                </c:pt>
                <c:pt idx="11">
                  <c:v>0.0150045951730759</c:v>
                </c:pt>
                <c:pt idx="13">
                  <c:v>0.0395862225685799</c:v>
                </c:pt>
                <c:pt idx="14">
                  <c:v>0.0368741253704017</c:v>
                </c:pt>
                <c:pt idx="15">
                  <c:v>0.0414787377012033</c:v>
                </c:pt>
                <c:pt idx="17">
                  <c:v>0.0049119206758368</c:v>
                </c:pt>
                <c:pt idx="18">
                  <c:v>0.00371491310375047</c:v>
                </c:pt>
                <c:pt idx="19">
                  <c:v>0.00371523820468045</c:v>
                </c:pt>
                <c:pt idx="21">
                  <c:v>0.0601862348282223</c:v>
                </c:pt>
                <c:pt idx="22">
                  <c:v>0.147942386629349</c:v>
                </c:pt>
                <c:pt idx="23">
                  <c:v>0.148121812813598</c:v>
                </c:pt>
                <c:pt idx="25">
                  <c:v>0.00949680134586736</c:v>
                </c:pt>
                <c:pt idx="26">
                  <c:v>0.0111699044461799</c:v>
                </c:pt>
                <c:pt idx="27">
                  <c:v>0.00952125143673193</c:v>
                </c:pt>
                <c:pt idx="29">
                  <c:v>0.00447298480265925</c:v>
                </c:pt>
                <c:pt idx="30">
                  <c:v>0.00378348730094221</c:v>
                </c:pt>
                <c:pt idx="31">
                  <c:v>0.00377104271829203</c:v>
                </c:pt>
                <c:pt idx="33">
                  <c:v>0.012492183678549</c:v>
                </c:pt>
                <c:pt idx="34">
                  <c:v>0.0128018444091049</c:v>
                </c:pt>
                <c:pt idx="35">
                  <c:v>0.012159725069326</c:v>
                </c:pt>
                <c:pt idx="37">
                  <c:v>0.00445758971320639</c:v>
                </c:pt>
                <c:pt idx="38">
                  <c:v>0.00360917653909817</c:v>
                </c:pt>
                <c:pt idx="39">
                  <c:v>0.00356957414394515</c:v>
                </c:pt>
                <c:pt idx="41">
                  <c:v>0.0637688486123943</c:v>
                </c:pt>
                <c:pt idx="42">
                  <c:v>0.0698637757490051</c:v>
                </c:pt>
                <c:pt idx="43">
                  <c:v>0.0689055442919393</c:v>
                </c:pt>
                <c:pt idx="45">
                  <c:v>0.0873470888911276</c:v>
                </c:pt>
                <c:pt idx="46">
                  <c:v>0.0843720008135241</c:v>
                </c:pt>
                <c:pt idx="47">
                  <c:v>0.0660631040443037</c:v>
                </c:pt>
                <c:pt idx="49">
                  <c:v>0.0394818132436793</c:v>
                </c:pt>
                <c:pt idx="50">
                  <c:v>0.0426877056974376</c:v>
                </c:pt>
                <c:pt idx="51">
                  <c:v>0.0433108251252855</c:v>
                </c:pt>
                <c:pt idx="53">
                  <c:v>0.0173260196318849</c:v>
                </c:pt>
                <c:pt idx="54">
                  <c:v>0.0191475425787426</c:v>
                </c:pt>
                <c:pt idx="55">
                  <c:v>0.0188211724852596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Sheet4!$F$1</c:f>
              <c:strCache>
                <c:ptCount val="1"/>
                <c:pt idx="0">
                  <c:v>log</c:v>
                </c:pt>
              </c:strCache>
            </c:strRef>
          </c:tx>
          <c:spPr>
            <a:pattFill prst="pct75"/>
          </c:spPr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Sheet4!$F$2:$F$62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0.0033663075846408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0.00757334158204547</c:v>
                </c:pt>
                <c:pt idx="13">
                  <c:v>0.0</c:v>
                </c:pt>
                <c:pt idx="14">
                  <c:v>0.0</c:v>
                </c:pt>
                <c:pt idx="15">
                  <c:v>0.0196665983585545</c:v>
                </c:pt>
                <c:pt idx="17">
                  <c:v>0.0</c:v>
                </c:pt>
                <c:pt idx="18">
                  <c:v>0.0</c:v>
                </c:pt>
                <c:pt idx="19">
                  <c:v>0.00296462890054676</c:v>
                </c:pt>
                <c:pt idx="21">
                  <c:v>0.0</c:v>
                </c:pt>
                <c:pt idx="22">
                  <c:v>0.0</c:v>
                </c:pt>
                <c:pt idx="23">
                  <c:v>0.00125582203263054</c:v>
                </c:pt>
                <c:pt idx="25">
                  <c:v>0.0</c:v>
                </c:pt>
                <c:pt idx="26">
                  <c:v>0.0</c:v>
                </c:pt>
                <c:pt idx="27">
                  <c:v>0.0185645646462937</c:v>
                </c:pt>
                <c:pt idx="29">
                  <c:v>0.0</c:v>
                </c:pt>
                <c:pt idx="30">
                  <c:v>0.0</c:v>
                </c:pt>
                <c:pt idx="31">
                  <c:v>0.00368840688160354</c:v>
                </c:pt>
                <c:pt idx="33">
                  <c:v>0.0</c:v>
                </c:pt>
                <c:pt idx="34">
                  <c:v>0.0</c:v>
                </c:pt>
                <c:pt idx="35">
                  <c:v>0.0585782032964724</c:v>
                </c:pt>
                <c:pt idx="37">
                  <c:v>0.0</c:v>
                </c:pt>
                <c:pt idx="38">
                  <c:v>0.0</c:v>
                </c:pt>
                <c:pt idx="39">
                  <c:v>0.00672873819583704</c:v>
                </c:pt>
                <c:pt idx="41">
                  <c:v>0.0</c:v>
                </c:pt>
                <c:pt idx="42">
                  <c:v>0.0</c:v>
                </c:pt>
                <c:pt idx="43">
                  <c:v>0.212417078622209</c:v>
                </c:pt>
                <c:pt idx="45">
                  <c:v>0.0</c:v>
                </c:pt>
                <c:pt idx="46">
                  <c:v>0.0</c:v>
                </c:pt>
                <c:pt idx="47">
                  <c:v>0.0306070510786985</c:v>
                </c:pt>
                <c:pt idx="49">
                  <c:v>0.0</c:v>
                </c:pt>
                <c:pt idx="50">
                  <c:v>0.0</c:v>
                </c:pt>
                <c:pt idx="51">
                  <c:v>0.00481961907715086</c:v>
                </c:pt>
                <c:pt idx="53">
                  <c:v>0.0</c:v>
                </c:pt>
                <c:pt idx="54">
                  <c:v>0.0</c:v>
                </c:pt>
                <c:pt idx="55">
                  <c:v>0.0141813954023417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gapWidth val="0"/>
        <c:overlap val="100"/>
        <c:axId val="593956456"/>
        <c:axId val="531261528"/>
      </c:barChart>
      <c:catAx>
        <c:axId val="593956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Optima"/>
                <a:cs typeface="Optima"/>
              </a:defRPr>
            </a:pPr>
            <a:endParaRPr lang="en-US"/>
          </a:p>
        </c:txPr>
        <c:crossAx val="531261528"/>
        <c:crosses val="autoZero"/>
        <c:auto val="1"/>
        <c:lblAlgn val="ctr"/>
        <c:lblOffset val="100"/>
      </c:catAx>
      <c:valAx>
        <c:axId val="531261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Optima"/>
                <a:cs typeface="Optima"/>
              </a:defRPr>
            </a:pPr>
            <a:endParaRPr lang="en-US"/>
          </a:p>
        </c:txPr>
        <c:crossAx val="59395645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63416569456596"/>
          <c:y val="0.0"/>
          <c:w val="0.136583430543404"/>
          <c:h val="0.373449616266321"/>
        </c:manualLayout>
      </c:layout>
      <c:txPr>
        <a:bodyPr/>
        <a:lstStyle/>
        <a:p>
          <a:pPr>
            <a:defRPr sz="2000">
              <a:latin typeface="Optima"/>
              <a:cs typeface="Optima"/>
            </a:defRPr>
          </a:pPr>
          <a:endParaRPr lang="en-US"/>
        </a:p>
      </c:txPr>
    </c:legend>
    <c:plotVisOnly val="1"/>
  </c:chart>
  <c:txPr>
    <a:bodyPr/>
    <a:lstStyle/>
    <a:p>
      <a:pPr>
        <a:defRPr sz="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64333571939871"/>
          <c:y val="0.0206008583690987"/>
          <c:w val="0.933566642806013"/>
          <c:h val="0.944261430840458"/>
        </c:manualLayout>
      </c:layout>
      <c:barChart>
        <c:barDir val="col"/>
        <c:grouping val="clustered"/>
        <c:ser>
          <c:idx val="0"/>
          <c:order val="0"/>
          <c:tx>
            <c:strRef>
              <c:f>'pred vs. static'!$B$1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76C854"/>
              </a:solidFill>
            </a:ln>
          </c:spPr>
          <c:cat>
            <c:strRef>
              <c:f>'pred vs. static'!$A$2:$A$16</c:f>
              <c:strCache>
                <c:ptCount val="15"/>
                <c:pt idx="0">
                  <c:v>beam</c:v>
                </c:pt>
                <c:pt idx="1">
                  <c:v>blck</c:v>
                </c:pt>
                <c:pt idx="2">
                  <c:v>bdtr</c:v>
                </c:pt>
                <c:pt idx="3">
                  <c:v>dedup</c:v>
                </c:pt>
                <c:pt idx="4">
                  <c:v>epetra</c:v>
                </c:pt>
                <c:pt idx="5">
                  <c:v>fluid</c:v>
                </c:pt>
                <c:pt idx="6">
                  <c:v>freq</c:v>
                </c:pt>
                <c:pt idx="7">
                  <c:v>hpccg</c:v>
                </c:pt>
                <c:pt idx="8">
                  <c:v>minimd</c:v>
                </c:pt>
                <c:pt idx="9">
                  <c:v>phpccg</c:v>
                </c:pt>
                <c:pt idx="10">
                  <c:v>ray</c:v>
                </c:pt>
                <c:pt idx="11">
                  <c:v>swap</c:v>
                </c:pt>
                <c:pt idx="12">
                  <c:v>vips</c:v>
                </c:pt>
                <c:pt idx="13">
                  <c:v>x264</c:v>
                </c:pt>
                <c:pt idx="14">
                  <c:v>mean</c:v>
                </c:pt>
              </c:strCache>
            </c:strRef>
          </c:cat>
          <c:val>
            <c:numRef>
              <c:f>'pred vs. static'!$B$2:$B$16</c:f>
              <c:numCache>
                <c:formatCode>General</c:formatCode>
                <c:ptCount val="15"/>
                <c:pt idx="0">
                  <c:v>0.0410216132353196</c:v>
                </c:pt>
                <c:pt idx="1">
                  <c:v>0.0470591570290202</c:v>
                </c:pt>
                <c:pt idx="2">
                  <c:v>0.0111948379951607</c:v>
                </c:pt>
                <c:pt idx="3">
                  <c:v>-0.0322553830672851</c:v>
                </c:pt>
                <c:pt idx="4">
                  <c:v>0.00539489269472692</c:v>
                </c:pt>
                <c:pt idx="5">
                  <c:v>-0.00387714162122958</c:v>
                </c:pt>
                <c:pt idx="6">
                  <c:v>0.00103025048905662</c:v>
                </c:pt>
                <c:pt idx="7">
                  <c:v>0.0578988550855951</c:v>
                </c:pt>
                <c:pt idx="8">
                  <c:v>0.0854311935951935</c:v>
                </c:pt>
                <c:pt idx="9">
                  <c:v>0.0987769371807924</c:v>
                </c:pt>
                <c:pt idx="10">
                  <c:v>-0.00745482532610017</c:v>
                </c:pt>
                <c:pt idx="11">
                  <c:v>-0.0680219705509011</c:v>
                </c:pt>
                <c:pt idx="12">
                  <c:v>0.0757889599665536</c:v>
                </c:pt>
                <c:pt idx="13">
                  <c:v>0.0210816737942524</c:v>
                </c:pt>
                <c:pt idx="14">
                  <c:v>0.0441890608982926</c:v>
                </c:pt>
              </c:numCache>
            </c:numRef>
          </c:val>
        </c:ser>
        <c:ser>
          <c:idx val="1"/>
          <c:order val="1"/>
          <c:tx>
            <c:strRef>
              <c:f>'pred vs. static'!$C$1</c:f>
              <c:strCache>
                <c:ptCount val="1"/>
                <c:pt idx="0">
                  <c:v>BD</c:v>
                </c:pt>
              </c:strCache>
            </c:strRef>
          </c:tx>
          <c:spPr>
            <a:solidFill>
              <a:srgbClr val="E2D5A3"/>
            </a:solidFill>
            <a:ln>
              <a:solidFill>
                <a:srgbClr val="756525"/>
              </a:solidFill>
            </a:ln>
          </c:spPr>
          <c:cat>
            <c:strRef>
              <c:f>'pred vs. static'!$A$2:$A$16</c:f>
              <c:strCache>
                <c:ptCount val="15"/>
                <c:pt idx="0">
                  <c:v>beam</c:v>
                </c:pt>
                <c:pt idx="1">
                  <c:v>blck</c:v>
                </c:pt>
                <c:pt idx="2">
                  <c:v>bdtr</c:v>
                </c:pt>
                <c:pt idx="3">
                  <c:v>dedup</c:v>
                </c:pt>
                <c:pt idx="4">
                  <c:v>epetra</c:v>
                </c:pt>
                <c:pt idx="5">
                  <c:v>fluid</c:v>
                </c:pt>
                <c:pt idx="6">
                  <c:v>freq</c:v>
                </c:pt>
                <c:pt idx="7">
                  <c:v>hpccg</c:v>
                </c:pt>
                <c:pt idx="8">
                  <c:v>minimd</c:v>
                </c:pt>
                <c:pt idx="9">
                  <c:v>phpccg</c:v>
                </c:pt>
                <c:pt idx="10">
                  <c:v>ray</c:v>
                </c:pt>
                <c:pt idx="11">
                  <c:v>swap</c:v>
                </c:pt>
                <c:pt idx="12">
                  <c:v>vips</c:v>
                </c:pt>
                <c:pt idx="13">
                  <c:v>x264</c:v>
                </c:pt>
                <c:pt idx="14">
                  <c:v>mean</c:v>
                </c:pt>
              </c:strCache>
            </c:strRef>
          </c:cat>
          <c:val>
            <c:numRef>
              <c:f>'pred vs. static'!$C$2:$C$16</c:f>
              <c:numCache>
                <c:formatCode>General</c:formatCode>
                <c:ptCount val="15"/>
                <c:pt idx="0">
                  <c:v>0.0290578956072559</c:v>
                </c:pt>
                <c:pt idx="1">
                  <c:v>0.0182524901238243</c:v>
                </c:pt>
                <c:pt idx="2">
                  <c:v>0.0159182891306736</c:v>
                </c:pt>
                <c:pt idx="3">
                  <c:v>0.0739095147190928</c:v>
                </c:pt>
                <c:pt idx="4">
                  <c:v>0.00952693422046196</c:v>
                </c:pt>
                <c:pt idx="5">
                  <c:v>0.0147095427415166</c:v>
                </c:pt>
                <c:pt idx="6">
                  <c:v>0.000938271016202948</c:v>
                </c:pt>
                <c:pt idx="7">
                  <c:v>0.0661065925982113</c:v>
                </c:pt>
                <c:pt idx="8">
                  <c:v>0.041356351781459</c:v>
                </c:pt>
                <c:pt idx="9">
                  <c:v>0.058716746765047</c:v>
                </c:pt>
                <c:pt idx="10">
                  <c:v>-0.0221398392769143</c:v>
                </c:pt>
                <c:pt idx="11">
                  <c:v>0.0751624540542615</c:v>
                </c:pt>
                <c:pt idx="12">
                  <c:v>0.0570181949872769</c:v>
                </c:pt>
                <c:pt idx="13">
                  <c:v>-0.0196187760782796</c:v>
                </c:pt>
                <c:pt idx="14">
                  <c:v>0.0304804930904475</c:v>
                </c:pt>
              </c:numCache>
            </c:numRef>
          </c:val>
        </c:ser>
        <c:ser>
          <c:idx val="2"/>
          <c:order val="2"/>
          <c:tx>
            <c:strRef>
              <c:f>'pred vs. static'!$D$1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cat>
            <c:strRef>
              <c:f>'pred vs. static'!$A$2:$A$16</c:f>
              <c:strCache>
                <c:ptCount val="15"/>
                <c:pt idx="0">
                  <c:v>beam</c:v>
                </c:pt>
                <c:pt idx="1">
                  <c:v>blck</c:v>
                </c:pt>
                <c:pt idx="2">
                  <c:v>bdtr</c:v>
                </c:pt>
                <c:pt idx="3">
                  <c:v>dedup</c:v>
                </c:pt>
                <c:pt idx="4">
                  <c:v>epetra</c:v>
                </c:pt>
                <c:pt idx="5">
                  <c:v>fluid</c:v>
                </c:pt>
                <c:pt idx="6">
                  <c:v>freq</c:v>
                </c:pt>
                <c:pt idx="7">
                  <c:v>hpccg</c:v>
                </c:pt>
                <c:pt idx="8">
                  <c:v>minimd</c:v>
                </c:pt>
                <c:pt idx="9">
                  <c:v>phpccg</c:v>
                </c:pt>
                <c:pt idx="10">
                  <c:v>ray</c:v>
                </c:pt>
                <c:pt idx="11">
                  <c:v>swap</c:v>
                </c:pt>
                <c:pt idx="12">
                  <c:v>vips</c:v>
                </c:pt>
                <c:pt idx="13">
                  <c:v>x264</c:v>
                </c:pt>
                <c:pt idx="14">
                  <c:v>mean</c:v>
                </c:pt>
              </c:strCache>
            </c:strRef>
          </c:cat>
          <c:val>
            <c:numRef>
              <c:f>'pred vs. static'!$D$2:$D$16</c:f>
              <c:numCache>
                <c:formatCode>General</c:formatCode>
                <c:ptCount val="15"/>
                <c:pt idx="0">
                  <c:v>0.0293188330956622</c:v>
                </c:pt>
                <c:pt idx="1">
                  <c:v>0.0176635570734536</c:v>
                </c:pt>
                <c:pt idx="2">
                  <c:v>0.00761907138672071</c:v>
                </c:pt>
                <c:pt idx="3">
                  <c:v>0.0324590190589925</c:v>
                </c:pt>
                <c:pt idx="4">
                  <c:v>0.00800583716730875</c:v>
                </c:pt>
                <c:pt idx="5">
                  <c:v>0.0140806688037374</c:v>
                </c:pt>
                <c:pt idx="6">
                  <c:v>-0.00837942114984342</c:v>
                </c:pt>
                <c:pt idx="7">
                  <c:v>0.0569123047851134</c:v>
                </c:pt>
                <c:pt idx="8">
                  <c:v>0.0205248165925674</c:v>
                </c:pt>
                <c:pt idx="9">
                  <c:v>0.0483210922421671</c:v>
                </c:pt>
                <c:pt idx="10">
                  <c:v>-0.0661151827952206</c:v>
                </c:pt>
                <c:pt idx="11">
                  <c:v>0.116402797914574</c:v>
                </c:pt>
                <c:pt idx="12">
                  <c:v>0.0549637537362988</c:v>
                </c:pt>
                <c:pt idx="13">
                  <c:v>0.0230028873522712</c:v>
                </c:pt>
                <c:pt idx="14">
                  <c:v>0.0405046696188117</c:v>
                </c:pt>
              </c:numCache>
            </c:numRef>
          </c:val>
        </c:ser>
        <c:axId val="594123976"/>
        <c:axId val="530684664"/>
      </c:barChart>
      <c:catAx>
        <c:axId val="594123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Optima"/>
                <a:cs typeface="Optima"/>
              </a:defRPr>
            </a:pPr>
            <a:endParaRPr lang="en-US"/>
          </a:p>
        </c:txPr>
        <c:crossAx val="530684664"/>
        <c:crosses val="autoZero"/>
        <c:auto val="1"/>
        <c:lblAlgn val="ctr"/>
        <c:lblOffset val="100"/>
      </c:catAx>
      <c:valAx>
        <c:axId val="5306846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Optima"/>
                <a:cs typeface="Optima"/>
              </a:defRPr>
            </a:pPr>
            <a:endParaRPr lang="en-US"/>
          </a:p>
        </c:txPr>
        <c:crossAx val="594123976"/>
        <c:crosses val="autoZero"/>
        <c:crossBetween val="between"/>
      </c:valAx>
    </c:plotArea>
    <c:legend>
      <c:legendPos val="tr"/>
      <c:layout/>
      <c:txPr>
        <a:bodyPr/>
        <a:lstStyle/>
        <a:p>
          <a:pPr>
            <a:defRPr sz="2000">
              <a:latin typeface="Optima"/>
              <a:cs typeface="Optima"/>
            </a:defRPr>
          </a:pPr>
          <a:endParaRPr lang="en-US"/>
        </a:p>
      </c:txPr>
    </c:legend>
    <c:plotVisOnly val="1"/>
  </c:chart>
  <c:txPr>
    <a:bodyPr/>
    <a:lstStyle/>
    <a:p>
      <a:pPr>
        <a:defRPr sz="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18133092738408"/>
          <c:y val="0.143594724944272"/>
          <c:w val="0.863853018372704"/>
          <c:h val="0.726134468694332"/>
        </c:manualLayout>
      </c:layout>
      <c:barChart>
        <c:barDir val="col"/>
        <c:grouping val="stacked"/>
        <c:ser>
          <c:idx val="1"/>
          <c:order val="0"/>
          <c:tx>
            <c:strRef>
              <c:f>wc_sens!$B$1</c:f>
              <c:strCache>
                <c:ptCount val="1"/>
                <c:pt idx="0">
                  <c:v>16E_8W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76C854"/>
              </a:solidFill>
            </a:ln>
          </c:spPr>
          <c:cat>
            <c:strRef>
              <c:f>wc_sens!$A$2:$A$62</c:f>
              <c:strCache>
                <c:ptCount val="1"/>
                <c:pt idx="0">
                  <c:v>.</c:v>
                </c:pt>
              </c:strCache>
            </c:strRef>
          </c:cat>
          <c:val>
            <c:numRef>
              <c:f>wc_sens!$B$2:$B$62</c:f>
              <c:numCache>
                <c:formatCode>General</c:formatCode>
                <c:ptCount val="61"/>
                <c:pt idx="1">
                  <c:v>1.149609089049872</c:v>
                </c:pt>
                <c:pt idx="2">
                  <c:v>0.0</c:v>
                </c:pt>
                <c:pt idx="3">
                  <c:v>0.0</c:v>
                </c:pt>
                <c:pt idx="5">
                  <c:v>1.039497879607331</c:v>
                </c:pt>
                <c:pt idx="6">
                  <c:v>0.0</c:v>
                </c:pt>
                <c:pt idx="7">
                  <c:v>0.0</c:v>
                </c:pt>
                <c:pt idx="9">
                  <c:v>1.087331423709163</c:v>
                </c:pt>
                <c:pt idx="10">
                  <c:v>0.0</c:v>
                </c:pt>
                <c:pt idx="11">
                  <c:v>0.0</c:v>
                </c:pt>
                <c:pt idx="13">
                  <c:v>1.196329101538041</c:v>
                </c:pt>
                <c:pt idx="14">
                  <c:v>0.0</c:v>
                </c:pt>
                <c:pt idx="15">
                  <c:v>0.0</c:v>
                </c:pt>
                <c:pt idx="17">
                  <c:v>1.014921362309448</c:v>
                </c:pt>
                <c:pt idx="18">
                  <c:v>0.0</c:v>
                </c:pt>
                <c:pt idx="19">
                  <c:v>0.0</c:v>
                </c:pt>
                <c:pt idx="21">
                  <c:v>1.369535709943455</c:v>
                </c:pt>
                <c:pt idx="22">
                  <c:v>0.0</c:v>
                </c:pt>
                <c:pt idx="23">
                  <c:v>0.0</c:v>
                </c:pt>
                <c:pt idx="25">
                  <c:v>1.113346586172567</c:v>
                </c:pt>
                <c:pt idx="26">
                  <c:v>0.0</c:v>
                </c:pt>
                <c:pt idx="27">
                  <c:v>0.0</c:v>
                </c:pt>
                <c:pt idx="29">
                  <c:v>1.096931802295884</c:v>
                </c:pt>
                <c:pt idx="30">
                  <c:v>0.0</c:v>
                </c:pt>
                <c:pt idx="31">
                  <c:v>0.0</c:v>
                </c:pt>
                <c:pt idx="33">
                  <c:v>1.604398801760961</c:v>
                </c:pt>
                <c:pt idx="34">
                  <c:v>0.0</c:v>
                </c:pt>
                <c:pt idx="35">
                  <c:v>0.0</c:v>
                </c:pt>
                <c:pt idx="37">
                  <c:v>1.11068897280303</c:v>
                </c:pt>
                <c:pt idx="38">
                  <c:v>0.0</c:v>
                </c:pt>
                <c:pt idx="39">
                  <c:v>0.0</c:v>
                </c:pt>
                <c:pt idx="41">
                  <c:v>2.331694449795972</c:v>
                </c:pt>
                <c:pt idx="42">
                  <c:v>0.0</c:v>
                </c:pt>
                <c:pt idx="43">
                  <c:v>0.0</c:v>
                </c:pt>
                <c:pt idx="45">
                  <c:v>1.116404825781436</c:v>
                </c:pt>
                <c:pt idx="46">
                  <c:v>0.0</c:v>
                </c:pt>
                <c:pt idx="47">
                  <c:v>0.0</c:v>
                </c:pt>
                <c:pt idx="49">
                  <c:v>1.2810193661661</c:v>
                </c:pt>
                <c:pt idx="50">
                  <c:v>0.0</c:v>
                </c:pt>
                <c:pt idx="51">
                  <c:v>0.0</c:v>
                </c:pt>
                <c:pt idx="53">
                  <c:v>1.37761538668732</c:v>
                </c:pt>
                <c:pt idx="54">
                  <c:v>0.0</c:v>
                </c:pt>
                <c:pt idx="55">
                  <c:v>0.0</c:v>
                </c:pt>
                <c:pt idx="57">
                  <c:v>1.192436807577464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3"/>
          <c:order val="1"/>
          <c:tx>
            <c:strRef>
              <c:f>wc_sens!$C$1</c:f>
              <c:strCache>
                <c:ptCount val="1"/>
                <c:pt idx="0">
                  <c:v>32E_8W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cat>
            <c:strRef>
              <c:f>wc_sens!$A$2:$A$62</c:f>
              <c:strCache>
                <c:ptCount val="1"/>
                <c:pt idx="0">
                  <c:v>.</c:v>
                </c:pt>
              </c:strCache>
            </c:strRef>
          </c:cat>
          <c:val>
            <c:numRef>
              <c:f>wc_sens!$C$2:$C$62</c:f>
              <c:numCache>
                <c:formatCode>General</c:formatCode>
                <c:ptCount val="61"/>
                <c:pt idx="1">
                  <c:v>0.0</c:v>
                </c:pt>
                <c:pt idx="2">
                  <c:v>1.095550747737058</c:v>
                </c:pt>
                <c:pt idx="3">
                  <c:v>0.0</c:v>
                </c:pt>
                <c:pt idx="5">
                  <c:v>0.0</c:v>
                </c:pt>
                <c:pt idx="6">
                  <c:v>1.038820423508105</c:v>
                </c:pt>
                <c:pt idx="7">
                  <c:v>0.0</c:v>
                </c:pt>
                <c:pt idx="9">
                  <c:v>0.0</c:v>
                </c:pt>
                <c:pt idx="10">
                  <c:v>1.065960531337169</c:v>
                </c:pt>
                <c:pt idx="11">
                  <c:v>0.0</c:v>
                </c:pt>
                <c:pt idx="13">
                  <c:v>0.0</c:v>
                </c:pt>
                <c:pt idx="14">
                  <c:v>1.140125803743933</c:v>
                </c:pt>
                <c:pt idx="15">
                  <c:v>0.0</c:v>
                </c:pt>
                <c:pt idx="17">
                  <c:v>0.0</c:v>
                </c:pt>
                <c:pt idx="18">
                  <c:v>1.013982035355297</c:v>
                </c:pt>
                <c:pt idx="19">
                  <c:v>0.0</c:v>
                </c:pt>
                <c:pt idx="21">
                  <c:v>0.0</c:v>
                </c:pt>
                <c:pt idx="22">
                  <c:v>1.366656132430461</c:v>
                </c:pt>
                <c:pt idx="23">
                  <c:v>0.0</c:v>
                </c:pt>
                <c:pt idx="25">
                  <c:v>0.0</c:v>
                </c:pt>
                <c:pt idx="26">
                  <c:v>1.043272842846777</c:v>
                </c:pt>
                <c:pt idx="27">
                  <c:v>0.0</c:v>
                </c:pt>
                <c:pt idx="29">
                  <c:v>0.0</c:v>
                </c:pt>
                <c:pt idx="30">
                  <c:v>1.09406967565374</c:v>
                </c:pt>
                <c:pt idx="31">
                  <c:v>0.0</c:v>
                </c:pt>
                <c:pt idx="33">
                  <c:v>0.0</c:v>
                </c:pt>
                <c:pt idx="34">
                  <c:v>1.512914552895875</c:v>
                </c:pt>
                <c:pt idx="35">
                  <c:v>0.0</c:v>
                </c:pt>
                <c:pt idx="37">
                  <c:v>0.0</c:v>
                </c:pt>
                <c:pt idx="38">
                  <c:v>1.111473789648403</c:v>
                </c:pt>
                <c:pt idx="39">
                  <c:v>0.0</c:v>
                </c:pt>
                <c:pt idx="41">
                  <c:v>0.0</c:v>
                </c:pt>
                <c:pt idx="42">
                  <c:v>2.024106173575119</c:v>
                </c:pt>
                <c:pt idx="43">
                  <c:v>0.0</c:v>
                </c:pt>
                <c:pt idx="45">
                  <c:v>0.0</c:v>
                </c:pt>
                <c:pt idx="46">
                  <c:v>1.101110202246313</c:v>
                </c:pt>
                <c:pt idx="47">
                  <c:v>0.0</c:v>
                </c:pt>
                <c:pt idx="49">
                  <c:v>0.0</c:v>
                </c:pt>
                <c:pt idx="50">
                  <c:v>1.274258326791446</c:v>
                </c:pt>
                <c:pt idx="51">
                  <c:v>0.0</c:v>
                </c:pt>
                <c:pt idx="53">
                  <c:v>0.0</c:v>
                </c:pt>
                <c:pt idx="54">
                  <c:v>1.343500982639316</c:v>
                </c:pt>
                <c:pt idx="55">
                  <c:v>0.0</c:v>
                </c:pt>
                <c:pt idx="57">
                  <c:v>0.0</c:v>
                </c:pt>
                <c:pt idx="58">
                  <c:v>1.172934653433296</c:v>
                </c:pt>
                <c:pt idx="59">
                  <c:v>0.0</c:v>
                </c:pt>
              </c:numCache>
            </c:numRef>
          </c:val>
        </c:ser>
        <c:ser>
          <c:idx val="5"/>
          <c:order val="2"/>
          <c:tx>
            <c:strRef>
              <c:f>wc_sens!$D$1</c:f>
              <c:strCache>
                <c:ptCount val="1"/>
                <c:pt idx="0">
                  <c:v>64E_8W</c:v>
                </c:pt>
              </c:strCache>
            </c:strRef>
          </c:tx>
          <c:spPr>
            <a:solidFill>
              <a:srgbClr val="A3B6E2"/>
            </a:solidFill>
            <a:ln>
              <a:solidFill>
                <a:srgbClr val="253D75"/>
              </a:solidFill>
            </a:ln>
          </c:spPr>
          <c:cat>
            <c:strRef>
              <c:f>wc_sens!$A$2:$A$62</c:f>
              <c:strCache>
                <c:ptCount val="1"/>
                <c:pt idx="0">
                  <c:v>.</c:v>
                </c:pt>
              </c:strCache>
            </c:strRef>
          </c:cat>
          <c:val>
            <c:numRef>
              <c:f>wc_sens!$D$2:$D$62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1.094257467808105</c:v>
                </c:pt>
                <c:pt idx="5">
                  <c:v>0.0</c:v>
                </c:pt>
                <c:pt idx="6">
                  <c:v>0.0</c:v>
                </c:pt>
                <c:pt idx="7">
                  <c:v>1.038786803831146</c:v>
                </c:pt>
                <c:pt idx="9">
                  <c:v>0.0</c:v>
                </c:pt>
                <c:pt idx="10">
                  <c:v>0.0</c:v>
                </c:pt>
                <c:pt idx="11">
                  <c:v>1.060940090120887</c:v>
                </c:pt>
                <c:pt idx="13">
                  <c:v>0.0</c:v>
                </c:pt>
                <c:pt idx="14">
                  <c:v>0.0</c:v>
                </c:pt>
                <c:pt idx="15">
                  <c:v>1.249706199594187</c:v>
                </c:pt>
                <c:pt idx="17">
                  <c:v>0.0</c:v>
                </c:pt>
                <c:pt idx="18">
                  <c:v>0.0</c:v>
                </c:pt>
                <c:pt idx="19">
                  <c:v>1.0132605845746</c:v>
                </c:pt>
                <c:pt idx="21">
                  <c:v>0.0</c:v>
                </c:pt>
                <c:pt idx="22">
                  <c:v>0.0</c:v>
                </c:pt>
                <c:pt idx="23">
                  <c:v>1.364892076349236</c:v>
                </c:pt>
                <c:pt idx="25">
                  <c:v>0.0</c:v>
                </c:pt>
                <c:pt idx="26">
                  <c:v>0.0</c:v>
                </c:pt>
                <c:pt idx="27">
                  <c:v>0.980532931633978</c:v>
                </c:pt>
                <c:pt idx="29">
                  <c:v>0.0</c:v>
                </c:pt>
                <c:pt idx="30">
                  <c:v>0.0</c:v>
                </c:pt>
                <c:pt idx="31">
                  <c:v>1.095890643407554</c:v>
                </c:pt>
                <c:pt idx="33">
                  <c:v>0.0</c:v>
                </c:pt>
                <c:pt idx="34">
                  <c:v>0.0</c:v>
                </c:pt>
                <c:pt idx="35">
                  <c:v>1.432436262233545</c:v>
                </c:pt>
                <c:pt idx="37">
                  <c:v>0.0</c:v>
                </c:pt>
                <c:pt idx="38">
                  <c:v>0.0</c:v>
                </c:pt>
                <c:pt idx="39">
                  <c:v>1.10907490996091</c:v>
                </c:pt>
                <c:pt idx="41">
                  <c:v>0.0</c:v>
                </c:pt>
                <c:pt idx="42">
                  <c:v>0.0</c:v>
                </c:pt>
                <c:pt idx="43">
                  <c:v>1.722430697664285</c:v>
                </c:pt>
                <c:pt idx="45">
                  <c:v>0.0</c:v>
                </c:pt>
                <c:pt idx="46">
                  <c:v>0.0</c:v>
                </c:pt>
                <c:pt idx="47">
                  <c:v>1.084930829986845</c:v>
                </c:pt>
                <c:pt idx="49">
                  <c:v>0.0</c:v>
                </c:pt>
                <c:pt idx="50">
                  <c:v>0.0</c:v>
                </c:pt>
                <c:pt idx="51">
                  <c:v>1.303987489250218</c:v>
                </c:pt>
                <c:pt idx="53">
                  <c:v>0.0</c:v>
                </c:pt>
                <c:pt idx="54">
                  <c:v>0.0</c:v>
                </c:pt>
                <c:pt idx="55">
                  <c:v>1.284554940575017</c:v>
                </c:pt>
                <c:pt idx="57">
                  <c:v>0.0</c:v>
                </c:pt>
                <c:pt idx="58">
                  <c:v>0.0</c:v>
                </c:pt>
                <c:pt idx="59">
                  <c:v>1.176691470707717</c:v>
                </c:pt>
              </c:numCache>
            </c:numRef>
          </c:val>
        </c:ser>
        <c:ser>
          <c:idx val="6"/>
          <c:order val="3"/>
          <c:tx>
            <c:strRef>
              <c:f>wc_sens!$E$1</c:f>
              <c:strCache>
                <c:ptCount val="1"/>
                <c:pt idx="0">
                  <c:v>phase2</c:v>
                </c:pt>
              </c:strCache>
            </c:strRef>
          </c:tx>
          <c:spPr>
            <a:pattFill prst="weave"/>
          </c:spPr>
          <c:cat>
            <c:strRef>
              <c:f>wc_sens!$A$2:$A$62</c:f>
              <c:strCache>
                <c:ptCount val="1"/>
                <c:pt idx="0">
                  <c:v>.</c:v>
                </c:pt>
              </c:strCache>
            </c:strRef>
          </c:cat>
          <c:val>
            <c:numRef>
              <c:f>wc_sens!$E$2:$E$62</c:f>
              <c:numCache>
                <c:formatCode>General</c:formatCode>
                <c:ptCount val="61"/>
                <c:pt idx="1">
                  <c:v>0.00888812636161561</c:v>
                </c:pt>
                <c:pt idx="2">
                  <c:v>0.00713895693734658</c:v>
                </c:pt>
                <c:pt idx="3">
                  <c:v>0.00706922720603504</c:v>
                </c:pt>
                <c:pt idx="5">
                  <c:v>0.00591011103762872</c:v>
                </c:pt>
                <c:pt idx="6">
                  <c:v>0.0058417664769395</c:v>
                </c:pt>
                <c:pt idx="7">
                  <c:v>0.00584247951356641</c:v>
                </c:pt>
                <c:pt idx="9">
                  <c:v>0.0168274991971141</c:v>
                </c:pt>
                <c:pt idx="10">
                  <c:v>0.0153451631549845</c:v>
                </c:pt>
                <c:pt idx="11">
                  <c:v>0.0150045951730759</c:v>
                </c:pt>
                <c:pt idx="13">
                  <c:v>0.0580997945368012</c:v>
                </c:pt>
                <c:pt idx="14">
                  <c:v>0.0416284382588531</c:v>
                </c:pt>
                <c:pt idx="15">
                  <c:v>0.0414787377012033</c:v>
                </c:pt>
                <c:pt idx="17">
                  <c:v>0.00379607094275266</c:v>
                </c:pt>
                <c:pt idx="18">
                  <c:v>0.00374420790317416</c:v>
                </c:pt>
                <c:pt idx="19">
                  <c:v>0.00371523820468045</c:v>
                </c:pt>
                <c:pt idx="21">
                  <c:v>0.148257552141785</c:v>
                </c:pt>
                <c:pt idx="22">
                  <c:v>0.148077683652307</c:v>
                </c:pt>
                <c:pt idx="23">
                  <c:v>0.148121812813598</c:v>
                </c:pt>
                <c:pt idx="25">
                  <c:v>0.0221543038339193</c:v>
                </c:pt>
                <c:pt idx="26">
                  <c:v>0.0140721596164977</c:v>
                </c:pt>
                <c:pt idx="27">
                  <c:v>0.00952125143673193</c:v>
                </c:pt>
                <c:pt idx="29">
                  <c:v>0.00411260859725986</c:v>
                </c:pt>
                <c:pt idx="30">
                  <c:v>0.00388290740328366</c:v>
                </c:pt>
                <c:pt idx="31">
                  <c:v>0.00377104271829203</c:v>
                </c:pt>
                <c:pt idx="33">
                  <c:v>0.0188303226429507</c:v>
                </c:pt>
                <c:pt idx="34">
                  <c:v>0.0145940346793672</c:v>
                </c:pt>
                <c:pt idx="35">
                  <c:v>0.012159725069326</c:v>
                </c:pt>
                <c:pt idx="37">
                  <c:v>0.00387547444167936</c:v>
                </c:pt>
                <c:pt idx="38">
                  <c:v>0.00371019350731929</c:v>
                </c:pt>
                <c:pt idx="39">
                  <c:v>0.00356957414394515</c:v>
                </c:pt>
                <c:pt idx="41">
                  <c:v>0.0892007949936961</c:v>
                </c:pt>
                <c:pt idx="42">
                  <c:v>0.0750765384702169</c:v>
                </c:pt>
                <c:pt idx="43">
                  <c:v>0.0689055442919393</c:v>
                </c:pt>
                <c:pt idx="45">
                  <c:v>0.0989533504538444</c:v>
                </c:pt>
                <c:pt idx="46">
                  <c:v>0.0875947026208635</c:v>
                </c:pt>
                <c:pt idx="47">
                  <c:v>0.0660631040443037</c:v>
                </c:pt>
                <c:pt idx="49">
                  <c:v>0.0435528796511622</c:v>
                </c:pt>
                <c:pt idx="50">
                  <c:v>0.0429353179577787</c:v>
                </c:pt>
                <c:pt idx="51">
                  <c:v>0.0433108251252855</c:v>
                </c:pt>
                <c:pt idx="53">
                  <c:v>0.023514280935628</c:v>
                </c:pt>
                <c:pt idx="54">
                  <c:v>0.0204629246715373</c:v>
                </c:pt>
                <c:pt idx="55">
                  <c:v>0.0188211724852596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7"/>
          <c:order val="4"/>
          <c:tx>
            <c:strRef>
              <c:f>wc_sens!$F$1</c:f>
              <c:strCache>
                <c:ptCount val="1"/>
                <c:pt idx="0">
                  <c:v>log</c:v>
                </c:pt>
              </c:strCache>
            </c:strRef>
          </c:tx>
          <c:spPr>
            <a:pattFill prst="pct75"/>
          </c:spPr>
          <c:cat>
            <c:strRef>
              <c:f>wc_sens!$A$2:$A$62</c:f>
              <c:strCache>
                <c:ptCount val="1"/>
                <c:pt idx="0">
                  <c:v>.</c:v>
                </c:pt>
              </c:strCache>
            </c:strRef>
          </c:cat>
          <c:val>
            <c:numRef>
              <c:f>wc_sens!$F$2:$F$62</c:f>
              <c:numCache>
                <c:formatCode>General</c:formatCode>
                <c:ptCount val="61"/>
                <c:pt idx="1">
                  <c:v>0.0129860476749148</c:v>
                </c:pt>
                <c:pt idx="2">
                  <c:v>0.0046774864290448</c:v>
                </c:pt>
                <c:pt idx="3">
                  <c:v>0.0033663075846408</c:v>
                </c:pt>
                <c:pt idx="5">
                  <c:v>0.000137580417162079</c:v>
                </c:pt>
                <c:pt idx="6">
                  <c:v>3.63648679723556E-5</c:v>
                </c:pt>
                <c:pt idx="7">
                  <c:v>0.0</c:v>
                </c:pt>
                <c:pt idx="9">
                  <c:v>0.040450917527611</c:v>
                </c:pt>
                <c:pt idx="10">
                  <c:v>0.0178866063467129</c:v>
                </c:pt>
                <c:pt idx="11">
                  <c:v>0.00757334158204547</c:v>
                </c:pt>
                <c:pt idx="13">
                  <c:v>0.0524427380254902</c:v>
                </c:pt>
                <c:pt idx="14">
                  <c:v>0.0323135841719891</c:v>
                </c:pt>
                <c:pt idx="15">
                  <c:v>0.0196665983585545</c:v>
                </c:pt>
                <c:pt idx="17">
                  <c:v>0.00333858425933466</c:v>
                </c:pt>
                <c:pt idx="18">
                  <c:v>0.00318965158579983</c:v>
                </c:pt>
                <c:pt idx="19">
                  <c:v>0.00296462890054676</c:v>
                </c:pt>
                <c:pt idx="21">
                  <c:v>0.00332869009597088</c:v>
                </c:pt>
                <c:pt idx="22">
                  <c:v>0.0021434779465484</c:v>
                </c:pt>
                <c:pt idx="23">
                  <c:v>0.00125582203263054</c:v>
                </c:pt>
                <c:pt idx="25">
                  <c:v>0.143148820166172</c:v>
                </c:pt>
                <c:pt idx="26">
                  <c:v>0.0789437608167318</c:v>
                </c:pt>
                <c:pt idx="27">
                  <c:v>0.0185645646462937</c:v>
                </c:pt>
                <c:pt idx="29">
                  <c:v>0.00860542332206979</c:v>
                </c:pt>
                <c:pt idx="30">
                  <c:v>0.00629465964249296</c:v>
                </c:pt>
                <c:pt idx="31">
                  <c:v>0.00368840688160354</c:v>
                </c:pt>
                <c:pt idx="33">
                  <c:v>0.106596163729246</c:v>
                </c:pt>
                <c:pt idx="34">
                  <c:v>0.0864411754398558</c:v>
                </c:pt>
                <c:pt idx="35">
                  <c:v>0.0585782032964724</c:v>
                </c:pt>
                <c:pt idx="37">
                  <c:v>0.0125279671241196</c:v>
                </c:pt>
                <c:pt idx="38">
                  <c:v>0.00944251481359822</c:v>
                </c:pt>
                <c:pt idx="39">
                  <c:v>0.00672873819583704</c:v>
                </c:pt>
                <c:pt idx="41">
                  <c:v>0.710639062512463</c:v>
                </c:pt>
                <c:pt idx="42">
                  <c:v>0.475741282210902</c:v>
                </c:pt>
                <c:pt idx="43">
                  <c:v>0.212417078622209</c:v>
                </c:pt>
                <c:pt idx="45">
                  <c:v>0.0581363303961692</c:v>
                </c:pt>
                <c:pt idx="46">
                  <c:v>0.0341477786530687</c:v>
                </c:pt>
                <c:pt idx="47">
                  <c:v>0.0306070510786985</c:v>
                </c:pt>
                <c:pt idx="49">
                  <c:v>0.0211728149108647</c:v>
                </c:pt>
                <c:pt idx="50">
                  <c:v>0.00916189399123492</c:v>
                </c:pt>
                <c:pt idx="51">
                  <c:v>0.00481961907715086</c:v>
                </c:pt>
                <c:pt idx="53">
                  <c:v>0.0847888169652422</c:v>
                </c:pt>
                <c:pt idx="54">
                  <c:v>0.0449092743544245</c:v>
                </c:pt>
                <c:pt idx="55">
                  <c:v>0.0141813954023417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gapWidth val="0"/>
        <c:overlap val="100"/>
        <c:axId val="593797112"/>
        <c:axId val="593901464"/>
      </c:barChart>
      <c:catAx>
        <c:axId val="593797112"/>
        <c:scaling>
          <c:orientation val="minMax"/>
        </c:scaling>
        <c:axPos val="b"/>
        <c:tickLblPos val="nextTo"/>
        <c:crossAx val="593901464"/>
        <c:crosses val="autoZero"/>
        <c:auto val="1"/>
        <c:lblAlgn val="ctr"/>
        <c:lblOffset val="100"/>
      </c:catAx>
      <c:valAx>
        <c:axId val="593901464"/>
        <c:scaling>
          <c:orientation val="minMax"/>
          <c:max val="2.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0">
                <a:latin typeface="Optima"/>
                <a:cs typeface="Optima"/>
              </a:defRPr>
            </a:pPr>
            <a:endParaRPr lang="en-US"/>
          </a:p>
        </c:txPr>
        <c:crossAx val="593797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9783573928259"/>
          <c:y val="0.00104100133808264"/>
          <c:w val="0.595771981627297"/>
          <c:h val="0.134440987792057"/>
        </c:manualLayout>
      </c:layout>
      <c:txPr>
        <a:bodyPr/>
        <a:lstStyle/>
        <a:p>
          <a:pPr>
            <a:defRPr sz="2000">
              <a:latin typeface="Optima"/>
              <a:cs typeface="Optima"/>
            </a:defRPr>
          </a:pPr>
          <a:endParaRPr lang="en-US"/>
        </a:p>
      </c:txPr>
    </c:legend>
    <c:plotVisOnly val="1"/>
  </c:chart>
  <c:txPr>
    <a:bodyPr/>
    <a:lstStyle/>
    <a:p>
      <a:pPr>
        <a:defRPr sz="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304279426610135"/>
          <c:y val="0.0088724584103512"/>
          <c:w val="0.96393926912982"/>
          <c:h val="0.901633021380645"/>
        </c:manualLayout>
      </c:layout>
      <c:barChart>
        <c:barDir val="col"/>
        <c:grouping val="stacked"/>
        <c:ser>
          <c:idx val="0"/>
          <c:order val="0"/>
          <c:tx>
            <c:strRef>
              <c:f>Sheet4!$B$1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CCFFCC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c:spPr>
          <c:dPt>
            <c:idx val="57"/>
            <c:spPr>
              <a:solidFill>
                <a:srgbClr val="00FF00"/>
              </a:solidFill>
              <a:ln w="25400" cap="flat" cmpd="sng" algn="ctr">
                <a:solidFill>
                  <a:srgbClr val="008000"/>
                </a:solidFill>
                <a:prstDash val="solid"/>
              </a:ln>
              <a:effectLst/>
            </c:spPr>
          </c:dPt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Sheet4!$B$2:$B$62</c:f>
              <c:numCache>
                <c:formatCode>General</c:formatCode>
                <c:ptCount val="61"/>
                <c:pt idx="1">
                  <c:v>1.021087246293746</c:v>
                </c:pt>
                <c:pt idx="2">
                  <c:v>0.0</c:v>
                </c:pt>
                <c:pt idx="3">
                  <c:v>0.0</c:v>
                </c:pt>
                <c:pt idx="5">
                  <c:v>1.035493251999622</c:v>
                </c:pt>
                <c:pt idx="6">
                  <c:v>0.0</c:v>
                </c:pt>
                <c:pt idx="7">
                  <c:v>0.0</c:v>
                </c:pt>
                <c:pt idx="9">
                  <c:v>0.973050966118808</c:v>
                </c:pt>
                <c:pt idx="10">
                  <c:v>0.0</c:v>
                </c:pt>
                <c:pt idx="11">
                  <c:v>0.0</c:v>
                </c:pt>
                <c:pt idx="13">
                  <c:v>1.01015406486932</c:v>
                </c:pt>
                <c:pt idx="14">
                  <c:v>0.0</c:v>
                </c:pt>
                <c:pt idx="15">
                  <c:v>0.0</c:v>
                </c:pt>
                <c:pt idx="17">
                  <c:v>0.98595366389638</c:v>
                </c:pt>
                <c:pt idx="18">
                  <c:v>0.0</c:v>
                </c:pt>
                <c:pt idx="19">
                  <c:v>0.0</c:v>
                </c:pt>
                <c:pt idx="21">
                  <c:v>1.455273712827626</c:v>
                </c:pt>
                <c:pt idx="22">
                  <c:v>0.0</c:v>
                </c:pt>
                <c:pt idx="23">
                  <c:v>0.0</c:v>
                </c:pt>
                <c:pt idx="25">
                  <c:v>0.960832912823393</c:v>
                </c:pt>
                <c:pt idx="26">
                  <c:v>0.0</c:v>
                </c:pt>
                <c:pt idx="27">
                  <c:v>0.0</c:v>
                </c:pt>
                <c:pt idx="29">
                  <c:v>1.0316069932756</c:v>
                </c:pt>
                <c:pt idx="30">
                  <c:v>0.0</c:v>
                </c:pt>
                <c:pt idx="31">
                  <c:v>0.0</c:v>
                </c:pt>
                <c:pt idx="33">
                  <c:v>1.067146881089238</c:v>
                </c:pt>
                <c:pt idx="34">
                  <c:v>0.0</c:v>
                </c:pt>
                <c:pt idx="35">
                  <c:v>0.0</c:v>
                </c:pt>
                <c:pt idx="37">
                  <c:v>1.037308511364422</c:v>
                </c:pt>
                <c:pt idx="38">
                  <c:v>0.0</c:v>
                </c:pt>
                <c:pt idx="39">
                  <c:v>0.0</c:v>
                </c:pt>
                <c:pt idx="41">
                  <c:v>1.098532812373712</c:v>
                </c:pt>
                <c:pt idx="42">
                  <c:v>0.0</c:v>
                </c:pt>
                <c:pt idx="43">
                  <c:v>0.0</c:v>
                </c:pt>
                <c:pt idx="45">
                  <c:v>1.220805403124886</c:v>
                </c:pt>
                <c:pt idx="46">
                  <c:v>0.0</c:v>
                </c:pt>
                <c:pt idx="47">
                  <c:v>0.0</c:v>
                </c:pt>
                <c:pt idx="49">
                  <c:v>0.994626541067622</c:v>
                </c:pt>
                <c:pt idx="50">
                  <c:v>0.0</c:v>
                </c:pt>
                <c:pt idx="51">
                  <c:v>0.0</c:v>
                </c:pt>
                <c:pt idx="53">
                  <c:v>1.047376236727992</c:v>
                </c:pt>
                <c:pt idx="54">
                  <c:v>0.0</c:v>
                </c:pt>
                <c:pt idx="55">
                  <c:v>0.0</c:v>
                </c:pt>
                <c:pt idx="57">
                  <c:v>1.03901242934226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BD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c:spPr>
          <c:dPt>
            <c:idx val="58"/>
            <c:spPr>
              <a:solidFill>
                <a:srgbClr val="FFFF00"/>
              </a:soli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/>
            </c:spPr>
          </c:dPt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Sheet4!$C$2:$C$62</c:f>
              <c:numCache>
                <c:formatCode>General</c:formatCode>
                <c:ptCount val="61"/>
                <c:pt idx="1">
                  <c:v>0.0</c:v>
                </c:pt>
                <c:pt idx="2">
                  <c:v>1.090555003748336</c:v>
                </c:pt>
                <c:pt idx="3">
                  <c:v>0.0</c:v>
                </c:pt>
                <c:pt idx="5">
                  <c:v>0.0</c:v>
                </c:pt>
                <c:pt idx="6">
                  <c:v>1.038788622074544</c:v>
                </c:pt>
                <c:pt idx="7">
                  <c:v>0.0</c:v>
                </c:pt>
                <c:pt idx="9">
                  <c:v>0.0</c:v>
                </c:pt>
                <c:pt idx="10">
                  <c:v>1.058791980448562</c:v>
                </c:pt>
                <c:pt idx="11">
                  <c:v>0.0</c:v>
                </c:pt>
                <c:pt idx="13">
                  <c:v>0.0</c:v>
                </c:pt>
                <c:pt idx="14">
                  <c:v>1.107280476581758</c:v>
                </c:pt>
                <c:pt idx="15">
                  <c:v>0.0</c:v>
                </c:pt>
                <c:pt idx="17">
                  <c:v>0.0</c:v>
                </c:pt>
                <c:pt idx="18">
                  <c:v>1.010337828410358</c:v>
                </c:pt>
                <c:pt idx="19">
                  <c:v>0.0</c:v>
                </c:pt>
                <c:pt idx="21">
                  <c:v>0.0</c:v>
                </c:pt>
                <c:pt idx="22">
                  <c:v>1.364016560792386</c:v>
                </c:pt>
                <c:pt idx="23">
                  <c:v>0.0</c:v>
                </c:pt>
                <c:pt idx="25">
                  <c:v>0.0</c:v>
                </c:pt>
                <c:pt idx="26">
                  <c:v>0.96320205645955</c:v>
                </c:pt>
                <c:pt idx="27">
                  <c:v>0.0</c:v>
                </c:pt>
                <c:pt idx="29">
                  <c:v>0.0</c:v>
                </c:pt>
                <c:pt idx="30">
                  <c:v>1.087023689516068</c:v>
                </c:pt>
                <c:pt idx="31">
                  <c:v>0.0</c:v>
                </c:pt>
                <c:pt idx="33">
                  <c:v>0.0</c:v>
                </c:pt>
                <c:pt idx="34">
                  <c:v>1.386554256782092</c:v>
                </c:pt>
                <c:pt idx="35">
                  <c:v>0.0</c:v>
                </c:pt>
                <c:pt idx="37">
                  <c:v>0.0</c:v>
                </c:pt>
                <c:pt idx="38">
                  <c:v>1.097791956833419</c:v>
                </c:pt>
                <c:pt idx="39">
                  <c:v>0.0</c:v>
                </c:pt>
                <c:pt idx="41">
                  <c:v>0.0</c:v>
                </c:pt>
                <c:pt idx="42">
                  <c:v>1.493704654210007</c:v>
                </c:pt>
                <c:pt idx="43">
                  <c:v>0.0</c:v>
                </c:pt>
                <c:pt idx="45">
                  <c:v>0.0</c:v>
                </c:pt>
                <c:pt idx="46">
                  <c:v>1.070763972797367</c:v>
                </c:pt>
                <c:pt idx="47">
                  <c:v>0.0</c:v>
                </c:pt>
                <c:pt idx="49">
                  <c:v>0.0</c:v>
                </c:pt>
                <c:pt idx="50">
                  <c:v>1.272446550032355</c:v>
                </c:pt>
                <c:pt idx="51">
                  <c:v>0.0</c:v>
                </c:pt>
                <c:pt idx="53">
                  <c:v>0.0</c:v>
                </c:pt>
                <c:pt idx="54">
                  <c:v>1.281033287813043</c:v>
                </c:pt>
                <c:pt idx="55">
                  <c:v>0.0</c:v>
                </c:pt>
                <c:pt idx="57">
                  <c:v>0.0</c:v>
                </c:pt>
                <c:pt idx="58">
                  <c:v>1.165101507238132</c:v>
                </c:pt>
                <c:pt idx="5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c:spPr>
          <c:dPt>
            <c:idx val="59"/>
            <c:spPr>
              <a:solidFill>
                <a:srgbClr val="00FFFF"/>
              </a:solidFill>
              <a:ln w="254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/>
            </c:spPr>
          </c:dPt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Sheet4!$D$2:$D$62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1.094257467808105</c:v>
                </c:pt>
                <c:pt idx="5">
                  <c:v>0.0</c:v>
                </c:pt>
                <c:pt idx="6">
                  <c:v>0.0</c:v>
                </c:pt>
                <c:pt idx="7">
                  <c:v>1.038786803831146</c:v>
                </c:pt>
                <c:pt idx="9">
                  <c:v>0.0</c:v>
                </c:pt>
                <c:pt idx="10">
                  <c:v>0.0</c:v>
                </c:pt>
                <c:pt idx="11">
                  <c:v>1.060940090120887</c:v>
                </c:pt>
                <c:pt idx="13">
                  <c:v>0.0</c:v>
                </c:pt>
                <c:pt idx="14">
                  <c:v>0.0</c:v>
                </c:pt>
                <c:pt idx="15">
                  <c:v>1.249706199594187</c:v>
                </c:pt>
                <c:pt idx="17">
                  <c:v>0.0</c:v>
                </c:pt>
                <c:pt idx="18">
                  <c:v>0.0</c:v>
                </c:pt>
                <c:pt idx="19">
                  <c:v>1.0132605845746</c:v>
                </c:pt>
                <c:pt idx="21">
                  <c:v>0.0</c:v>
                </c:pt>
                <c:pt idx="22">
                  <c:v>0.0</c:v>
                </c:pt>
                <c:pt idx="23">
                  <c:v>1.364892076349236</c:v>
                </c:pt>
                <c:pt idx="25">
                  <c:v>0.0</c:v>
                </c:pt>
                <c:pt idx="26">
                  <c:v>0.0</c:v>
                </c:pt>
                <c:pt idx="27">
                  <c:v>0.980532931633978</c:v>
                </c:pt>
                <c:pt idx="29">
                  <c:v>0.0</c:v>
                </c:pt>
                <c:pt idx="30">
                  <c:v>0.0</c:v>
                </c:pt>
                <c:pt idx="31">
                  <c:v>1.095890643407554</c:v>
                </c:pt>
                <c:pt idx="33">
                  <c:v>0.0</c:v>
                </c:pt>
                <c:pt idx="34">
                  <c:v>0.0</c:v>
                </c:pt>
                <c:pt idx="35">
                  <c:v>1.432436262233545</c:v>
                </c:pt>
                <c:pt idx="37">
                  <c:v>0.0</c:v>
                </c:pt>
                <c:pt idx="38">
                  <c:v>0.0</c:v>
                </c:pt>
                <c:pt idx="39">
                  <c:v>1.10907490996091</c:v>
                </c:pt>
                <c:pt idx="41">
                  <c:v>0.0</c:v>
                </c:pt>
                <c:pt idx="42">
                  <c:v>0.0</c:v>
                </c:pt>
                <c:pt idx="43">
                  <c:v>1.722430697664285</c:v>
                </c:pt>
                <c:pt idx="45">
                  <c:v>0.0</c:v>
                </c:pt>
                <c:pt idx="46">
                  <c:v>0.0</c:v>
                </c:pt>
                <c:pt idx="47">
                  <c:v>1.084930829986845</c:v>
                </c:pt>
                <c:pt idx="49">
                  <c:v>0.0</c:v>
                </c:pt>
                <c:pt idx="50">
                  <c:v>0.0</c:v>
                </c:pt>
                <c:pt idx="51">
                  <c:v>1.303987489250218</c:v>
                </c:pt>
                <c:pt idx="53">
                  <c:v>0.0</c:v>
                </c:pt>
                <c:pt idx="54">
                  <c:v>0.0</c:v>
                </c:pt>
                <c:pt idx="55">
                  <c:v>1.284554940575017</c:v>
                </c:pt>
                <c:pt idx="57">
                  <c:v>0.0</c:v>
                </c:pt>
                <c:pt idx="58">
                  <c:v>0.0</c:v>
                </c:pt>
                <c:pt idx="59">
                  <c:v>1.176691470707717</c:v>
                </c:pt>
              </c:numCache>
            </c:numRef>
          </c:val>
        </c:ser>
        <c:ser>
          <c:idx val="3"/>
          <c:order val="3"/>
          <c:tx>
            <c:strRef>
              <c:f>Sheet4!$E$1</c:f>
              <c:strCache>
                <c:ptCount val="1"/>
                <c:pt idx="0">
                  <c:v>phase2</c:v>
                </c:pt>
              </c:strCache>
            </c:strRef>
          </c:tx>
          <c:spPr>
            <a:pattFill prst="weave"/>
          </c:spPr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Sheet4!$E$2:$E$62</c:f>
              <c:numCache>
                <c:formatCode>General</c:formatCode>
                <c:ptCount val="61"/>
                <c:pt idx="1">
                  <c:v>0.00702537519921052</c:v>
                </c:pt>
                <c:pt idx="2">
                  <c:v>0.00709253669585855</c:v>
                </c:pt>
                <c:pt idx="3">
                  <c:v>0.00706922720603504</c:v>
                </c:pt>
                <c:pt idx="5">
                  <c:v>0.00317615035090315</c:v>
                </c:pt>
                <c:pt idx="6">
                  <c:v>0.00584278255413285</c:v>
                </c:pt>
                <c:pt idx="7">
                  <c:v>0.00584247951356641</c:v>
                </c:pt>
                <c:pt idx="9">
                  <c:v>0.0117756399693281</c:v>
                </c:pt>
                <c:pt idx="10">
                  <c:v>0.0150902503792559</c:v>
                </c:pt>
                <c:pt idx="11">
                  <c:v>0.0150045951730759</c:v>
                </c:pt>
                <c:pt idx="13">
                  <c:v>0.0395862225685799</c:v>
                </c:pt>
                <c:pt idx="14">
                  <c:v>0.0368741253704017</c:v>
                </c:pt>
                <c:pt idx="15">
                  <c:v>0.0414787377012033</c:v>
                </c:pt>
                <c:pt idx="17">
                  <c:v>0.0049119206758368</c:v>
                </c:pt>
                <c:pt idx="18">
                  <c:v>0.00371491310375047</c:v>
                </c:pt>
                <c:pt idx="19">
                  <c:v>0.00371523820468045</c:v>
                </c:pt>
                <c:pt idx="21">
                  <c:v>0.0601862348282223</c:v>
                </c:pt>
                <c:pt idx="22">
                  <c:v>0.147942386629349</c:v>
                </c:pt>
                <c:pt idx="23">
                  <c:v>0.148121812813598</c:v>
                </c:pt>
                <c:pt idx="25">
                  <c:v>0.00949680134586736</c:v>
                </c:pt>
                <c:pt idx="26">
                  <c:v>0.0111699044461799</c:v>
                </c:pt>
                <c:pt idx="27">
                  <c:v>0.00952125143673193</c:v>
                </c:pt>
                <c:pt idx="29">
                  <c:v>0.00447298480265925</c:v>
                </c:pt>
                <c:pt idx="30">
                  <c:v>0.00378348730094221</c:v>
                </c:pt>
                <c:pt idx="31">
                  <c:v>0.00377104271829203</c:v>
                </c:pt>
                <c:pt idx="33">
                  <c:v>0.012492183678549</c:v>
                </c:pt>
                <c:pt idx="34">
                  <c:v>0.0128018444091049</c:v>
                </c:pt>
                <c:pt idx="35">
                  <c:v>0.012159725069326</c:v>
                </c:pt>
                <c:pt idx="37">
                  <c:v>0.00445758971320639</c:v>
                </c:pt>
                <c:pt idx="38">
                  <c:v>0.00360917653909817</c:v>
                </c:pt>
                <c:pt idx="39">
                  <c:v>0.00356957414394515</c:v>
                </c:pt>
                <c:pt idx="41">
                  <c:v>0.0637688486123943</c:v>
                </c:pt>
                <c:pt idx="42">
                  <c:v>0.0698637757490051</c:v>
                </c:pt>
                <c:pt idx="43">
                  <c:v>0.0689055442919393</c:v>
                </c:pt>
                <c:pt idx="45">
                  <c:v>0.0873470888911276</c:v>
                </c:pt>
                <c:pt idx="46">
                  <c:v>0.0843720008135241</c:v>
                </c:pt>
                <c:pt idx="47">
                  <c:v>0.0660631040443037</c:v>
                </c:pt>
                <c:pt idx="49">
                  <c:v>0.0394818132436793</c:v>
                </c:pt>
                <c:pt idx="50">
                  <c:v>0.0426877056974376</c:v>
                </c:pt>
                <c:pt idx="51">
                  <c:v>0.0433108251252855</c:v>
                </c:pt>
                <c:pt idx="53">
                  <c:v>0.0173260196318849</c:v>
                </c:pt>
                <c:pt idx="54">
                  <c:v>0.0191475425787426</c:v>
                </c:pt>
                <c:pt idx="55">
                  <c:v>0.0188211724852596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Sheet4!$F$1</c:f>
              <c:strCache>
                <c:ptCount val="1"/>
                <c:pt idx="0">
                  <c:v>log</c:v>
                </c:pt>
              </c:strCache>
            </c:strRef>
          </c:tx>
          <c:spPr>
            <a:pattFill prst="pct75"/>
          </c:spPr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Sheet4!$F$2:$F$62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0.0033663075846408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0.00757334158204547</c:v>
                </c:pt>
                <c:pt idx="13">
                  <c:v>0.0</c:v>
                </c:pt>
                <c:pt idx="14">
                  <c:v>0.0</c:v>
                </c:pt>
                <c:pt idx="15">
                  <c:v>0.0196665983585545</c:v>
                </c:pt>
                <c:pt idx="17">
                  <c:v>0.0</c:v>
                </c:pt>
                <c:pt idx="18">
                  <c:v>0.0</c:v>
                </c:pt>
                <c:pt idx="19">
                  <c:v>0.00296462890054676</c:v>
                </c:pt>
                <c:pt idx="21">
                  <c:v>0.0</c:v>
                </c:pt>
                <c:pt idx="22">
                  <c:v>0.0</c:v>
                </c:pt>
                <c:pt idx="23">
                  <c:v>0.00125582203263054</c:v>
                </c:pt>
                <c:pt idx="25">
                  <c:v>0.0</c:v>
                </c:pt>
                <c:pt idx="26">
                  <c:v>0.0</c:v>
                </c:pt>
                <c:pt idx="27">
                  <c:v>0.0185645646462937</c:v>
                </c:pt>
                <c:pt idx="29">
                  <c:v>0.0</c:v>
                </c:pt>
                <c:pt idx="30">
                  <c:v>0.0</c:v>
                </c:pt>
                <c:pt idx="31">
                  <c:v>0.00368840688160354</c:v>
                </c:pt>
                <c:pt idx="33">
                  <c:v>0.0</c:v>
                </c:pt>
                <c:pt idx="34">
                  <c:v>0.0</c:v>
                </c:pt>
                <c:pt idx="35">
                  <c:v>0.0585782032964724</c:v>
                </c:pt>
                <c:pt idx="37">
                  <c:v>0.0</c:v>
                </c:pt>
                <c:pt idx="38">
                  <c:v>0.0</c:v>
                </c:pt>
                <c:pt idx="39">
                  <c:v>0.00672873819583704</c:v>
                </c:pt>
                <c:pt idx="41">
                  <c:v>0.0</c:v>
                </c:pt>
                <c:pt idx="42">
                  <c:v>0.0</c:v>
                </c:pt>
                <c:pt idx="43">
                  <c:v>0.212417078622209</c:v>
                </c:pt>
                <c:pt idx="45">
                  <c:v>0.0</c:v>
                </c:pt>
                <c:pt idx="46">
                  <c:v>0.0</c:v>
                </c:pt>
                <c:pt idx="47">
                  <c:v>0.0306070510786985</c:v>
                </c:pt>
                <c:pt idx="49">
                  <c:v>0.0</c:v>
                </c:pt>
                <c:pt idx="50">
                  <c:v>0.0</c:v>
                </c:pt>
                <c:pt idx="51">
                  <c:v>0.00481961907715086</c:v>
                </c:pt>
                <c:pt idx="53">
                  <c:v>0.0</c:v>
                </c:pt>
                <c:pt idx="54">
                  <c:v>0.0</c:v>
                </c:pt>
                <c:pt idx="55">
                  <c:v>0.0141813954023417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gapWidth val="0"/>
        <c:overlap val="100"/>
        <c:axId val="662282840"/>
        <c:axId val="851293080"/>
      </c:barChart>
      <c:catAx>
        <c:axId val="662282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Optima"/>
                <a:cs typeface="Optima"/>
              </a:defRPr>
            </a:pPr>
            <a:endParaRPr lang="en-US"/>
          </a:p>
        </c:txPr>
        <c:crossAx val="851293080"/>
        <c:crosses val="autoZero"/>
        <c:auto val="1"/>
        <c:lblAlgn val="ctr"/>
        <c:lblOffset val="100"/>
      </c:catAx>
      <c:valAx>
        <c:axId val="851293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Optima"/>
                <a:cs typeface="Optima"/>
              </a:defRPr>
            </a:pPr>
            <a:endParaRPr lang="en-US"/>
          </a:p>
        </c:txPr>
        <c:crossAx val="66228284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63416569456596"/>
          <c:y val="0.0"/>
          <c:w val="0.136583430543404"/>
          <c:h val="0.373449616266321"/>
        </c:manualLayout>
      </c:layout>
      <c:txPr>
        <a:bodyPr/>
        <a:lstStyle/>
        <a:p>
          <a:pPr>
            <a:defRPr sz="2000">
              <a:latin typeface="Optima"/>
              <a:cs typeface="Optima"/>
            </a:defRPr>
          </a:pPr>
          <a:endParaRPr lang="en-US"/>
        </a:p>
      </c:txPr>
    </c:legend>
    <c:plotVisOnly val="1"/>
  </c:chart>
  <c:txPr>
    <a:bodyPr/>
    <a:lstStyle/>
    <a:p>
      <a:pPr>
        <a:defRPr sz="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0304279426610135"/>
          <c:y val="0.0088724584103512"/>
          <c:w val="0.96393926912982"/>
          <c:h val="0.901633021380645"/>
        </c:manualLayout>
      </c:layout>
      <c:barChart>
        <c:barDir val="col"/>
        <c:grouping val="stacked"/>
        <c:ser>
          <c:idx val="0"/>
          <c:order val="0"/>
          <c:tx>
            <c:strRef>
              <c:f>Sheet4!$B$1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C8C8C8"/>
            </a:solidFill>
          </c:spPr>
          <c:dLbls>
            <c:dLbl>
              <c:idx val="1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13126</a:t>
                    </a:r>
                  </a:p>
                </c:rich>
              </c:tx>
              <c:spPr/>
              <c:dLblPos val="ctr"/>
              <c:showVal val="1"/>
            </c:dLbl>
            <c:dLbl>
              <c:idx val="5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8984</a:t>
                    </a:r>
                  </a:p>
                </c:rich>
              </c:tx>
              <c:spPr/>
              <c:dLblPos val="ctr"/>
              <c:showVal val="1"/>
            </c:dLbl>
            <c:dLbl>
              <c:idx val="9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5135</a:t>
                    </a:r>
                  </a:p>
                </c:rich>
              </c:tx>
              <c:spPr/>
              <c:dLblPos val="ctr"/>
              <c:showVal val="1"/>
            </c:dLbl>
            <c:dLbl>
              <c:idx val="13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1071</a:t>
                    </a:r>
                  </a:p>
                </c:rich>
              </c:tx>
              <c:spPr/>
              <c:dLblPos val="ctr"/>
              <c:showVal val="1"/>
            </c:dLbl>
            <c:dLbl>
              <c:idx val="17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15215</a:t>
                    </a:r>
                  </a:p>
                </c:rich>
              </c:tx>
              <c:spPr/>
              <c:dLblPos val="ctr"/>
              <c:showVal val="1"/>
            </c:dLbl>
            <c:dLbl>
              <c:idx val="21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571</a:t>
                    </a:r>
                  </a:p>
                </c:rich>
              </c:tx>
              <c:spPr/>
              <c:dLblPos val="ctr"/>
              <c:showVal val="1"/>
            </c:dLbl>
            <c:dLbl>
              <c:idx val="25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5948</a:t>
                    </a:r>
                  </a:p>
                </c:rich>
              </c:tx>
              <c:spPr/>
              <c:dLblPos val="ctr"/>
              <c:showVal val="1"/>
            </c:dLbl>
            <c:dLbl>
              <c:idx val="29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12148</a:t>
                    </a:r>
                  </a:p>
                </c:rich>
              </c:tx>
              <c:spPr/>
              <c:dLblPos val="ctr"/>
              <c:showVal val="1"/>
            </c:dLbl>
            <c:dLbl>
              <c:idx val="33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5476</a:t>
                    </a:r>
                  </a:p>
                </c:rich>
              </c:tx>
              <c:spPr/>
              <c:dLblPos val="ctr"/>
              <c:showVal val="1"/>
            </c:dLbl>
            <c:dLbl>
              <c:idx val="37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12062</a:t>
                    </a:r>
                  </a:p>
                </c:rich>
              </c:tx>
              <c:spPr/>
              <c:dLblPos val="ctr"/>
              <c:showVal val="1"/>
            </c:dLbl>
            <c:dLbl>
              <c:idx val="41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4584</a:t>
                    </a:r>
                  </a:p>
                </c:rich>
              </c:tx>
              <c:spPr/>
              <c:dLblPos val="ctr"/>
              <c:showVal val="1"/>
            </c:dLbl>
            <c:dLbl>
              <c:idx val="45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13638</a:t>
                    </a:r>
                  </a:p>
                </c:rich>
              </c:tx>
              <c:spPr/>
              <c:dLblPos val="ctr"/>
              <c:showVal val="1"/>
            </c:dLbl>
            <c:dLbl>
              <c:idx val="49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12357</a:t>
                    </a:r>
                  </a:p>
                </c:rich>
              </c:tx>
              <c:spPr/>
              <c:dLblPos val="ctr"/>
              <c:showVal val="1"/>
            </c:dLbl>
            <c:dLbl>
              <c:idx val="53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12034</a:t>
                    </a:r>
                  </a:p>
                </c:rich>
              </c:tx>
              <c:spPr/>
              <c:dLblPos val="ctr"/>
              <c:showVal val="1"/>
            </c:dLbl>
            <c:dLbl>
              <c:idx val="57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ctr"/>
              <c:showVal val="1"/>
            </c:dLbl>
            <c:delete val="1"/>
          </c:dLbls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Sheet4!$B$2:$B$62</c:f>
              <c:numCache>
                <c:formatCode>General</c:formatCode>
                <c:ptCount val="61"/>
                <c:pt idx="1">
                  <c:v>1.021087246293746</c:v>
                </c:pt>
                <c:pt idx="2">
                  <c:v>0.0</c:v>
                </c:pt>
                <c:pt idx="3">
                  <c:v>0.0</c:v>
                </c:pt>
                <c:pt idx="5">
                  <c:v>1.035493251999622</c:v>
                </c:pt>
                <c:pt idx="6">
                  <c:v>0.0</c:v>
                </c:pt>
                <c:pt idx="7">
                  <c:v>0.0</c:v>
                </c:pt>
                <c:pt idx="9">
                  <c:v>0.973050966118808</c:v>
                </c:pt>
                <c:pt idx="10">
                  <c:v>0.0</c:v>
                </c:pt>
                <c:pt idx="11">
                  <c:v>0.0</c:v>
                </c:pt>
                <c:pt idx="13">
                  <c:v>1.010154064869319</c:v>
                </c:pt>
                <c:pt idx="14">
                  <c:v>0.0</c:v>
                </c:pt>
                <c:pt idx="15">
                  <c:v>0.0</c:v>
                </c:pt>
                <c:pt idx="17">
                  <c:v>0.98595366389638</c:v>
                </c:pt>
                <c:pt idx="18">
                  <c:v>0.0</c:v>
                </c:pt>
                <c:pt idx="19">
                  <c:v>0.0</c:v>
                </c:pt>
                <c:pt idx="21">
                  <c:v>1.455273712827626</c:v>
                </c:pt>
                <c:pt idx="22">
                  <c:v>0.0</c:v>
                </c:pt>
                <c:pt idx="23">
                  <c:v>0.0</c:v>
                </c:pt>
                <c:pt idx="25">
                  <c:v>0.960832912823393</c:v>
                </c:pt>
                <c:pt idx="26">
                  <c:v>0.0</c:v>
                </c:pt>
                <c:pt idx="27">
                  <c:v>0.0</c:v>
                </c:pt>
                <c:pt idx="29">
                  <c:v>1.0316069932756</c:v>
                </c:pt>
                <c:pt idx="30">
                  <c:v>0.0</c:v>
                </c:pt>
                <c:pt idx="31">
                  <c:v>0.0</c:v>
                </c:pt>
                <c:pt idx="33">
                  <c:v>1.067146881089238</c:v>
                </c:pt>
                <c:pt idx="34">
                  <c:v>0.0</c:v>
                </c:pt>
                <c:pt idx="35">
                  <c:v>0.0</c:v>
                </c:pt>
                <c:pt idx="37">
                  <c:v>1.037308511364422</c:v>
                </c:pt>
                <c:pt idx="38">
                  <c:v>0.0</c:v>
                </c:pt>
                <c:pt idx="39">
                  <c:v>0.0</c:v>
                </c:pt>
                <c:pt idx="41">
                  <c:v>1.098532812373712</c:v>
                </c:pt>
                <c:pt idx="42">
                  <c:v>0.0</c:v>
                </c:pt>
                <c:pt idx="43">
                  <c:v>0.0</c:v>
                </c:pt>
                <c:pt idx="45">
                  <c:v>1.220805403124886</c:v>
                </c:pt>
                <c:pt idx="46">
                  <c:v>0.0</c:v>
                </c:pt>
                <c:pt idx="47">
                  <c:v>0.0</c:v>
                </c:pt>
                <c:pt idx="49">
                  <c:v>0.994626541067622</c:v>
                </c:pt>
                <c:pt idx="50">
                  <c:v>0.0</c:v>
                </c:pt>
                <c:pt idx="51">
                  <c:v>0.0</c:v>
                </c:pt>
                <c:pt idx="53">
                  <c:v>1.047376236727992</c:v>
                </c:pt>
                <c:pt idx="54">
                  <c:v>0.0</c:v>
                </c:pt>
                <c:pt idx="55">
                  <c:v>0.0</c:v>
                </c:pt>
                <c:pt idx="57">
                  <c:v>1.03901242934226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BD</c:v>
                </c:pt>
              </c:strCache>
            </c:strRef>
          </c:tx>
          <c:spPr>
            <a:solidFill>
              <a:srgbClr val="7D7D7D"/>
            </a:solidFill>
          </c:spPr>
          <c:dLbls>
            <c:dLbl>
              <c:idx val="2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3257</a:t>
                    </a:r>
                  </a:p>
                </c:rich>
              </c:tx>
              <c:spPr/>
              <c:dLblPos val="ctr"/>
              <c:showVal val="1"/>
            </c:dLbl>
            <c:dLbl>
              <c:idx val="6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3132</a:t>
                    </a:r>
                  </a:p>
                </c:rich>
              </c:tx>
              <c:spPr/>
              <c:dLblPos val="ctr"/>
              <c:showVal val="1"/>
            </c:dLbl>
            <c:dLbl>
              <c:idx val="10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1503</a:t>
                    </a:r>
                  </a:p>
                </c:rich>
              </c:tx>
              <c:spPr/>
              <c:dLblPos val="ctr"/>
              <c:showVal val="1"/>
            </c:dLbl>
            <c:dLbl>
              <c:idx val="14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540</a:t>
                    </a:r>
                  </a:p>
                </c:rich>
              </c:tx>
              <c:spPr/>
              <c:dLblPos val="ctr"/>
              <c:showVal val="1"/>
            </c:dLbl>
            <c:dLbl>
              <c:idx val="18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3568</a:t>
                    </a:r>
                  </a:p>
                </c:rich>
              </c:tx>
              <c:spPr/>
              <c:dLblPos val="ctr"/>
              <c:showVal val="1"/>
            </c:dLbl>
            <c:dLbl>
              <c:idx val="22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105</a:t>
                    </a:r>
                  </a:p>
                </c:rich>
              </c:tx>
              <c:spPr/>
              <c:dLblPos val="ctr"/>
              <c:showVal val="1"/>
            </c:dLbl>
            <c:dLbl>
              <c:idx val="26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2542</a:t>
                    </a:r>
                  </a:p>
                </c:rich>
              </c:tx>
              <c:spPr/>
              <c:dLblPos val="ctr"/>
              <c:showVal val="1"/>
            </c:dLbl>
            <c:dLbl>
              <c:idx val="30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2502</a:t>
                    </a:r>
                  </a:p>
                </c:rich>
              </c:tx>
              <c:spPr/>
              <c:dLblPos val="ctr"/>
              <c:showVal val="1"/>
            </c:dLbl>
            <c:dLbl>
              <c:idx val="34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1938</a:t>
                    </a:r>
                  </a:p>
                </c:rich>
              </c:tx>
              <c:spPr/>
              <c:dLblPos val="ctr"/>
              <c:showVal val="1"/>
            </c:dLbl>
            <c:dLbl>
              <c:idx val="38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2386</a:t>
                    </a:r>
                  </a:p>
                </c:rich>
              </c:tx>
              <c:spPr/>
              <c:dLblPos val="ctr"/>
              <c:showVal val="1"/>
            </c:dLbl>
            <c:dLbl>
              <c:idx val="42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1254</a:t>
                    </a:r>
                  </a:p>
                </c:rich>
              </c:tx>
              <c:spPr/>
              <c:dLblPos val="ctr"/>
              <c:showVal val="1"/>
            </c:dLbl>
            <c:dLbl>
              <c:idx val="46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2849</a:t>
                    </a:r>
                  </a:p>
                </c:rich>
              </c:tx>
              <c:spPr/>
              <c:dLblPos val="ctr"/>
              <c:showVal val="1"/>
            </c:dLbl>
            <c:dLbl>
              <c:idx val="50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3001</a:t>
                    </a:r>
                  </a:p>
                </c:rich>
              </c:tx>
              <c:spPr/>
              <c:dLblPos val="ctr"/>
              <c:showVal val="1"/>
            </c:dLbl>
            <c:dLbl>
              <c:idx val="54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3153</a:t>
                    </a:r>
                  </a:p>
                </c:rich>
              </c:tx>
              <c:spPr/>
              <c:dLblPos val="ctr"/>
              <c:showVal val="1"/>
            </c:dLbl>
            <c:dLbl>
              <c:idx val="58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ctr"/>
              <c:showVal val="1"/>
            </c:dLbl>
            <c:delete val="1"/>
          </c:dLbls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Sheet4!$C$2:$C$62</c:f>
              <c:numCache>
                <c:formatCode>General</c:formatCode>
                <c:ptCount val="61"/>
                <c:pt idx="1">
                  <c:v>0.0</c:v>
                </c:pt>
                <c:pt idx="2">
                  <c:v>1.090555003748336</c:v>
                </c:pt>
                <c:pt idx="3">
                  <c:v>0.0</c:v>
                </c:pt>
                <c:pt idx="5">
                  <c:v>0.0</c:v>
                </c:pt>
                <c:pt idx="6">
                  <c:v>1.038788622074544</c:v>
                </c:pt>
                <c:pt idx="7">
                  <c:v>0.0</c:v>
                </c:pt>
                <c:pt idx="9">
                  <c:v>0.0</c:v>
                </c:pt>
                <c:pt idx="10">
                  <c:v>1.058791980448562</c:v>
                </c:pt>
                <c:pt idx="11">
                  <c:v>0.0</c:v>
                </c:pt>
                <c:pt idx="13">
                  <c:v>0.0</c:v>
                </c:pt>
                <c:pt idx="14">
                  <c:v>1.107280476581758</c:v>
                </c:pt>
                <c:pt idx="15">
                  <c:v>0.0</c:v>
                </c:pt>
                <c:pt idx="17">
                  <c:v>0.0</c:v>
                </c:pt>
                <c:pt idx="18">
                  <c:v>1.010337828410358</c:v>
                </c:pt>
                <c:pt idx="19">
                  <c:v>0.0</c:v>
                </c:pt>
                <c:pt idx="21">
                  <c:v>0.0</c:v>
                </c:pt>
                <c:pt idx="22">
                  <c:v>1.364016560792386</c:v>
                </c:pt>
                <c:pt idx="23">
                  <c:v>0.0</c:v>
                </c:pt>
                <c:pt idx="25">
                  <c:v>0.0</c:v>
                </c:pt>
                <c:pt idx="26">
                  <c:v>0.96320205645955</c:v>
                </c:pt>
                <c:pt idx="27">
                  <c:v>0.0</c:v>
                </c:pt>
                <c:pt idx="29">
                  <c:v>0.0</c:v>
                </c:pt>
                <c:pt idx="30">
                  <c:v>1.087023689516068</c:v>
                </c:pt>
                <c:pt idx="31">
                  <c:v>0.0</c:v>
                </c:pt>
                <c:pt idx="33">
                  <c:v>0.0</c:v>
                </c:pt>
                <c:pt idx="34">
                  <c:v>1.386554256782092</c:v>
                </c:pt>
                <c:pt idx="35">
                  <c:v>0.0</c:v>
                </c:pt>
                <c:pt idx="37">
                  <c:v>0.0</c:v>
                </c:pt>
                <c:pt idx="38">
                  <c:v>1.097791956833419</c:v>
                </c:pt>
                <c:pt idx="39">
                  <c:v>0.0</c:v>
                </c:pt>
                <c:pt idx="41">
                  <c:v>0.0</c:v>
                </c:pt>
                <c:pt idx="42">
                  <c:v>1.493704654210007</c:v>
                </c:pt>
                <c:pt idx="43">
                  <c:v>0.0</c:v>
                </c:pt>
                <c:pt idx="45">
                  <c:v>0.0</c:v>
                </c:pt>
                <c:pt idx="46">
                  <c:v>1.070763972797367</c:v>
                </c:pt>
                <c:pt idx="47">
                  <c:v>0.0</c:v>
                </c:pt>
                <c:pt idx="49">
                  <c:v>0.0</c:v>
                </c:pt>
                <c:pt idx="50">
                  <c:v>1.272446550032355</c:v>
                </c:pt>
                <c:pt idx="51">
                  <c:v>0.0</c:v>
                </c:pt>
                <c:pt idx="53">
                  <c:v>0.0</c:v>
                </c:pt>
                <c:pt idx="54">
                  <c:v>1.281033287813043</c:v>
                </c:pt>
                <c:pt idx="55">
                  <c:v>0.0</c:v>
                </c:pt>
                <c:pt idx="57">
                  <c:v>0.0</c:v>
                </c:pt>
                <c:pt idx="58">
                  <c:v>1.165101507238132</c:v>
                </c:pt>
                <c:pt idx="5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rgbClr val="323232"/>
            </a:solidFill>
          </c:spPr>
          <c:dLbls>
            <c:dLbl>
              <c:idx val="3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3269</a:t>
                    </a:r>
                  </a:p>
                </c:rich>
              </c:tx>
              <c:spPr/>
              <c:dLblPos val="ctr"/>
              <c:showVal val="1"/>
            </c:dLbl>
            <c:dLbl>
              <c:idx val="7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3132</a:t>
                    </a:r>
                  </a:p>
                </c:rich>
              </c:tx>
              <c:spPr/>
              <c:dLblPos val="ctr"/>
              <c:showVal val="1"/>
            </c:dLbl>
            <c:dLbl>
              <c:idx val="11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1497</a:t>
                    </a:r>
                  </a:p>
                </c:rich>
              </c:tx>
              <c:spPr/>
              <c:dLblPos val="ctr"/>
              <c:showVal val="1"/>
            </c:dLbl>
            <c:dLbl>
              <c:idx val="15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534</a:t>
                    </a:r>
                  </a:p>
                </c:rich>
              </c:tx>
              <c:spPr/>
              <c:dLblPos val="ctr"/>
              <c:showVal val="1"/>
            </c:dLbl>
            <c:dLbl>
              <c:idx val="19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3574</a:t>
                    </a:r>
                  </a:p>
                </c:rich>
              </c:tx>
              <c:spPr/>
              <c:dLblPos val="ctr"/>
              <c:showVal val="1"/>
            </c:dLbl>
            <c:dLbl>
              <c:idx val="23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104</a:t>
                    </a:r>
                  </a:p>
                </c:rich>
              </c:tx>
              <c:spPr/>
              <c:dLblPos val="ctr"/>
              <c:showVal val="1"/>
            </c:dLbl>
            <c:dLbl>
              <c:idx val="27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2855</a:t>
                    </a:r>
                  </a:p>
                </c:rich>
              </c:tx>
              <c:spPr/>
              <c:dLblPos val="ctr"/>
              <c:showVal val="1"/>
            </c:dLbl>
            <c:dLbl>
              <c:idx val="31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2560</a:t>
                    </a:r>
                  </a:p>
                </c:rich>
              </c:tx>
              <c:spPr/>
              <c:dLblPos val="ctr"/>
              <c:showVal val="1"/>
            </c:dLbl>
            <c:dLbl>
              <c:idx val="35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2307</a:t>
                    </a:r>
                  </a:p>
                </c:rich>
              </c:tx>
              <c:spPr/>
              <c:dLblPos val="ctr"/>
              <c:showVal val="1"/>
            </c:dLbl>
            <c:dLbl>
              <c:idx val="39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2426</a:t>
                    </a:r>
                  </a:p>
                </c:rich>
              </c:tx>
              <c:spPr/>
              <c:dLblPos val="ctr"/>
              <c:showVal val="1"/>
            </c:dLbl>
            <c:dLbl>
              <c:idx val="43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1453</a:t>
                    </a:r>
                  </a:p>
                </c:rich>
              </c:tx>
              <c:spPr/>
              <c:dLblPos val="ctr"/>
              <c:showVal val="1"/>
            </c:dLbl>
            <c:dLbl>
              <c:idx val="47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3378</a:t>
                    </a:r>
                  </a:p>
                </c:rich>
              </c:tx>
              <c:spPr/>
              <c:dLblPos val="ctr"/>
              <c:showVal val="1"/>
            </c:dLbl>
            <c:dLbl>
              <c:idx val="51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3035</a:t>
                    </a:r>
                  </a:p>
                </c:rich>
              </c:tx>
              <c:spPr/>
              <c:dLblPos val="ctr"/>
              <c:showVal val="1"/>
            </c:dLbl>
            <c:dLbl>
              <c:idx val="55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3229</a:t>
                    </a:r>
                  </a:p>
                </c:rich>
              </c:tx>
              <c:spPr/>
              <c:dLblPos val="ctr"/>
              <c:showVal val="1"/>
            </c:dLbl>
            <c:dLbl>
              <c:idx val="59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ctr"/>
              <c:showVal val="1"/>
            </c:dLbl>
            <c:delete val="1"/>
          </c:dLbls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Sheet4!$D$2:$D$62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1.094257467808105</c:v>
                </c:pt>
                <c:pt idx="5">
                  <c:v>0.0</c:v>
                </c:pt>
                <c:pt idx="6">
                  <c:v>0.0</c:v>
                </c:pt>
                <c:pt idx="7">
                  <c:v>1.038786803831146</c:v>
                </c:pt>
                <c:pt idx="9">
                  <c:v>0.0</c:v>
                </c:pt>
                <c:pt idx="10">
                  <c:v>0.0</c:v>
                </c:pt>
                <c:pt idx="11">
                  <c:v>1.060940090120887</c:v>
                </c:pt>
                <c:pt idx="13">
                  <c:v>0.0</c:v>
                </c:pt>
                <c:pt idx="14">
                  <c:v>0.0</c:v>
                </c:pt>
                <c:pt idx="15">
                  <c:v>1.249706199594187</c:v>
                </c:pt>
                <c:pt idx="17">
                  <c:v>0.0</c:v>
                </c:pt>
                <c:pt idx="18">
                  <c:v>0.0</c:v>
                </c:pt>
                <c:pt idx="19">
                  <c:v>1.0132605845746</c:v>
                </c:pt>
                <c:pt idx="21">
                  <c:v>0.0</c:v>
                </c:pt>
                <c:pt idx="22">
                  <c:v>0.0</c:v>
                </c:pt>
                <c:pt idx="23">
                  <c:v>1.364892076349236</c:v>
                </c:pt>
                <c:pt idx="25">
                  <c:v>0.0</c:v>
                </c:pt>
                <c:pt idx="26">
                  <c:v>0.0</c:v>
                </c:pt>
                <c:pt idx="27">
                  <c:v>0.980532931633978</c:v>
                </c:pt>
                <c:pt idx="29">
                  <c:v>0.0</c:v>
                </c:pt>
                <c:pt idx="30">
                  <c:v>0.0</c:v>
                </c:pt>
                <c:pt idx="31">
                  <c:v>1.095890643407554</c:v>
                </c:pt>
                <c:pt idx="33">
                  <c:v>0.0</c:v>
                </c:pt>
                <c:pt idx="34">
                  <c:v>0.0</c:v>
                </c:pt>
                <c:pt idx="35">
                  <c:v>1.432436262233545</c:v>
                </c:pt>
                <c:pt idx="37">
                  <c:v>0.0</c:v>
                </c:pt>
                <c:pt idx="38">
                  <c:v>0.0</c:v>
                </c:pt>
                <c:pt idx="39">
                  <c:v>1.10907490996091</c:v>
                </c:pt>
                <c:pt idx="41">
                  <c:v>0.0</c:v>
                </c:pt>
                <c:pt idx="42">
                  <c:v>0.0</c:v>
                </c:pt>
                <c:pt idx="43">
                  <c:v>1.722430697664285</c:v>
                </c:pt>
                <c:pt idx="45">
                  <c:v>0.0</c:v>
                </c:pt>
                <c:pt idx="46">
                  <c:v>0.0</c:v>
                </c:pt>
                <c:pt idx="47">
                  <c:v>1.084930829986845</c:v>
                </c:pt>
                <c:pt idx="49">
                  <c:v>0.0</c:v>
                </c:pt>
                <c:pt idx="50">
                  <c:v>0.0</c:v>
                </c:pt>
                <c:pt idx="51">
                  <c:v>1.303987489250218</c:v>
                </c:pt>
                <c:pt idx="53">
                  <c:v>0.0</c:v>
                </c:pt>
                <c:pt idx="54">
                  <c:v>0.0</c:v>
                </c:pt>
                <c:pt idx="55">
                  <c:v>1.284554940575017</c:v>
                </c:pt>
                <c:pt idx="57">
                  <c:v>0.0</c:v>
                </c:pt>
                <c:pt idx="58">
                  <c:v>0.0</c:v>
                </c:pt>
                <c:pt idx="59">
                  <c:v>1.176691470707717</c:v>
                </c:pt>
              </c:numCache>
            </c:numRef>
          </c:val>
        </c:ser>
        <c:ser>
          <c:idx val="3"/>
          <c:order val="3"/>
          <c:tx>
            <c:strRef>
              <c:f>Sheet4!$E$1</c:f>
              <c:strCache>
                <c:ptCount val="1"/>
                <c:pt idx="0">
                  <c:v>phase2</c:v>
                </c:pt>
              </c:strCache>
            </c:strRef>
          </c:tx>
          <c:spPr>
            <a:pattFill prst="weave"/>
          </c:spPr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Sheet4!$E$2:$E$62</c:f>
              <c:numCache>
                <c:formatCode>General</c:formatCode>
                <c:ptCount val="61"/>
                <c:pt idx="1">
                  <c:v>0.00702537519921052</c:v>
                </c:pt>
                <c:pt idx="2">
                  <c:v>0.00709253669585855</c:v>
                </c:pt>
                <c:pt idx="3">
                  <c:v>0.00706922720603504</c:v>
                </c:pt>
                <c:pt idx="5">
                  <c:v>0.00317615035090315</c:v>
                </c:pt>
                <c:pt idx="6">
                  <c:v>0.00584278255413285</c:v>
                </c:pt>
                <c:pt idx="7">
                  <c:v>0.00584247951356641</c:v>
                </c:pt>
                <c:pt idx="9">
                  <c:v>0.0117756399693281</c:v>
                </c:pt>
                <c:pt idx="10">
                  <c:v>0.0150902503792559</c:v>
                </c:pt>
                <c:pt idx="11">
                  <c:v>0.0150045951730759</c:v>
                </c:pt>
                <c:pt idx="13">
                  <c:v>0.0395862225685799</c:v>
                </c:pt>
                <c:pt idx="14">
                  <c:v>0.0368741253704017</c:v>
                </c:pt>
                <c:pt idx="15">
                  <c:v>0.0414787377012033</c:v>
                </c:pt>
                <c:pt idx="17">
                  <c:v>0.0049119206758368</c:v>
                </c:pt>
                <c:pt idx="18">
                  <c:v>0.00371491310375047</c:v>
                </c:pt>
                <c:pt idx="19">
                  <c:v>0.00371523820468045</c:v>
                </c:pt>
                <c:pt idx="21">
                  <c:v>0.0601862348282223</c:v>
                </c:pt>
                <c:pt idx="22">
                  <c:v>0.147942386629349</c:v>
                </c:pt>
                <c:pt idx="23">
                  <c:v>0.148121812813598</c:v>
                </c:pt>
                <c:pt idx="25">
                  <c:v>0.00949680134586736</c:v>
                </c:pt>
                <c:pt idx="26">
                  <c:v>0.0111699044461799</c:v>
                </c:pt>
                <c:pt idx="27">
                  <c:v>0.00952125143673193</c:v>
                </c:pt>
                <c:pt idx="29">
                  <c:v>0.00447298480265925</c:v>
                </c:pt>
                <c:pt idx="30">
                  <c:v>0.00378348730094221</c:v>
                </c:pt>
                <c:pt idx="31">
                  <c:v>0.00377104271829203</c:v>
                </c:pt>
                <c:pt idx="33">
                  <c:v>0.012492183678549</c:v>
                </c:pt>
                <c:pt idx="34">
                  <c:v>0.0128018444091049</c:v>
                </c:pt>
                <c:pt idx="35">
                  <c:v>0.012159725069326</c:v>
                </c:pt>
                <c:pt idx="37">
                  <c:v>0.00445758971320639</c:v>
                </c:pt>
                <c:pt idx="38">
                  <c:v>0.00360917653909817</c:v>
                </c:pt>
                <c:pt idx="39">
                  <c:v>0.00356957414394515</c:v>
                </c:pt>
                <c:pt idx="41">
                  <c:v>0.0637688486123943</c:v>
                </c:pt>
                <c:pt idx="42">
                  <c:v>0.0698637757490051</c:v>
                </c:pt>
                <c:pt idx="43">
                  <c:v>0.0689055442919393</c:v>
                </c:pt>
                <c:pt idx="45">
                  <c:v>0.0873470888911276</c:v>
                </c:pt>
                <c:pt idx="46">
                  <c:v>0.0843720008135241</c:v>
                </c:pt>
                <c:pt idx="47">
                  <c:v>0.0660631040443037</c:v>
                </c:pt>
                <c:pt idx="49">
                  <c:v>0.0394818132436793</c:v>
                </c:pt>
                <c:pt idx="50">
                  <c:v>0.0426877056974376</c:v>
                </c:pt>
                <c:pt idx="51">
                  <c:v>0.0433108251252855</c:v>
                </c:pt>
                <c:pt idx="53">
                  <c:v>0.0173260196318849</c:v>
                </c:pt>
                <c:pt idx="54">
                  <c:v>0.0191475425787426</c:v>
                </c:pt>
                <c:pt idx="55">
                  <c:v>0.0188211724852596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Sheet4!$F$1</c:f>
              <c:strCache>
                <c:ptCount val="1"/>
                <c:pt idx="0">
                  <c:v>log</c:v>
                </c:pt>
              </c:strCache>
            </c:strRef>
          </c:tx>
          <c:spPr>
            <a:pattFill prst="pct75"/>
          </c:spPr>
          <c:cat>
            <c:strRef>
              <c:f>Sheet4!$A$2:$A$62</c:f>
              <c:strCache>
                <c:ptCount val="59"/>
                <c:pt idx="0">
                  <c:v>.</c:v>
                </c:pt>
                <c:pt idx="2">
                  <c:v>beam</c:v>
                </c:pt>
                <c:pt idx="6">
                  <c:v>blck</c:v>
                </c:pt>
                <c:pt idx="10">
                  <c:v>bdtr</c:v>
                </c:pt>
                <c:pt idx="14">
                  <c:v>dedup</c:v>
                </c:pt>
                <c:pt idx="18">
                  <c:v>epetra</c:v>
                </c:pt>
                <c:pt idx="22">
                  <c:v>fluid</c:v>
                </c:pt>
                <c:pt idx="26">
                  <c:v>freq</c:v>
                </c:pt>
                <c:pt idx="30">
                  <c:v>hpccg</c:v>
                </c:pt>
                <c:pt idx="34">
                  <c:v>minimd</c:v>
                </c:pt>
                <c:pt idx="38">
                  <c:v>phpccg</c:v>
                </c:pt>
                <c:pt idx="42">
                  <c:v>ray</c:v>
                </c:pt>
                <c:pt idx="46">
                  <c:v>swap</c:v>
                </c:pt>
                <c:pt idx="50">
                  <c:v>vips</c:v>
                </c:pt>
                <c:pt idx="54">
                  <c:v>x264</c:v>
                </c:pt>
                <c:pt idx="58">
                  <c:v>mean</c:v>
                </c:pt>
              </c:strCache>
            </c:strRef>
          </c:cat>
          <c:val>
            <c:numRef>
              <c:f>Sheet4!$F$2:$F$62</c:f>
              <c:numCache>
                <c:formatCode>General</c:formatCode>
                <c:ptCount val="61"/>
                <c:pt idx="1">
                  <c:v>0.0</c:v>
                </c:pt>
                <c:pt idx="2">
                  <c:v>0.0</c:v>
                </c:pt>
                <c:pt idx="3">
                  <c:v>0.0033663075846408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0.00757334158204547</c:v>
                </c:pt>
                <c:pt idx="13">
                  <c:v>0.0</c:v>
                </c:pt>
                <c:pt idx="14">
                  <c:v>0.0</c:v>
                </c:pt>
                <c:pt idx="15">
                  <c:v>0.0196665983585545</c:v>
                </c:pt>
                <c:pt idx="17">
                  <c:v>0.0</c:v>
                </c:pt>
                <c:pt idx="18">
                  <c:v>0.0</c:v>
                </c:pt>
                <c:pt idx="19">
                  <c:v>0.00296462890054676</c:v>
                </c:pt>
                <c:pt idx="21">
                  <c:v>0.0</c:v>
                </c:pt>
                <c:pt idx="22">
                  <c:v>0.0</c:v>
                </c:pt>
                <c:pt idx="23">
                  <c:v>0.00125582203263054</c:v>
                </c:pt>
                <c:pt idx="25">
                  <c:v>0.0</c:v>
                </c:pt>
                <c:pt idx="26">
                  <c:v>0.0</c:v>
                </c:pt>
                <c:pt idx="27">
                  <c:v>0.0185645646462937</c:v>
                </c:pt>
                <c:pt idx="29">
                  <c:v>0.0</c:v>
                </c:pt>
                <c:pt idx="30">
                  <c:v>0.0</c:v>
                </c:pt>
                <c:pt idx="31">
                  <c:v>0.00368840688160354</c:v>
                </c:pt>
                <c:pt idx="33">
                  <c:v>0.0</c:v>
                </c:pt>
                <c:pt idx="34">
                  <c:v>0.0</c:v>
                </c:pt>
                <c:pt idx="35">
                  <c:v>0.0585782032964724</c:v>
                </c:pt>
                <c:pt idx="37">
                  <c:v>0.0</c:v>
                </c:pt>
                <c:pt idx="38">
                  <c:v>0.0</c:v>
                </c:pt>
                <c:pt idx="39">
                  <c:v>0.00672873819583704</c:v>
                </c:pt>
                <c:pt idx="41">
                  <c:v>0.0</c:v>
                </c:pt>
                <c:pt idx="42">
                  <c:v>0.0</c:v>
                </c:pt>
                <c:pt idx="43">
                  <c:v>0.212417078622209</c:v>
                </c:pt>
                <c:pt idx="45">
                  <c:v>0.0</c:v>
                </c:pt>
                <c:pt idx="46">
                  <c:v>0.0</c:v>
                </c:pt>
                <c:pt idx="47">
                  <c:v>0.0306070510786985</c:v>
                </c:pt>
                <c:pt idx="49">
                  <c:v>0.0</c:v>
                </c:pt>
                <c:pt idx="50">
                  <c:v>0.0</c:v>
                </c:pt>
                <c:pt idx="51">
                  <c:v>0.00481961907715086</c:v>
                </c:pt>
                <c:pt idx="53">
                  <c:v>0.0</c:v>
                </c:pt>
                <c:pt idx="54">
                  <c:v>0.0</c:v>
                </c:pt>
                <c:pt idx="55">
                  <c:v>0.0141813954023417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</c:numCache>
            </c:numRef>
          </c:val>
        </c:ser>
        <c:gapWidth val="0"/>
        <c:overlap val="100"/>
        <c:axId val="662620520"/>
        <c:axId val="640356408"/>
      </c:barChart>
      <c:catAx>
        <c:axId val="662620520"/>
        <c:scaling>
          <c:orientation val="minMax"/>
        </c:scaling>
        <c:axPos val="b"/>
        <c:tickLblPos val="nextTo"/>
        <c:crossAx val="640356408"/>
        <c:crosses val="autoZero"/>
        <c:auto val="1"/>
        <c:lblAlgn val="ctr"/>
        <c:lblOffset val="100"/>
      </c:catAx>
      <c:valAx>
        <c:axId val="640356408"/>
        <c:scaling>
          <c:orientation val="minMax"/>
        </c:scaling>
        <c:axPos val="l"/>
        <c:majorGridlines/>
        <c:numFmt formatCode="General" sourceLinked="1"/>
        <c:tickLblPos val="nextTo"/>
        <c:crossAx val="662620520"/>
        <c:crosses val="autoZero"/>
        <c:crossBetween val="between"/>
      </c:valAx>
    </c:plotArea>
    <c:legend>
      <c:legendPos val="tr"/>
      <c:layout/>
    </c:legend>
    <c:plotVisOnly val="1"/>
  </c:chart>
  <c:txPr>
    <a:bodyPr/>
    <a:lstStyle/>
    <a:p>
      <a:pPr>
        <a:defRPr sz="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6893F-D8F1-8345-A8A8-D4B6B6367058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D4498-BB1A-874A-B60A-E61911E05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664FE-A267-4146-95BA-977F55F11EFB}" type="datetimeFigureOut">
              <a:rPr lang="en-US" smtClean="0"/>
              <a:pPr/>
              <a:t>2/8/11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15CE7-EFEE-854D-9EC6-741FB71EC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initials.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Addresses in. one bypass.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stratum deterministically</a:t>
            </a:r>
            <a:r>
              <a:rPr lang="en-US" baseline="0" dirty="0" smtClean="0"/>
              <a:t> as well.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Dash, one line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long.</a:t>
            </a:r>
            <a:r>
              <a:rPr lang="en-US" baseline="0" dirty="0" smtClean="0"/>
              <a:t> This is forecast. Write cache. Other implementation innovations.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Inscrutable.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Bochx</a:t>
            </a:r>
            <a:r>
              <a:rPr lang="en-US" dirty="0" smtClean="0"/>
              <a:t> x86.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 parsec and </a:t>
            </a:r>
            <a:r>
              <a:rPr lang="en-US" dirty="0" err="1" smtClean="0"/>
              <a:t>mantevo</a:t>
            </a:r>
            <a:r>
              <a:rPr lang="en-US" dirty="0" smtClean="0"/>
              <a:t>. Load imbalance. What are the sources for the slowdown. Stalling in phase 2,</a:t>
            </a:r>
            <a:r>
              <a:rPr lang="en-US" baseline="0" dirty="0" smtClean="0"/>
              <a:t> logging. Strata size predictor needs discussion. Different shades of blue. Change the color of the mean bar to be different. Discuss slide. Describe the slowdown.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 on mean.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be successful? Because unordered write buffer,</a:t>
            </a:r>
            <a:r>
              <a:rPr lang="en-US" baseline="0" dirty="0" smtClean="0"/>
              <a:t> stalling in phase2. Load imbalance. Wait for memory operations </a:t>
            </a:r>
            <a:r>
              <a:rPr lang="en-US" baseline="0" smtClean="0"/>
              <a:t>to complete.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Regret</a:t>
            </a:r>
            <a:r>
              <a:rPr lang="en-US" baseline="0" dirty="0" smtClean="0"/>
              <a:t> that short on </a:t>
            </a:r>
            <a:r>
              <a:rPr lang="en-US" baseline="0" dirty="0" err="1" smtClean="0"/>
              <a:t>timeb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right is the portrait of John Calvin. Controlling rather than reordering.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Fix. Blue</a:t>
            </a:r>
            <a:r>
              <a:rPr lang="en-US" baseline="0" dirty="0" smtClean="0"/>
              <a:t> and red stacks. Blue on the left, red on the right. Split apart left and right. Get rid of R1 &lt;- LD B. This is all you get, there is no normal stuff. Everyone is doing that.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 a load even though another</a:t>
            </a:r>
            <a:r>
              <a:rPr lang="en-US" baseline="0" dirty="0" smtClean="0"/>
              <a:t> processor is writing to that block. State what the invariants are. Dynamic self-invalidation. Multi-writer coherence protocol. Basically an MSI protocol with the addition. 46 is wrong.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be successful? Because unordered write buffer,</a:t>
            </a:r>
            <a:r>
              <a:rPr lang="en-US" baseline="0" dirty="0" smtClean="0"/>
              <a:t> stalling in phase2. Load imbalance. Wait for memory operations </a:t>
            </a:r>
            <a:r>
              <a:rPr lang="en-US" baseline="0" smtClean="0"/>
              <a:t>to complete.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Unhappy with coloring.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 a load even though another</a:t>
            </a:r>
            <a:r>
              <a:rPr lang="en-US" baseline="0" dirty="0" smtClean="0"/>
              <a:t> processor is writing to that block. State what the invariants are. Dynamic self-invalidation. Multi-writer coherence protocol. Basically an MSI protocol with the addition. 46 is wrong.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</a:t>
            </a:r>
            <a:r>
              <a:rPr lang="en-US" baseline="0" dirty="0" smtClean="0"/>
              <a:t> this guy is? More familiar.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Operated correctly.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Operated incorrectly.</a:t>
            </a:r>
            <a:r>
              <a:rPr lang="en-US" baseline="0" dirty="0" smtClean="0"/>
              <a:t> Which will you get? Either one. 50% of the time is 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 in order cores.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addresses. Do it fast. Brand new memory model.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Dependent load-store pairs can still be reordered, but the loads get the most recent value. Consistent notation. Program</a:t>
            </a:r>
            <a:r>
              <a:rPr lang="en-US" baseline="0" dirty="0" smtClean="0"/>
              <a:t> counter. Move it over, on the side. Load move across, store move lower. Middle row.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5CE7-EFEE-854D-9EC6-741FB71ECD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Opti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i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6CE8-668C-DE43-AC93-53C3FA34618F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58667" y="5870223"/>
            <a:ext cx="1185333" cy="98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5E68-1CF5-3040-AAEE-F1CE2B8198ED}" type="datetime1">
              <a:rPr lang="en-US" smtClean="0"/>
              <a:t>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8312-2DA0-A847-8582-B694DA067A5B}" type="datetime1">
              <a:rPr lang="en-US" smtClean="0"/>
              <a:t>2/13/11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133-5B1C-B241-AEF5-881644869B73}" type="datetime1">
              <a:rPr lang="en-US" smtClean="0"/>
              <a:t>2/13/11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C1C1-EA3D-ED48-AA29-3FAF04012CBC}" type="datetime1">
              <a:rPr lang="en-US" smtClean="0"/>
              <a:t>2/13/11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7C0-461F-4F43-96F5-9BD2526278ED}" type="datetime1">
              <a:rPr lang="en-US" smtClean="0"/>
              <a:t>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E33-ECE0-534F-B69C-338D83B57621}" type="datetime1">
              <a:rPr lang="en-US" smtClean="0"/>
              <a:t>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AEB1-36C3-1A44-8265-77326E4B356C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CBE8-79E8-6F42-A010-A535FDEA6270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BCFC-622A-6848-A940-0C8B80D987A8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81384"/>
            <a:ext cx="457200" cy="365125"/>
          </a:xfrm>
        </p:spPr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64583" t="14375" b="14375"/>
          <a:stretch>
            <a:fillRect/>
          </a:stretch>
        </p:blipFill>
        <p:spPr>
          <a:xfrm rot="5400000">
            <a:off x="8357766" y="6092225"/>
            <a:ext cx="522108" cy="10503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5932" y="6550223"/>
            <a:ext cx="1010463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Motivation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90622" y="6581001"/>
            <a:ext cx="1100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Hobbes Model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91028" y="6581001"/>
            <a:ext cx="80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Hobbes-U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97033" y="6581001"/>
            <a:ext cx="18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Methodology &amp; Evaluation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6367" y="6581001"/>
            <a:ext cx="10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Related Work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73361" y="6581001"/>
            <a:ext cx="867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Conclusion</a:t>
            </a:r>
            <a:endParaRPr lang="en-US" sz="120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7273"/>
            <a:ext cx="457200" cy="365125"/>
          </a:xfrm>
        </p:spPr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5932" y="6550223"/>
            <a:ext cx="6634899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64583" t="14375" b="14375"/>
          <a:stretch>
            <a:fillRect/>
          </a:stretch>
        </p:blipFill>
        <p:spPr>
          <a:xfrm rot="5400000">
            <a:off x="8357766" y="6092225"/>
            <a:ext cx="522108" cy="10503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5932" y="6581001"/>
            <a:ext cx="89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Motivation</a:t>
            </a:r>
            <a:endParaRPr lang="en-US" sz="12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016320" y="6570682"/>
            <a:ext cx="127470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Hobbes Model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91028" y="6581001"/>
            <a:ext cx="80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Hobbes-U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97033" y="6581001"/>
            <a:ext cx="18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Methodology &amp; Evaluation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6367" y="6581001"/>
            <a:ext cx="10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Related Work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73361" y="6581001"/>
            <a:ext cx="867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Conclusion</a:t>
            </a:r>
            <a:endParaRPr lang="en-US" sz="120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7273"/>
            <a:ext cx="457200" cy="365125"/>
          </a:xfrm>
        </p:spPr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5932" y="6550223"/>
            <a:ext cx="6634899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5932" y="6581001"/>
            <a:ext cx="89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Motivation</a:t>
            </a:r>
            <a:endParaRPr lang="en-US" sz="12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016320" y="6570682"/>
            <a:ext cx="1100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Hobbes Model</a:t>
            </a:r>
            <a:endParaRPr lang="en-US" sz="12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116726" y="6570682"/>
            <a:ext cx="92130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Hobbes-U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97033" y="6581001"/>
            <a:ext cx="18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Methodology &amp; Evaluation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6367" y="6581001"/>
            <a:ext cx="10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Related Work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73361" y="6581001"/>
            <a:ext cx="867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Conclusion</a:t>
            </a:r>
            <a:endParaRPr lang="en-US" sz="120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7273"/>
            <a:ext cx="457200" cy="365125"/>
          </a:xfrm>
        </p:spPr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5932" y="6550223"/>
            <a:ext cx="6634899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5932" y="6581001"/>
            <a:ext cx="89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Motivation</a:t>
            </a:r>
            <a:endParaRPr lang="en-US" sz="12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016320" y="6570682"/>
            <a:ext cx="1100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Hobbes Model</a:t>
            </a:r>
            <a:endParaRPr lang="en-US" sz="12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116726" y="6570682"/>
            <a:ext cx="80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Hobbes-U</a:t>
            </a:r>
            <a:endParaRPr lang="en-US" sz="1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852176" y="6539904"/>
            <a:ext cx="217639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Methodology &amp; Evaluation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6367" y="6581001"/>
            <a:ext cx="10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Related Work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73361" y="6581001"/>
            <a:ext cx="867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Conclusion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0866" y="6267273"/>
            <a:ext cx="1363134" cy="365125"/>
          </a:xfrm>
        </p:spPr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5932" y="6550223"/>
            <a:ext cx="6634899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5932" y="6581001"/>
            <a:ext cx="89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Motivation</a:t>
            </a:r>
            <a:endParaRPr lang="en-US" sz="12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016320" y="6570682"/>
            <a:ext cx="1100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Hobbes Model</a:t>
            </a:r>
            <a:endParaRPr lang="en-US" sz="12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116726" y="6570682"/>
            <a:ext cx="80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Hobbes-U</a:t>
            </a:r>
            <a:endParaRPr lang="en-US" sz="1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922731" y="6581001"/>
            <a:ext cx="18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Methodology &amp; Evaluation</a:t>
            </a:r>
            <a:endParaRPr lang="en-US" sz="12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772065" y="6570682"/>
            <a:ext cx="1197764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Related Work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73361" y="6581001"/>
            <a:ext cx="867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Conclusion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0866" y="6267273"/>
            <a:ext cx="1363134" cy="365125"/>
          </a:xfrm>
        </p:spPr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5932" y="6550223"/>
            <a:ext cx="6634899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5932" y="6581001"/>
            <a:ext cx="89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Motivation</a:t>
            </a:r>
            <a:endParaRPr lang="en-US" sz="12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016320" y="6570682"/>
            <a:ext cx="1100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Hobbes Model</a:t>
            </a:r>
            <a:endParaRPr lang="en-US" sz="12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116726" y="6570682"/>
            <a:ext cx="80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Hobbes-U</a:t>
            </a:r>
            <a:endParaRPr lang="en-US" sz="1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922731" y="6581001"/>
            <a:ext cx="18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Methodology &amp; Evaluation</a:t>
            </a:r>
            <a:endParaRPr lang="en-US" sz="12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772065" y="6570682"/>
            <a:ext cx="10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Related Work</a:t>
            </a:r>
            <a:endParaRPr lang="en-US" sz="12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6799059" y="6570682"/>
            <a:ext cx="9967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Conclusion</a:t>
            </a:r>
            <a:endParaRPr lang="en-US" sz="1400" b="1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0866" y="6267273"/>
            <a:ext cx="1363134" cy="365125"/>
          </a:xfrm>
        </p:spPr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05932" y="6550223"/>
            <a:ext cx="6634899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5BD5-3954-6641-A4BB-AFE1BA9F74F3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rcRect l="64583" t="14375" b="14375"/>
          <a:stretch>
            <a:fillRect/>
          </a:stretch>
        </p:blipFill>
        <p:spPr>
          <a:xfrm rot="5400000">
            <a:off x="8357766" y="6092225"/>
            <a:ext cx="522108" cy="10503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9866"/>
            <a:ext cx="8229600" cy="501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154C-9E90-4B49-81FC-9FBB4598D46A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9B0019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299906"/>
            <a:ext cx="457200" cy="309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FFE9-5631-004D-907D-5BF7D8DC3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Opti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323588"/>
          </a:xfrm>
        </p:spPr>
        <p:txBody>
          <a:bodyPr>
            <a:normAutofit fontScale="92500" lnSpcReduction="20000"/>
          </a:bodyPr>
          <a:lstStyle/>
          <a:p>
            <a:r>
              <a:rPr lang="en-US" sz="5176" b="1" dirty="0" smtClean="0">
                <a:solidFill>
                  <a:schemeClr val="tx1"/>
                </a:solidFill>
              </a:rPr>
              <a:t>Calvin:</a:t>
            </a:r>
            <a:endParaRPr lang="en-US" sz="4400" b="1" dirty="0" smtClean="0"/>
          </a:p>
          <a:p>
            <a:r>
              <a:rPr lang="en-US" sz="4400" dirty="0" smtClean="0"/>
              <a:t>Deterministic or Not?</a:t>
            </a:r>
            <a:br>
              <a:rPr lang="en-US" sz="4400" dirty="0" smtClean="0"/>
            </a:br>
            <a:r>
              <a:rPr lang="en-US" sz="4400" dirty="0" smtClean="0"/>
              <a:t>Free Will to Choose</a:t>
            </a:r>
          </a:p>
          <a:p>
            <a:endParaRPr lang="en-US" sz="4400" dirty="0" smtClean="0"/>
          </a:p>
          <a:p>
            <a:r>
              <a:rPr lang="en-US" sz="2800" dirty="0" smtClean="0"/>
              <a:t>Derek R. </a:t>
            </a:r>
            <a:r>
              <a:rPr lang="en-US" sz="2800" dirty="0" err="1" smtClean="0"/>
              <a:t>Hower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Polina Dudnik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Mark D. Hill, David A. Wood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673100"/>
            <a:ext cx="4362450" cy="180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986072" y="4109669"/>
            <a:ext cx="1542160" cy="240569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Buffer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93429" y="4106735"/>
            <a:ext cx="1546031" cy="24056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Buffer</a:t>
            </a:r>
            <a:endParaRPr lang="en-US" sz="6600" b="1" dirty="0">
              <a:solidFill>
                <a:schemeClr val="accent1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16330" y="1147341"/>
            <a:ext cx="1560629" cy="53680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1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9239" y="1140692"/>
            <a:ext cx="1574190" cy="5368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0</a:t>
            </a:r>
            <a:endParaRPr lang="en-US" sz="6600" b="1" dirty="0">
              <a:solidFill>
                <a:schemeClr val="accent1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</a:t>
            </a:r>
            <a:r>
              <a:rPr lang="en-US" dirty="0" smtClean="0"/>
              <a:t>Model: One Interleaving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rot="5400000">
            <a:off x="-2182201" y="4022838"/>
            <a:ext cx="5340127" cy="1588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6196" y="5090593"/>
            <a:ext cx="461665" cy="16023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Memory Order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248798" y="1432272"/>
            <a:ext cx="154603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8800" y="3163304"/>
            <a:ext cx="154603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C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9724" y="1986270"/>
            <a:ext cx="154521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B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8800" y="3687187"/>
            <a:ext cx="154603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D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49928" y="3415519"/>
            <a:ext cx="15327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D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1000" y="2238485"/>
            <a:ext cx="153190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B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1000" y="1151358"/>
            <a:ext cx="153271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1000" y="1669753"/>
            <a:ext cx="15327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251157" y="1406872"/>
            <a:ext cx="154603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1159" y="3137904"/>
            <a:ext cx="154603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C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1973" y="1960869"/>
            <a:ext cx="154521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B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51159" y="3678504"/>
            <a:ext cx="154603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D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52287" y="3390119"/>
            <a:ext cx="15327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D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54167" y="2217102"/>
            <a:ext cx="153190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B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53359" y="1138658"/>
            <a:ext cx="153271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53359" y="1644353"/>
            <a:ext cx="15327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A</a:t>
            </a:r>
            <a:endParaRPr lang="en-US" sz="2400" b="1" dirty="0">
              <a:latin typeface="Optima"/>
              <a:cs typeface="Optima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8600" y="3908871"/>
            <a:ext cx="8724900" cy="1588"/>
          </a:xfrm>
          <a:prstGeom prst="line">
            <a:avLst/>
          </a:prstGeom>
          <a:ln w="730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638028" y="2600335"/>
            <a:ext cx="461665" cy="10277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latin typeface="Optima"/>
                <a:cs typeface="Optima"/>
              </a:rPr>
              <a:t>Execute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69635" y="4108795"/>
            <a:ext cx="461665" cy="10277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b="1" dirty="0" smtClean="0">
                <a:latin typeface="Optima"/>
                <a:cs typeface="Optima"/>
              </a:rPr>
              <a:t>Publish</a:t>
            </a:r>
            <a:endParaRPr lang="en-US" b="1" dirty="0">
              <a:latin typeface="Optima"/>
              <a:cs typeface="Optima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6200000" flipH="1">
            <a:off x="7617597" y="5204596"/>
            <a:ext cx="2121231" cy="17175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7534255" y="2562112"/>
            <a:ext cx="2273919" cy="3177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71307" y="2778088"/>
            <a:ext cx="8871093" cy="2100161"/>
          </a:xfrm>
          <a:prstGeom prst="roundRect">
            <a:avLst/>
          </a:prstGeom>
          <a:solidFill>
            <a:srgbClr val="000090"/>
          </a:solidFill>
          <a:effectLst>
            <a:outerShdw blurRad="63500" sx="102000" sy="102000" algn="ctr">
              <a:srgbClr val="000000">
                <a:alpha val="43000"/>
              </a:srgbClr>
            </a:outerShdw>
            <a:reflection stA="0" endPos="0" dir="5400000" sy="-100000" algn="bl" rotWithShape="0"/>
          </a:effectLst>
          <a:scene3d>
            <a:camera prst="obliqueBottom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en-US" sz="3800" b="1" dirty="0" smtClean="0">
                <a:latin typeface="Optima"/>
                <a:cs typeface="Optima"/>
              </a:rPr>
              <a:t> all loads before all stores (execute)</a:t>
            </a:r>
          </a:p>
          <a:p>
            <a:pPr marL="342900" indent="-342900" algn="just">
              <a:buAutoNum type="arabicParenR"/>
            </a:pPr>
            <a:r>
              <a:rPr lang="en-US" sz="3800" b="1" dirty="0" smtClean="0">
                <a:latin typeface="Optima"/>
                <a:cs typeface="Optima"/>
              </a:rPr>
              <a:t> all stores in processor order (publish)</a:t>
            </a:r>
            <a:endParaRPr lang="en-US" sz="3800" b="1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18333 1.85185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16806 0.4388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53264 0.0497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16927 0.3231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6823 0.3652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18316 -0.0775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53281 -0.0328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1691 0.15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27 0.32315 L -0.18334 0.3233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1 0.15 L -0.18333 0.15393 " pathEditMode="relative" ptsTypes="AA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06 0.43889 L -0.53264 0.6039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23 0.36528 L -0.53264 0.52501 " pathEditMode="relative" ptsTypes="AA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2" grpId="0" animBg="1"/>
      <p:bldP spid="24" grpId="0" animBg="1"/>
      <p:bldP spid="26" grpId="0" animBg="1"/>
      <p:bldP spid="26" grpId="1" animBg="1"/>
      <p:bldP spid="27" grpId="0" animBg="1"/>
      <p:bldP spid="27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23" grpId="0" animBg="1"/>
      <p:bldP spid="28" grpId="0" animBg="1"/>
      <p:bldP spid="35" grpId="0" animBg="1"/>
      <p:bldP spid="41" grpId="0" animBg="1"/>
      <p:bldP spid="71" grpId="0" animBg="1"/>
      <p:bldP spid="73" grpId="0" animBg="1"/>
      <p:bldP spid="74" grpId="0" animBg="1"/>
      <p:bldP spid="85" grpId="0" animBg="1"/>
      <p:bldP spid="49" grpId="0"/>
      <p:bldP spid="50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7291868" y="6045755"/>
            <a:ext cx="1866900" cy="829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774700" y="4317725"/>
            <a:ext cx="8229600" cy="2601631"/>
            <a:chOff x="1130300" y="4317725"/>
            <a:chExt cx="8229600" cy="2601631"/>
          </a:xfrm>
        </p:grpSpPr>
        <p:sp>
          <p:nvSpPr>
            <p:cNvPr id="106" name="TextBox 105"/>
            <p:cNvSpPr txBox="1"/>
            <p:nvPr/>
          </p:nvSpPr>
          <p:spPr>
            <a:xfrm>
              <a:off x="8686803" y="4584425"/>
              <a:ext cx="461665" cy="10091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 smtClean="0">
                  <a:latin typeface="Optima"/>
                  <a:cs typeface="Optima"/>
                </a:rPr>
                <a:t>Execute</a:t>
              </a:r>
              <a:endParaRPr lang="en-US" b="1" dirty="0">
                <a:latin typeface="Optima"/>
                <a:cs typeface="Optima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22667" y="5891568"/>
              <a:ext cx="461665" cy="10277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b="1" dirty="0" smtClean="0">
                  <a:latin typeface="Optima"/>
                  <a:cs typeface="Optima"/>
                </a:rPr>
                <a:t>Publish</a:t>
              </a:r>
              <a:endParaRPr lang="en-US" b="1" dirty="0">
                <a:latin typeface="Optima"/>
                <a:cs typeface="Optima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rot="5400000">
              <a:off x="8285677" y="6328526"/>
              <a:ext cx="801454" cy="793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6200000" flipV="1">
              <a:off x="7986265" y="5018261"/>
              <a:ext cx="1401075" cy="4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130300" y="5857238"/>
              <a:ext cx="8229600" cy="1588"/>
            </a:xfrm>
            <a:prstGeom prst="line">
              <a:avLst/>
            </a:prstGeom>
            <a:ln w="730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1835383" y="1625211"/>
            <a:ext cx="1661993" cy="48610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tima"/>
                <a:ea typeface="Times New Roman" pitchFamily="18" charset="0"/>
                <a:cs typeface="Optima"/>
              </a:rPr>
              <a:t>PROCESSOR 0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Optima"/>
              <a:ea typeface="Times New Roman" pitchFamily="18" charset="0"/>
              <a:cs typeface="Optima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455728" y="1625211"/>
            <a:ext cx="1661993" cy="4829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anchor="b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800" b="1" dirty="0" smtClean="0">
              <a:solidFill>
                <a:srgbClr val="C4D0B5"/>
              </a:solidFill>
              <a:latin typeface="Optima"/>
              <a:ea typeface="Times New Roman" pitchFamily="18" charset="0"/>
              <a:cs typeface="Optima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C4D0B5"/>
                </a:solidFill>
                <a:latin typeface="Optima"/>
                <a:ea typeface="Times New Roman" pitchFamily="18" charset="0"/>
                <a:cs typeface="Optima"/>
              </a:rPr>
              <a:t>PROCESSOR 1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Model: Reduce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567"/>
            <a:ext cx="8229600" cy="48558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Optima"/>
                <a:cs typeface="Optima"/>
              </a:rPr>
              <a:t>Temporally divide multithreaded execution into global strata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7141" y="1229292"/>
            <a:ext cx="156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Stratum S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740" y="3860526"/>
            <a:ext cx="180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Stratum S </a:t>
            </a:r>
            <a:r>
              <a:rPr lang="en-US" dirty="0" smtClean="0">
                <a:latin typeface="Optima"/>
                <a:cs typeface="Optima"/>
              </a:rPr>
              <a:t>+ 1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5185" y="4287800"/>
            <a:ext cx="62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tima ExtraBlack"/>
                <a:cs typeface="Optima ExtraBlack"/>
              </a:rPr>
              <a:t>Begin Stratum</a:t>
            </a:r>
            <a:endParaRPr lang="en-US" dirty="0">
              <a:latin typeface="Optima ExtraBlack"/>
              <a:cs typeface="Optima Extra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3027" y="1604178"/>
            <a:ext cx="62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tima ExtraBlack"/>
                <a:cs typeface="Optima ExtraBlack"/>
              </a:rPr>
              <a:t>Begin Stratum</a:t>
            </a:r>
            <a:endParaRPr lang="en-US" dirty="0">
              <a:latin typeface="Optima ExtraBlack"/>
              <a:cs typeface="Optima ExtraBlack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-2217341" y="4041433"/>
            <a:ext cx="5147472" cy="1590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-62813" y="5394338"/>
            <a:ext cx="461665" cy="11759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Optima"/>
                <a:cs typeface="Optima"/>
              </a:rPr>
              <a:t>Time</a:t>
            </a:r>
            <a:endParaRPr lang="en-US" dirty="0">
              <a:latin typeface="Optima"/>
              <a:cs typeface="Optima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835381" y="1654158"/>
            <a:ext cx="6297029" cy="4743141"/>
            <a:chOff x="1936981" y="1654158"/>
            <a:chExt cx="6297029" cy="4743141"/>
          </a:xfrm>
        </p:grpSpPr>
        <p:sp>
          <p:nvSpPr>
            <p:cNvPr id="95" name="TextBox 94"/>
            <p:cNvSpPr txBox="1"/>
            <p:nvPr/>
          </p:nvSpPr>
          <p:spPr>
            <a:xfrm>
              <a:off x="1964885" y="6089395"/>
              <a:ext cx="1661992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flipH="1">
              <a:off x="1936981" y="1961935"/>
              <a:ext cx="1661992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68055" y="5731695"/>
              <a:ext cx="1661992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37798" y="2655632"/>
              <a:ext cx="1661117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68055" y="5377374"/>
              <a:ext cx="1661992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561121" y="5031252"/>
              <a:ext cx="1660358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59208" y="3117170"/>
              <a:ext cx="1659483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558400" y="2076826"/>
              <a:ext cx="1660358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58400" y="2417421"/>
              <a:ext cx="1660358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942655" y="3018786"/>
              <a:ext cx="1661992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50498" y="4707932"/>
              <a:ext cx="1661117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562935" y="5375886"/>
              <a:ext cx="1661992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955355" y="5045686"/>
              <a:ext cx="1661992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52350" y="6089522"/>
              <a:ext cx="1661992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72893" y="5726368"/>
              <a:ext cx="1661117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50498" y="3377363"/>
              <a:ext cx="1659483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37327" y="2311243"/>
              <a:ext cx="1660358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560362" y="3471409"/>
              <a:ext cx="1661117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59891" y="2796820"/>
              <a:ext cx="1660358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9623" y="1654158"/>
              <a:ext cx="1660358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50498" y="3734451"/>
              <a:ext cx="1659483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565050" y="1730949"/>
              <a:ext cx="1660358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52350" y="3827984"/>
              <a:ext cx="1660358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42655" y="4349355"/>
              <a:ext cx="1661992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548902" y="4336127"/>
              <a:ext cx="1660358" cy="3077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Load</a:t>
              </a:r>
              <a:endParaRPr lang="en-US" sz="1400" b="1" dirty="0">
                <a:latin typeface="Optima"/>
                <a:cs typeface="Optima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50716" y="4680761"/>
              <a:ext cx="1661992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Optima"/>
                  <a:cs typeface="Optima"/>
                </a:rPr>
                <a:t>Store</a:t>
              </a:r>
              <a:endParaRPr lang="en-US" sz="1400" b="1" dirty="0">
                <a:latin typeface="Optima"/>
                <a:cs typeface="Optima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00100" y="1716095"/>
            <a:ext cx="8229600" cy="2601631"/>
            <a:chOff x="1168400" y="1716095"/>
            <a:chExt cx="8229600" cy="2601631"/>
          </a:xfrm>
        </p:grpSpPr>
        <p:sp>
          <p:nvSpPr>
            <p:cNvPr id="47" name="TextBox 46"/>
            <p:cNvSpPr txBox="1"/>
            <p:nvPr/>
          </p:nvSpPr>
          <p:spPr>
            <a:xfrm>
              <a:off x="8686803" y="1982795"/>
              <a:ext cx="461665" cy="10091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 smtClean="0">
                  <a:latin typeface="Optima"/>
                  <a:cs typeface="Optima"/>
                </a:rPr>
                <a:t>Execute</a:t>
              </a:r>
              <a:endParaRPr lang="en-US" b="1" dirty="0">
                <a:latin typeface="Optima"/>
                <a:cs typeface="Optim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722667" y="3289938"/>
              <a:ext cx="461665" cy="10277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b="1" dirty="0" smtClean="0">
                  <a:latin typeface="Optima"/>
                  <a:cs typeface="Optima"/>
                </a:rPr>
                <a:t>Publish</a:t>
              </a:r>
              <a:endParaRPr lang="en-US" b="1" dirty="0">
                <a:latin typeface="Optima"/>
                <a:cs typeface="Optima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>
              <a:off x="8285677" y="3726896"/>
              <a:ext cx="801454" cy="793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V="1">
              <a:off x="7986265" y="2416631"/>
              <a:ext cx="1401075" cy="4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68400" y="3255608"/>
              <a:ext cx="8229600" cy="1588"/>
            </a:xfrm>
            <a:prstGeom prst="line">
              <a:avLst/>
            </a:prstGeom>
            <a:ln w="730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1800518" y="1612515"/>
            <a:ext cx="3180650" cy="2591943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68468" y="1607318"/>
            <a:ext cx="3180650" cy="2591943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18611" y="4241607"/>
            <a:ext cx="3180650" cy="2279935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983605" y="4241607"/>
            <a:ext cx="3180650" cy="2276396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5600" y="4229858"/>
            <a:ext cx="8597900" cy="11748"/>
          </a:xfrm>
          <a:prstGeom prst="line">
            <a:avLst/>
          </a:prstGeom>
          <a:ln w="730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55600" y="1598624"/>
            <a:ext cx="8597900" cy="8694"/>
          </a:xfrm>
          <a:prstGeom prst="line">
            <a:avLst/>
          </a:prstGeom>
          <a:ln w="730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18611" y="3827984"/>
            <a:ext cx="62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tima ExtraBlack"/>
                <a:cs typeface="Optima ExtraBlack"/>
              </a:rPr>
              <a:t>End Stratum and Synchronize</a:t>
            </a:r>
            <a:endParaRPr lang="en-US" dirty="0">
              <a:latin typeface="Optima ExtraBlack"/>
              <a:cs typeface="Optima ExtraBlac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8279" y="6039472"/>
            <a:ext cx="62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tima ExtraBlack"/>
                <a:cs typeface="Optima ExtraBlack"/>
              </a:rPr>
              <a:t>End Stratum and Synchronize</a:t>
            </a:r>
            <a:endParaRPr lang="en-US" dirty="0">
              <a:latin typeface="Optima ExtraBlack"/>
              <a:cs typeface="Optima Extra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9" grpId="0"/>
      <p:bldP spid="49" grpId="1"/>
      <p:bldP spid="33" grpId="0"/>
      <p:bldP spid="33" grpId="1"/>
      <p:bldP spid="45" grpId="0"/>
      <p:bldP spid="45" grpId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57200"/>
            <a:ext cx="8429625" cy="4238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Stratum Termination </a:t>
            </a:r>
            <a:r>
              <a:rPr lang="en-US" dirty="0" smtClean="0"/>
              <a:t>Function (3 Modes)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508123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11" b="1" dirty="0" smtClean="0">
                <a:latin typeface="Optima"/>
                <a:cs typeface="Optima"/>
              </a:rPr>
              <a:t>Unbounded </a:t>
            </a:r>
            <a:r>
              <a:rPr lang="en-US" sz="2811" b="1" dirty="0" smtClean="0">
                <a:solidFill>
                  <a:srgbClr val="FF0000"/>
                </a:solidFill>
                <a:latin typeface="Optima"/>
                <a:cs typeface="Optima"/>
              </a:rPr>
              <a:t>deterministic</a:t>
            </a:r>
            <a:r>
              <a:rPr lang="en-US" sz="2600" b="1" dirty="0" smtClean="0">
                <a:latin typeface="Optima"/>
                <a:cs typeface="Optima"/>
              </a:rPr>
              <a:t>: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d</a:t>
            </a:r>
            <a:r>
              <a:rPr lang="en-US" sz="2400" dirty="0" smtClean="0">
                <a:latin typeface="Optima"/>
                <a:cs typeface="Optima"/>
              </a:rPr>
              <a:t>eterminism </a:t>
            </a:r>
            <a:r>
              <a:rPr lang="en-US" sz="2400" dirty="0" err="1" smtClean="0">
                <a:latin typeface="Optima"/>
                <a:cs typeface="Optima"/>
                <a:sym typeface="Wingdings"/>
              </a:rPr>
              <a:t></a:t>
            </a:r>
            <a:r>
              <a:rPr lang="en-US" sz="2400" dirty="0" smtClean="0">
                <a:latin typeface="Optima"/>
                <a:cs typeface="Optima"/>
                <a:sym typeface="Wingdings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architectural </a:t>
            </a:r>
            <a:r>
              <a:rPr lang="en-US" sz="2400" dirty="0" smtClean="0">
                <a:latin typeface="Optima"/>
                <a:cs typeface="Optima"/>
              </a:rPr>
              <a:t>events </a:t>
            </a:r>
            <a:r>
              <a:rPr lang="en-US" sz="2400" dirty="0" smtClean="0">
                <a:latin typeface="Optima"/>
                <a:cs typeface="Optima"/>
              </a:rPr>
              <a:t>only</a:t>
            </a:r>
            <a:r>
              <a:rPr lang="en-US" sz="2400" dirty="0" smtClean="0">
                <a:latin typeface="Optima"/>
                <a:cs typeface="Optima"/>
              </a:rPr>
              <a:t>, e.g.</a:t>
            </a:r>
            <a:r>
              <a:rPr lang="en-US" sz="2400" dirty="0" smtClean="0">
                <a:latin typeface="Optima"/>
                <a:cs typeface="Optima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instructions</a:t>
            </a:r>
            <a:endParaRPr lang="en-US" sz="2400" b="1" dirty="0" smtClean="0"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(#</a:t>
            </a:r>
            <a:r>
              <a:rPr lang="en-US" sz="2400" dirty="0" smtClean="0">
                <a:latin typeface="Optima"/>
                <a:cs typeface="Optima"/>
              </a:rPr>
              <a:t>instructions </a:t>
            </a:r>
            <a:r>
              <a:rPr lang="en-US" sz="2400" dirty="0" smtClean="0">
                <a:latin typeface="Optima"/>
                <a:cs typeface="Optima"/>
              </a:rPr>
              <a:t>== threshold) OR synchronization</a:t>
            </a:r>
            <a:endParaRPr lang="en-US" sz="2400" dirty="0" smtClean="0">
              <a:latin typeface="Optima"/>
              <a:cs typeface="Optima"/>
            </a:endParaRPr>
          </a:p>
          <a:p>
            <a:endParaRPr lang="en-US" sz="2600" b="1" dirty="0" smtClean="0">
              <a:latin typeface="Optima"/>
              <a:cs typeface="Optima"/>
            </a:endParaRPr>
          </a:p>
          <a:p>
            <a:pPr marL="514350" lvl="1" indent="-514350">
              <a:buFont typeface="+mj-lt"/>
              <a:buAutoNum type="arabicPeriod" startAt="2"/>
            </a:pPr>
            <a:r>
              <a:rPr lang="en-US" sz="2800" b="1" dirty="0" smtClean="0">
                <a:solidFill>
                  <a:srgbClr val="FF0000"/>
                </a:solidFill>
                <a:latin typeface="Optima"/>
                <a:cs typeface="Optima"/>
              </a:rPr>
              <a:t>Conventional</a:t>
            </a:r>
            <a:r>
              <a:rPr lang="en-US" sz="2800" b="1" dirty="0" smtClean="0">
                <a:latin typeface="Optima"/>
                <a:cs typeface="Optima"/>
              </a:rPr>
              <a:t>:</a:t>
            </a:r>
            <a:endParaRPr lang="en-US" sz="2800" b="1" dirty="0" smtClean="0"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p</a:t>
            </a:r>
            <a:r>
              <a:rPr lang="en-US" sz="2400" dirty="0" smtClean="0">
                <a:latin typeface="Optima"/>
                <a:cs typeface="Optima"/>
              </a:rPr>
              <a:t>erformance </a:t>
            </a:r>
            <a:r>
              <a:rPr lang="en-US" sz="2400" dirty="0" err="1" smtClean="0">
                <a:latin typeface="Optima"/>
                <a:cs typeface="Optima"/>
                <a:sym typeface="Wingdings"/>
              </a:rPr>
              <a:t></a:t>
            </a:r>
            <a:r>
              <a:rPr lang="en-US" sz="2400" dirty="0" smtClean="0">
                <a:latin typeface="Optima"/>
                <a:cs typeface="Optima"/>
                <a:sym typeface="Wingdings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reduce </a:t>
            </a:r>
            <a:r>
              <a:rPr lang="en-US" sz="2400" dirty="0" smtClean="0">
                <a:latin typeface="Optima"/>
                <a:cs typeface="Optima"/>
              </a:rPr>
              <a:t>load </a:t>
            </a:r>
            <a:r>
              <a:rPr lang="en-US" sz="2400" dirty="0" smtClean="0">
                <a:latin typeface="Optima"/>
                <a:cs typeface="Optima"/>
              </a:rPr>
              <a:t>imbalance, e.g. cycle count</a:t>
            </a:r>
            <a:endParaRPr lang="en-US" sz="2400" b="1" dirty="0" smtClean="0"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(#cycles == threshold) OR synchronization</a:t>
            </a:r>
            <a:endParaRPr lang="en-US" sz="2400" dirty="0" smtClean="0">
              <a:latin typeface="Optima"/>
              <a:cs typeface="Optima"/>
            </a:endParaRPr>
          </a:p>
          <a:p>
            <a:pPr lvl="1"/>
            <a:endParaRPr lang="en-US" sz="2400" dirty="0" smtClean="0">
              <a:latin typeface="Optima"/>
              <a:cs typeface="Optima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>
                <a:latin typeface="Optima"/>
                <a:cs typeface="Optima"/>
              </a:rPr>
              <a:t>Bounded</a:t>
            </a:r>
            <a:r>
              <a:rPr lang="en-US" sz="2800" dirty="0" smtClean="0">
                <a:latin typeface="Optima"/>
                <a:cs typeface="Optima"/>
              </a:rPr>
              <a:t> </a:t>
            </a:r>
            <a:r>
              <a:rPr lang="en-US" sz="2811" b="1" dirty="0" smtClean="0">
                <a:solidFill>
                  <a:srgbClr val="FF0000"/>
                </a:solidFill>
                <a:latin typeface="Optima"/>
                <a:cs typeface="Optima"/>
              </a:rPr>
              <a:t>deterministic</a:t>
            </a:r>
            <a:r>
              <a:rPr lang="en-US" sz="2600" b="1" dirty="0" smtClean="0">
                <a:latin typeface="Optima"/>
                <a:cs typeface="Optima"/>
              </a:rPr>
              <a:t>: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d</a:t>
            </a:r>
            <a:r>
              <a:rPr lang="en-US" sz="2400" dirty="0" smtClean="0">
                <a:latin typeface="Optima"/>
                <a:cs typeface="Optima"/>
              </a:rPr>
              <a:t>eterminism </a:t>
            </a:r>
            <a:r>
              <a:rPr lang="en-US" sz="2400" dirty="0" err="1" smtClean="0">
                <a:latin typeface="Optima"/>
                <a:cs typeface="Optima"/>
                <a:sym typeface="Wingdings"/>
              </a:rPr>
              <a:t></a:t>
            </a:r>
            <a:r>
              <a:rPr lang="en-US" sz="2400" dirty="0" smtClean="0">
                <a:latin typeface="Optima"/>
                <a:cs typeface="Optima"/>
                <a:sym typeface="Wingdings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architectural events</a:t>
            </a:r>
            <a:r>
              <a:rPr lang="en-US" sz="2400" dirty="0" smtClean="0">
                <a:latin typeface="Optima"/>
                <a:cs typeface="Optima"/>
              </a:rPr>
              <a:t> only, e.g.</a:t>
            </a:r>
            <a:r>
              <a:rPr lang="en-US" sz="2400" dirty="0" smtClean="0">
                <a:latin typeface="Optima"/>
                <a:cs typeface="Optima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instructions</a:t>
            </a:r>
            <a:endParaRPr lang="en-US" sz="2400" b="1" dirty="0" smtClean="0"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(#</a:t>
            </a:r>
            <a:r>
              <a:rPr lang="en-US" sz="2400" dirty="0" smtClean="0">
                <a:latin typeface="Optima"/>
                <a:cs typeface="Optima"/>
              </a:rPr>
              <a:t>instructions</a:t>
            </a:r>
            <a:r>
              <a:rPr lang="en-US" sz="2400" dirty="0" smtClean="0">
                <a:latin typeface="Optima"/>
                <a:cs typeface="Optima"/>
              </a:rPr>
              <a:t> == threshold) OR (synchronization) </a:t>
            </a:r>
            <a:r>
              <a:rPr lang="en-US" sz="2400" b="1" dirty="0" smtClean="0">
                <a:latin typeface="Optima"/>
                <a:cs typeface="Optima"/>
              </a:rPr>
              <a:t>OR</a:t>
            </a:r>
            <a:endParaRPr lang="en-US" sz="2400" b="1" dirty="0" smtClean="0">
              <a:latin typeface="Optima"/>
              <a:cs typeface="Optima"/>
            </a:endParaRPr>
          </a:p>
          <a:p>
            <a:pPr lvl="1">
              <a:buNone/>
            </a:pPr>
            <a:r>
              <a:rPr lang="en-US" sz="2400" b="1" dirty="0" smtClean="0">
                <a:latin typeface="Optima"/>
                <a:cs typeface="Optima"/>
              </a:rPr>
              <a:t>   (resource exhaustion)</a:t>
            </a:r>
          </a:p>
          <a:p>
            <a:endParaRPr lang="en-US" sz="2800" dirty="0" smtClean="0">
              <a:latin typeface="Optima"/>
              <a:cs typeface="Optima"/>
            </a:endParaRPr>
          </a:p>
          <a:p>
            <a:pPr lvl="1"/>
            <a:endParaRPr lang="en-US" sz="2400" dirty="0" smtClean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720" y="503238"/>
            <a:ext cx="5443279" cy="585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866"/>
            <a:ext cx="8229600" cy="558303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tima"/>
                <a:cs typeface="Optima"/>
              </a:rPr>
              <a:t>Motivation &amp; Goals</a:t>
            </a:r>
          </a:p>
          <a:p>
            <a:endParaRPr lang="en-US" b="1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Model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b="1" dirty="0" smtClean="0">
                <a:latin typeface="Optima"/>
                <a:cs typeface="Optima"/>
              </a:rPr>
              <a:t>Implementation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Write Cache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MIST Protocol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Stratum Size Predictor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Evaluation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Conclusion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Related Work (optional)</a:t>
            </a:r>
          </a:p>
          <a:p>
            <a:pPr>
              <a:buNone/>
            </a:pPr>
            <a:endParaRPr lang="en-US" dirty="0" smtClean="0">
              <a:latin typeface="Optima"/>
              <a:cs typeface="Optima"/>
            </a:endParaRPr>
          </a:p>
          <a:p>
            <a:endParaRPr lang="en-US" dirty="0" smtClean="0">
              <a:latin typeface="Optima"/>
              <a:cs typeface="Optima"/>
            </a:endParaRPr>
          </a:p>
          <a:p>
            <a:endParaRPr lang="en-US" dirty="0" smtClean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 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5081235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Optima"/>
                <a:cs typeface="Optima"/>
              </a:rPr>
              <a:t>Implementation Challenges: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Stratification </a:t>
            </a:r>
            <a:r>
              <a:rPr lang="en-US" sz="2400" dirty="0" err="1" smtClean="0">
                <a:latin typeface="Optima"/>
                <a:cs typeface="Optima"/>
                <a:sym typeface="Wingdings"/>
              </a:rPr>
              <a:t></a:t>
            </a:r>
            <a:r>
              <a:rPr lang="en-US" sz="2400" dirty="0" smtClean="0">
                <a:latin typeface="Optima"/>
                <a:cs typeface="Optima"/>
                <a:sym typeface="Wingdings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Load </a:t>
            </a:r>
            <a:r>
              <a:rPr lang="en-US" sz="2400" dirty="0" smtClean="0">
                <a:latin typeface="Optima"/>
                <a:cs typeface="Optima"/>
              </a:rPr>
              <a:t>imbalance due to </a:t>
            </a:r>
            <a:r>
              <a:rPr lang="en-US" sz="2400" dirty="0" smtClean="0">
                <a:latin typeface="Optima"/>
                <a:cs typeface="Optima"/>
              </a:rPr>
              <a:t>barriers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Buffering </a:t>
            </a:r>
            <a:r>
              <a:rPr lang="en-US" sz="2400" dirty="0" err="1" smtClean="0">
                <a:latin typeface="Optima"/>
                <a:cs typeface="Optima"/>
                <a:sym typeface="Wingdings"/>
              </a:rPr>
              <a:t></a:t>
            </a:r>
            <a:r>
              <a:rPr lang="en-US" sz="2400" dirty="0" smtClean="0">
                <a:latin typeface="Optima"/>
                <a:cs typeface="Optima"/>
                <a:sym typeface="Wingdings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Conventional </a:t>
            </a:r>
            <a:r>
              <a:rPr lang="en-US" sz="2400" dirty="0" smtClean="0">
                <a:latin typeface="Optima"/>
                <a:cs typeface="Optima"/>
              </a:rPr>
              <a:t>store buffers do not scale</a:t>
            </a:r>
            <a:endParaRPr lang="en-US" sz="2400" dirty="0" smtClean="0"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Ordering </a:t>
            </a:r>
            <a:r>
              <a:rPr lang="en-US" sz="2400" dirty="0" err="1" smtClean="0">
                <a:latin typeface="Optima"/>
                <a:cs typeface="Optima"/>
                <a:sym typeface="Wingdings"/>
              </a:rPr>
              <a:t></a:t>
            </a:r>
            <a:r>
              <a:rPr lang="en-US" sz="2400" dirty="0" smtClean="0">
                <a:latin typeface="Optima"/>
                <a:cs typeface="Optima"/>
                <a:sym typeface="Wingdings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Serial </a:t>
            </a:r>
            <a:r>
              <a:rPr lang="en-US" sz="2400" dirty="0" smtClean="0">
                <a:latin typeface="Optima"/>
                <a:cs typeface="Optima"/>
              </a:rPr>
              <a:t>flush is </a:t>
            </a:r>
            <a:r>
              <a:rPr lang="en-US" sz="2400" dirty="0" err="1" smtClean="0">
                <a:latin typeface="Optima"/>
                <a:cs typeface="Optima"/>
              </a:rPr>
              <a:t>sloooooooow</a:t>
            </a:r>
            <a:endParaRPr lang="en-US" sz="2400" dirty="0" smtClean="0">
              <a:latin typeface="Optima"/>
              <a:cs typeface="Optima"/>
            </a:endParaRPr>
          </a:p>
          <a:p>
            <a:pPr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Calvin-MIST Implementation:</a:t>
            </a:r>
            <a:endParaRPr lang="en-US" sz="2600" b="1" dirty="0" smtClean="0"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Store buffers </a:t>
            </a:r>
            <a:r>
              <a:rPr lang="en-US" sz="2400" dirty="0" err="1" smtClean="0">
                <a:latin typeface="Optima"/>
                <a:cs typeface="Optima"/>
                <a:sym typeface="Wingdings"/>
              </a:rPr>
              <a:t></a:t>
            </a:r>
            <a:r>
              <a:rPr lang="en-US" sz="2400" dirty="0" smtClean="0">
                <a:latin typeface="Optima"/>
                <a:cs typeface="Optima"/>
              </a:rPr>
              <a:t> Unordered </a:t>
            </a:r>
            <a:r>
              <a:rPr lang="en-US" sz="2400" dirty="0" smtClean="0">
                <a:latin typeface="Optima"/>
                <a:cs typeface="Optima"/>
              </a:rPr>
              <a:t>write cache</a:t>
            </a:r>
            <a:endParaRPr lang="en-US" sz="2400" dirty="0" smtClean="0"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Load imbalance </a:t>
            </a:r>
            <a:r>
              <a:rPr lang="en-US" sz="2400" dirty="0" err="1" smtClean="0">
                <a:latin typeface="Optima"/>
                <a:cs typeface="Optima"/>
                <a:sym typeface="Wingdings"/>
              </a:rPr>
              <a:t></a:t>
            </a:r>
            <a:r>
              <a:rPr lang="en-US" sz="2400" dirty="0" smtClean="0">
                <a:latin typeface="Optima"/>
                <a:cs typeface="Optima"/>
                <a:sym typeface="Wingdings"/>
              </a:rPr>
              <a:t> Stratum Size Predictor (in paper)</a:t>
            </a:r>
            <a:endParaRPr lang="en-US" sz="2400" dirty="0" smtClean="0"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latin typeface="Optima"/>
                <a:cs typeface="Optima"/>
                <a:sym typeface="Wingdings"/>
              </a:rPr>
              <a:t>Fast flush </a:t>
            </a:r>
            <a:r>
              <a:rPr lang="en-US" sz="2400" dirty="0" err="1" smtClean="0">
                <a:latin typeface="Optima"/>
                <a:cs typeface="Optima"/>
                <a:sym typeface="Wingdings"/>
              </a:rPr>
              <a:t></a:t>
            </a:r>
            <a:r>
              <a:rPr lang="en-US" sz="2400" dirty="0" smtClean="0">
                <a:latin typeface="Optima"/>
                <a:cs typeface="Optima"/>
                <a:sym typeface="Wingdings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MIST </a:t>
            </a:r>
            <a:r>
              <a:rPr lang="en-US" sz="2400" dirty="0" smtClean="0">
                <a:latin typeface="Optima"/>
                <a:cs typeface="Optima"/>
              </a:rPr>
              <a:t>Coherence Protocol</a:t>
            </a:r>
          </a:p>
          <a:p>
            <a:pPr lvl="1">
              <a:buNone/>
            </a:pPr>
            <a:endParaRPr lang="en-US" dirty="0" smtClean="0">
              <a:latin typeface="Optima"/>
              <a:cs typeface="Optima"/>
            </a:endParaRPr>
          </a:p>
          <a:p>
            <a:pPr lvl="1">
              <a:buNone/>
            </a:pPr>
            <a:endParaRPr lang="en-US" sz="2400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02113" y="1100402"/>
            <a:ext cx="3772744" cy="3451418"/>
            <a:chOff x="302113" y="1100402"/>
            <a:chExt cx="3772744" cy="3451418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2484790" y="3407786"/>
              <a:ext cx="2229134" cy="9222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15742" y="1124646"/>
              <a:ext cx="1133370" cy="340231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6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Optima"/>
                  <a:cs typeface="Optima"/>
                </a:rPr>
                <a:t>Proc 1</a:t>
              </a:r>
              <a:endPara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1676" y="1142544"/>
              <a:ext cx="1143219" cy="337462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6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Optima"/>
                  <a:cs typeface="Optima"/>
                </a:rPr>
                <a:t>Proc 0</a:t>
              </a:r>
              <a:endParaRPr lang="en-US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775448" y="1257309"/>
              <a:ext cx="1122769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Optima"/>
                  <a:cs typeface="Optima"/>
                </a:rPr>
                <a:t>Load A</a:t>
              </a:r>
              <a:endParaRPr lang="en-US" sz="2000" b="1" dirty="0">
                <a:latin typeface="Optima"/>
                <a:cs typeface="Optim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5448" y="1782287"/>
              <a:ext cx="1122769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Optima"/>
                  <a:cs typeface="Optima"/>
                </a:rPr>
                <a:t>Load C</a:t>
              </a:r>
              <a:endParaRPr lang="en-US" sz="2000" b="1" dirty="0">
                <a:latin typeface="Optima"/>
                <a:cs typeface="Optim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43411" y="1782287"/>
              <a:ext cx="1113098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Optima"/>
                  <a:cs typeface="Optima"/>
                </a:rPr>
                <a:t>Load B</a:t>
              </a:r>
              <a:endParaRPr lang="en-US" sz="2000" b="1" dirty="0">
                <a:latin typeface="Optima"/>
                <a:cs typeface="Optim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2633" y="1257309"/>
              <a:ext cx="1113098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Optima"/>
                  <a:cs typeface="Optima"/>
                </a:rPr>
                <a:t>Load A</a:t>
              </a:r>
              <a:endParaRPr lang="en-US" sz="2000" b="1" dirty="0">
                <a:latin typeface="Optima"/>
                <a:cs typeface="Optima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02113" y="2297830"/>
              <a:ext cx="3614225" cy="1516"/>
            </a:xfrm>
            <a:prstGeom prst="line">
              <a:avLst/>
            </a:prstGeom>
            <a:ln w="730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3019288" y="1686598"/>
              <a:ext cx="1171667" cy="2306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06276" y="1217656"/>
              <a:ext cx="461665" cy="9810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 smtClean="0">
                  <a:latin typeface="Optima"/>
                  <a:cs typeface="Optima"/>
                </a:rPr>
                <a:t>Execute</a:t>
              </a:r>
              <a:endParaRPr lang="en-US" b="1" dirty="0">
                <a:latin typeface="Optima"/>
                <a:cs typeface="Optim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3192" y="2346321"/>
              <a:ext cx="461665" cy="9810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b="1" dirty="0" smtClean="0">
                  <a:latin typeface="Optima"/>
                  <a:cs typeface="Optima"/>
                </a:rPr>
                <a:t>Publish</a:t>
              </a:r>
              <a:endParaRPr lang="en-US" b="1" dirty="0">
                <a:latin typeface="Optima"/>
                <a:cs typeface="Optima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02113" y="1100402"/>
              <a:ext cx="3614225" cy="24244"/>
            </a:xfrm>
            <a:prstGeom prst="line">
              <a:avLst/>
            </a:prstGeom>
            <a:ln w="730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8128" y="4550304"/>
              <a:ext cx="3448210" cy="1516"/>
            </a:xfrm>
            <a:prstGeom prst="line">
              <a:avLst/>
            </a:prstGeom>
            <a:ln w="730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Unordered Write Cache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74857" y="1004334"/>
            <a:ext cx="5069143" cy="2627866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Optima"/>
                <a:cs typeface="Optima"/>
              </a:rPr>
              <a:t>Behavior</a:t>
            </a:r>
            <a:r>
              <a:rPr lang="en-US" b="1" dirty="0" smtClean="0">
                <a:latin typeface="Optima"/>
                <a:cs typeface="Optima"/>
              </a:rPr>
              <a:t>:</a:t>
            </a:r>
          </a:p>
          <a:p>
            <a:pPr lvl="1"/>
            <a:r>
              <a:rPr lang="en-US" sz="2200" dirty="0" smtClean="0">
                <a:latin typeface="Optima"/>
                <a:cs typeface="Optima"/>
              </a:rPr>
              <a:t>drops program store ordering</a:t>
            </a:r>
          </a:p>
          <a:p>
            <a:pPr lvl="1"/>
            <a:r>
              <a:rPr lang="en-US" sz="2200" dirty="0" smtClean="0">
                <a:latin typeface="Optima"/>
                <a:cs typeface="Optima"/>
              </a:rPr>
              <a:t>coalesces stores</a:t>
            </a:r>
          </a:p>
          <a:p>
            <a:pPr lvl="1"/>
            <a:r>
              <a:rPr lang="en-US" sz="2200" dirty="0" smtClean="0">
                <a:latin typeface="Optima"/>
                <a:cs typeface="Optima"/>
              </a:rPr>
              <a:t>prohibits loads in publish phase</a:t>
            </a:r>
          </a:p>
          <a:p>
            <a:pPr lvl="1"/>
            <a:endParaRPr lang="en-US" sz="2200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Replacements/overflow:</a:t>
            </a:r>
          </a:p>
          <a:p>
            <a:pPr lvl="1">
              <a:buNone/>
            </a:pPr>
            <a:endParaRPr lang="en-US" sz="2200" b="1" dirty="0" smtClean="0">
              <a:latin typeface="Optima"/>
              <a:cs typeface="Opti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9057" y="3563584"/>
            <a:ext cx="4876800" cy="271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End stratum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Bounded Deterministic Mode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Repeatable only 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same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HW</a:t>
            </a:r>
          </a:p>
          <a:p>
            <a:pPr marL="51435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Log (TM-like)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Unbounded Deterministic Mode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Repeatable on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any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HW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122" y="2346321"/>
            <a:ext cx="112217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Store B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448" y="2833075"/>
            <a:ext cx="1122769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Store D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6015" y="3387436"/>
            <a:ext cx="111309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Store A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34951" y="4869214"/>
            <a:ext cx="3561582" cy="64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Atomic Flush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2633" y="3884147"/>
            <a:ext cx="111251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Store D</a:t>
            </a:r>
            <a:endParaRPr lang="en-US" sz="2000" b="1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build="p" bldLvl="2"/>
      <p:bldP spid="40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rot="5400000">
            <a:off x="5382512" y="5168839"/>
            <a:ext cx="1896169" cy="12698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Optima"/>
                <a:cs typeface="Optima"/>
              </a:rPr>
              <a:t>Goal</a:t>
            </a:r>
            <a:r>
              <a:rPr lang="en-US" sz="2800" dirty="0" smtClean="0">
                <a:latin typeface="Optima"/>
                <a:cs typeface="Optima"/>
              </a:rPr>
              <a:t>: speed up </a:t>
            </a:r>
            <a:r>
              <a:rPr lang="en-US" sz="2800" dirty="0" smtClean="0">
                <a:latin typeface="Optima"/>
                <a:cs typeface="Optima"/>
              </a:rPr>
              <a:t>publish </a:t>
            </a:r>
            <a:r>
              <a:rPr lang="en-US" sz="2800" dirty="0" smtClean="0">
                <a:latin typeface="Optima"/>
                <a:cs typeface="Optima"/>
              </a:rPr>
              <a:t>phase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delayed “</a:t>
            </a:r>
            <a:r>
              <a:rPr lang="en-US" sz="2400" dirty="0" err="1" smtClean="0">
                <a:latin typeface="Optima"/>
                <a:cs typeface="Optima"/>
              </a:rPr>
              <a:t>timebomb</a:t>
            </a:r>
            <a:r>
              <a:rPr lang="en-US" sz="2400" dirty="0" smtClean="0">
                <a:latin typeface="Optima"/>
                <a:cs typeface="Optima"/>
              </a:rPr>
              <a:t>” invalidate (in paper) 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write caches flush in </a:t>
            </a:r>
            <a:r>
              <a:rPr lang="en-US" sz="2400" dirty="0" smtClean="0">
                <a:latin typeface="Optima"/>
                <a:cs typeface="Optima"/>
              </a:rPr>
              <a:t>parallel</a:t>
            </a:r>
            <a:endParaRPr lang="en-US" sz="2400" dirty="0" smtClean="0">
              <a:latin typeface="Optima"/>
              <a:cs typeface="Optima"/>
            </a:endParaRPr>
          </a:p>
          <a:p>
            <a:pPr lvl="1"/>
            <a:endParaRPr lang="en-US" dirty="0" smtClean="0">
              <a:latin typeface="Optima"/>
              <a:cs typeface="Optima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25385" y="3191058"/>
            <a:ext cx="1560629" cy="289411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1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0909" y="3206282"/>
            <a:ext cx="1574190" cy="287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0</a:t>
            </a:r>
            <a:endParaRPr lang="en-US" sz="6600" b="1" dirty="0">
              <a:solidFill>
                <a:schemeClr val="accent1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643643" y="3303905"/>
            <a:ext cx="1546031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Load A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643" y="3750467"/>
            <a:ext cx="1546031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Load C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3485" y="3750467"/>
            <a:ext cx="153271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Load B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2414" y="3303905"/>
            <a:ext cx="153271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Load A</a:t>
            </a:r>
            <a:endParaRPr lang="en-US" sz="2000" b="1" dirty="0">
              <a:latin typeface="Optima"/>
              <a:cs typeface="Optim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27373" y="4227103"/>
            <a:ext cx="4339701" cy="1588"/>
          </a:xfrm>
          <a:prstGeom prst="line">
            <a:avLst/>
          </a:prstGeom>
          <a:ln w="730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840207" y="3668464"/>
            <a:ext cx="996656" cy="3176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40124" y="3171724"/>
            <a:ext cx="461665" cy="9329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latin typeface="Optima"/>
                <a:cs typeface="Optima"/>
              </a:rPr>
              <a:t>Execute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9647" y="4268351"/>
            <a:ext cx="461665" cy="8345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b="1" dirty="0" smtClean="0">
                <a:latin typeface="Optima"/>
                <a:cs typeface="Optima"/>
              </a:rPr>
              <a:t>Publish</a:t>
            </a:r>
            <a:endParaRPr lang="en-US" b="1" dirty="0">
              <a:latin typeface="Optima"/>
              <a:cs typeface="Optima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427373" y="3191058"/>
            <a:ext cx="4339701" cy="15224"/>
          </a:xfrm>
          <a:prstGeom prst="line">
            <a:avLst/>
          </a:prstGeom>
          <a:ln w="730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27373" y="6076842"/>
            <a:ext cx="4339701" cy="9620"/>
          </a:xfrm>
          <a:prstGeom prst="line">
            <a:avLst/>
          </a:prstGeom>
          <a:ln w="730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43643" y="4294555"/>
            <a:ext cx="1541456" cy="400110"/>
          </a:xfrm>
          <a:prstGeom prst="rect">
            <a:avLst/>
          </a:prstGeom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Store B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8969" y="4781309"/>
            <a:ext cx="1542268" cy="400110"/>
          </a:xfrm>
          <a:prstGeom prst="rect">
            <a:avLst/>
          </a:prstGeom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Store D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67215" y="5122945"/>
            <a:ext cx="1528983" cy="400110"/>
          </a:xfrm>
          <a:prstGeom prst="rect">
            <a:avLst/>
          </a:prstGeom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Store A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3834" y="5619656"/>
            <a:ext cx="1528176" cy="400110"/>
          </a:xfrm>
          <a:prstGeom prst="rect">
            <a:avLst/>
          </a:prstGeom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Store D</a:t>
            </a:r>
            <a:endParaRPr lang="en-US" sz="2000" b="1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037 " pathEditMode="relative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12037 " pathEditMode="relative" ptsTypes="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20" grpId="0"/>
      <p:bldP spid="21" grpId="0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720" y="503238"/>
            <a:ext cx="5443279" cy="585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tima"/>
                <a:cs typeface="Optima"/>
              </a:rPr>
              <a:t>Motivation &amp; Goals</a:t>
            </a:r>
          </a:p>
          <a:p>
            <a:endParaRPr lang="en-US" b="1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Model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Implementation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b="1" dirty="0" smtClean="0">
                <a:latin typeface="Optima"/>
                <a:cs typeface="Optima"/>
              </a:rPr>
              <a:t>Evaluation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Conclusion</a:t>
            </a:r>
          </a:p>
          <a:p>
            <a:pPr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Related Work (optional</a:t>
            </a:r>
            <a:r>
              <a:rPr lang="en-US" dirty="0" smtClean="0">
                <a:latin typeface="Optima"/>
                <a:cs typeface="Optima"/>
              </a:rPr>
              <a:t>)</a:t>
            </a:r>
            <a:endParaRPr lang="en-US" dirty="0" smtClean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867"/>
            <a:ext cx="8229600" cy="960233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smtClean="0">
                <a:latin typeface="Optima"/>
                <a:cs typeface="Optima"/>
              </a:rPr>
              <a:t>Infrastructure</a:t>
            </a:r>
          </a:p>
          <a:p>
            <a:pPr lvl="1"/>
            <a:r>
              <a:rPr lang="en-US" dirty="0" err="1" smtClean="0">
                <a:latin typeface="Optima"/>
                <a:cs typeface="Optima"/>
              </a:rPr>
              <a:t>Bochs</a:t>
            </a:r>
            <a:endParaRPr lang="en-US" dirty="0" smtClean="0">
              <a:latin typeface="Optima"/>
              <a:cs typeface="Optima"/>
            </a:endParaRPr>
          </a:p>
          <a:p>
            <a:pPr lvl="1"/>
            <a:r>
              <a:rPr lang="en-US" dirty="0" smtClean="0">
                <a:latin typeface="Optima"/>
                <a:cs typeface="Optima"/>
              </a:rPr>
              <a:t>GEMS</a:t>
            </a:r>
          </a:p>
          <a:p>
            <a:r>
              <a:rPr lang="en-US" dirty="0" smtClean="0">
                <a:latin typeface="Optima"/>
                <a:cs typeface="Optima"/>
              </a:rPr>
              <a:t>Workloads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Parsec</a:t>
            </a:r>
          </a:p>
          <a:p>
            <a:pPr lvl="1"/>
            <a:r>
              <a:rPr lang="en-US" dirty="0" err="1" smtClean="0">
                <a:latin typeface="Optima"/>
                <a:cs typeface="Optima"/>
              </a:rPr>
              <a:t>Mantevo</a:t>
            </a:r>
            <a:endParaRPr lang="en-US" dirty="0" smtClean="0">
              <a:latin typeface="Optima"/>
              <a:cs typeface="Optima"/>
            </a:endParaRPr>
          </a:p>
          <a:p>
            <a:endParaRPr lang="en-US" dirty="0">
              <a:latin typeface="Optima"/>
              <a:cs typeface="Optim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2301" y="2146300"/>
          <a:ext cx="7861299" cy="436086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20433"/>
                <a:gridCol w="2620433"/>
                <a:gridCol w="2620433"/>
              </a:tblGrid>
              <a:tr h="54510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Base</a:t>
                      </a:r>
                      <a:endParaRPr lang="en-US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0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Calvin-MIST</a:t>
                      </a:r>
                      <a:endParaRPr lang="en-US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084"/>
                    </a:solidFill>
                  </a:tcPr>
                </a:tc>
              </a:tr>
              <a:tr h="5451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Cores</a:t>
                      </a:r>
                      <a:endParaRPr lang="en-US" b="1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8, 2.0 </a:t>
                      </a:r>
                      <a:r>
                        <a:rPr lang="en-US" dirty="0" err="1" smtClean="0">
                          <a:latin typeface="Optima"/>
                          <a:cs typeface="Optima"/>
                        </a:rPr>
                        <a:t>Ghz</a:t>
                      </a:r>
                      <a:r>
                        <a:rPr lang="en-US" dirty="0" smtClean="0">
                          <a:latin typeface="Optima"/>
                          <a:cs typeface="Optima"/>
                        </a:rPr>
                        <a:t> in-order</a:t>
                      </a:r>
                      <a:r>
                        <a:rPr lang="en-US" baseline="0" dirty="0" smtClean="0">
                          <a:latin typeface="Optima"/>
                          <a:cs typeface="Optima"/>
                        </a:rPr>
                        <a:t> pipelined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/>
                </a:tc>
              </a:tr>
              <a:tr h="5451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Write Cache</a:t>
                      </a:r>
                      <a:endParaRPr lang="en-US" b="1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N/A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64 entry, 8 way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1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L1 Cache</a:t>
                      </a:r>
                      <a:endParaRPr lang="en-US" b="1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Private, Split</a:t>
                      </a:r>
                      <a:r>
                        <a:rPr lang="en-US" baseline="0" dirty="0" smtClean="0">
                          <a:latin typeface="Optima"/>
                          <a:cs typeface="Optima"/>
                        </a:rPr>
                        <a:t> L1 I&amp;D, 32K 8-way, 1 cycle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/>
                </a:tc>
              </a:tr>
              <a:tr h="5451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Coherence Protocol</a:t>
                      </a:r>
                      <a:endParaRPr lang="en-US" b="1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Conventional MOESI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Multiple Writer</a:t>
                      </a:r>
                      <a:r>
                        <a:rPr lang="en-US" baseline="0" dirty="0" smtClean="0">
                          <a:latin typeface="Optima"/>
                          <a:cs typeface="Optima"/>
                        </a:rPr>
                        <a:t> MIST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1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Barrier</a:t>
                      </a:r>
                      <a:endParaRPr lang="en-US" b="1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N/A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16 cycle latency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1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L2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 Cache</a:t>
                      </a:r>
                      <a:endParaRPr lang="en-US" b="1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Shared, 8MB,</a:t>
                      </a:r>
                      <a:r>
                        <a:rPr lang="en-US" baseline="0" dirty="0" smtClean="0">
                          <a:latin typeface="Optima"/>
                          <a:cs typeface="Optima"/>
                        </a:rPr>
                        <a:t> 16-way, 8 banks, 12 cycles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/>
                </a:tc>
              </a:tr>
              <a:tr h="5451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Directory</a:t>
                      </a:r>
                      <a:endParaRPr lang="en-US" b="1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tima"/>
                          <a:cs typeface="Optima"/>
                        </a:rPr>
                        <a:t>Distributed at the L2 banks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276600" y="2641600"/>
            <a:ext cx="5016500" cy="698500"/>
          </a:xfrm>
          <a:prstGeom prst="ellipse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65500" y="4216400"/>
            <a:ext cx="5016500" cy="698500"/>
          </a:xfrm>
          <a:prstGeom prst="ellipse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Unbounded Deterministic Mode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09663"/>
          <a:ext cx="82296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5100" y="1109663"/>
            <a:ext cx="461665" cy="42624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Normalized Execution Time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72165" y="3111500"/>
            <a:ext cx="368300" cy="698500"/>
          </a:xfrm>
          <a:prstGeom prst="ellipse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97800" y="1477963"/>
            <a:ext cx="1041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publish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16100" y="1625565"/>
            <a:ext cx="5511800" cy="744537"/>
          </a:xfrm>
          <a:prstGeom prst="round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ts val="5000"/>
              </a:lnSpc>
            </a:pPr>
            <a:r>
              <a:rPr lang="en-US" sz="6000" b="1" dirty="0" smtClean="0">
                <a:solidFill>
                  <a:schemeClr val="tx1"/>
                </a:solidFill>
                <a:latin typeface="Optima"/>
                <a:cs typeface="Optima"/>
              </a:rPr>
              <a:t>~20% slowdown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79700" y="5913435"/>
            <a:ext cx="2527300" cy="944565"/>
            <a:chOff x="2679700" y="5913435"/>
            <a:chExt cx="2527300" cy="944565"/>
          </a:xfrm>
        </p:grpSpPr>
        <p:sp>
          <p:nvSpPr>
            <p:cNvPr id="11" name="Down Arrow 10"/>
            <p:cNvSpPr/>
            <p:nvPr/>
          </p:nvSpPr>
          <p:spPr>
            <a:xfrm flipV="1">
              <a:off x="2679700" y="5913435"/>
              <a:ext cx="2527300" cy="94456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8500" y="6211669"/>
              <a:ext cx="139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Optima"/>
                  <a:cs typeface="Optima"/>
                </a:rPr>
                <a:t>f</a:t>
              </a:r>
              <a:r>
                <a:rPr lang="en-US" dirty="0" smtClean="0">
                  <a:latin typeface="Optima"/>
                  <a:cs typeface="Optima"/>
                </a:rPr>
                <a:t>ine-grained locking</a:t>
              </a:r>
              <a:endParaRPr lang="en-US" dirty="0">
                <a:latin typeface="Optima"/>
                <a:cs typeface="Optim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45100" y="5900735"/>
            <a:ext cx="2527300" cy="944565"/>
            <a:chOff x="2679700" y="5913435"/>
            <a:chExt cx="2527300" cy="944565"/>
          </a:xfrm>
        </p:grpSpPr>
        <p:sp>
          <p:nvSpPr>
            <p:cNvPr id="17" name="Down Arrow 16"/>
            <p:cNvSpPr/>
            <p:nvPr/>
          </p:nvSpPr>
          <p:spPr>
            <a:xfrm flipV="1">
              <a:off x="2679700" y="5913435"/>
              <a:ext cx="2527300" cy="94456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8500" y="6211669"/>
              <a:ext cx="139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Optima"/>
                  <a:cs typeface="Optima"/>
                </a:rPr>
                <a:t>frequent overflow</a:t>
              </a:r>
              <a:endParaRPr lang="en-US" dirty="0">
                <a:latin typeface="Optima"/>
                <a:cs typeface="Opti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4638"/>
            <a:ext cx="6091866" cy="6583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2099" y="6126163"/>
            <a:ext cx="367099" cy="332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359461"/>
            <a:ext cx="8150601" cy="528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ptima"/>
                <a:cs typeface="Optima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Optima"/>
                <a:cs typeface="Optima"/>
              </a:rPr>
              <a:t>Determinism</a:t>
            </a:r>
            <a:r>
              <a:rPr lang="en-US" dirty="0" smtClean="0">
                <a:latin typeface="Optima"/>
                <a:cs typeface="Optima"/>
              </a:rPr>
              <a:t> Valuable: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Same inputs        Same multithreaded execution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Debugging, Fault Tolerance, Security</a:t>
            </a:r>
          </a:p>
          <a:p>
            <a:pPr lvl="1"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Optima"/>
                <a:cs typeface="Optima"/>
              </a:rPr>
              <a:t>Performance</a:t>
            </a:r>
            <a:r>
              <a:rPr lang="en-US" dirty="0" smtClean="0">
                <a:latin typeface="Optima"/>
                <a:cs typeface="Optima"/>
              </a:rPr>
              <a:t> Required: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Slow &amp; deterministic not enough</a:t>
            </a:r>
          </a:p>
          <a:p>
            <a:pPr lvl="1"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Propose: </a:t>
            </a:r>
            <a:r>
              <a:rPr lang="en-US" b="1" dirty="0" smtClean="0">
                <a:solidFill>
                  <a:srgbClr val="FF0000"/>
                </a:solidFill>
                <a:latin typeface="Optima"/>
                <a:cs typeface="Optima"/>
              </a:rPr>
              <a:t>Calvin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Leverages </a:t>
            </a:r>
            <a:r>
              <a:rPr lang="en-US" dirty="0" smtClean="0">
                <a:latin typeface="Optima"/>
                <a:cs typeface="Optima"/>
              </a:rPr>
              <a:t>Total Store Order (TSO) </a:t>
            </a:r>
            <a:r>
              <a:rPr lang="en-US" dirty="0" smtClean="0">
                <a:latin typeface="Optima"/>
                <a:cs typeface="Optima"/>
              </a:rPr>
              <a:t>in hardware to... 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… deterministically order memory operations</a:t>
            </a:r>
          </a:p>
          <a:p>
            <a:pPr lvl="2"/>
            <a:r>
              <a:rPr lang="en-US" dirty="0" smtClean="0">
                <a:latin typeface="Optima"/>
                <a:cs typeface="Optima"/>
              </a:rPr>
              <a:t>Multiple modes w/o speculation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20% Deterministic (vs. software 1-11X)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8% Conventional</a:t>
            </a:r>
            <a:endParaRPr lang="en-US" dirty="0" smtClean="0">
              <a:solidFill>
                <a:srgbClr val="FF0000"/>
              </a:solidFill>
              <a:latin typeface="Optima"/>
              <a:cs typeface="Optima"/>
            </a:endParaRPr>
          </a:p>
          <a:p>
            <a:pPr lvl="1">
              <a:buNone/>
            </a:pPr>
            <a:endParaRPr lang="en-US" dirty="0" smtClean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105174"/>
            <a:ext cx="69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Optima"/>
                <a:cs typeface="Optima"/>
              </a:rPr>
              <a:t>Determinism @ Good Performance</a:t>
            </a:r>
            <a:endParaRPr lang="en-US" sz="2800" b="1" dirty="0">
              <a:latin typeface="Optima"/>
              <a:cs typeface="Opti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1752600"/>
            <a:ext cx="342900" cy="1588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Deterministic Mode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09663"/>
          <a:ext cx="82296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100" y="1109663"/>
            <a:ext cx="461665" cy="42624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Normalized Execution Time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7865" y="3111500"/>
            <a:ext cx="368300" cy="698500"/>
          </a:xfrm>
          <a:prstGeom prst="ellipse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97800" y="1477963"/>
            <a:ext cx="1041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publish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84300" y="1712973"/>
            <a:ext cx="5511800" cy="744537"/>
          </a:xfrm>
          <a:prstGeom prst="round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ts val="5000"/>
              </a:lnSpc>
            </a:pPr>
            <a:r>
              <a:rPr lang="en-US" sz="6000" b="1" dirty="0" smtClean="0">
                <a:solidFill>
                  <a:schemeClr val="tx1"/>
                </a:solidFill>
                <a:latin typeface="Optima"/>
                <a:cs typeface="Optima"/>
              </a:rPr>
              <a:t>~20%</a:t>
            </a:r>
            <a:r>
              <a:rPr lang="en-US" sz="6000" b="1" dirty="0" smtClean="0">
                <a:solidFill>
                  <a:schemeClr val="tx1"/>
                </a:solidFill>
                <a:latin typeface="Optima"/>
                <a:cs typeface="Optima"/>
              </a:rPr>
              <a:t> </a:t>
            </a:r>
          </a:p>
          <a:p>
            <a:pPr algn="ctr">
              <a:lnSpc>
                <a:spcPts val="5000"/>
              </a:lnSpc>
            </a:pPr>
            <a:r>
              <a:rPr lang="en-US" sz="6000" b="1" dirty="0" smtClean="0">
                <a:solidFill>
                  <a:schemeClr val="tx1"/>
                </a:solidFill>
                <a:latin typeface="Optima"/>
                <a:cs typeface="Optima"/>
              </a:rPr>
              <a:t> simpler HW</a:t>
            </a:r>
            <a:endParaRPr lang="en-US" sz="6000" b="1" dirty="0" smtClean="0">
              <a:solidFill>
                <a:schemeClr val="tx1"/>
              </a:solidFill>
              <a:latin typeface="Optima"/>
              <a:cs typeface="Optim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45100" y="5900735"/>
            <a:ext cx="2527300" cy="944565"/>
            <a:chOff x="2679700" y="5913435"/>
            <a:chExt cx="2527300" cy="944565"/>
          </a:xfrm>
        </p:grpSpPr>
        <p:sp>
          <p:nvSpPr>
            <p:cNvPr id="16" name="Down Arrow 15"/>
            <p:cNvSpPr/>
            <p:nvPr/>
          </p:nvSpPr>
          <p:spPr>
            <a:xfrm flipV="1">
              <a:off x="2679700" y="5913435"/>
              <a:ext cx="2527300" cy="94456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8500" y="6211669"/>
              <a:ext cx="139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Optima"/>
                  <a:cs typeface="Optima"/>
                </a:rPr>
                <a:t>better stratum size</a:t>
              </a:r>
              <a:endParaRPr lang="en-US" dirty="0">
                <a:latin typeface="Optima"/>
                <a:cs typeface="Opti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Mode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09663"/>
          <a:ext cx="82296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100" y="1109663"/>
            <a:ext cx="461665" cy="42624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Normalized Execution Time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43565" y="3263900"/>
            <a:ext cx="368300" cy="698500"/>
          </a:xfrm>
          <a:prstGeom prst="ellipse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97800" y="1477963"/>
            <a:ext cx="1041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publish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84300" y="1709004"/>
            <a:ext cx="5511800" cy="744537"/>
          </a:xfrm>
          <a:prstGeom prst="round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ts val="5000"/>
              </a:lnSpc>
            </a:pPr>
            <a:r>
              <a:rPr lang="en-US" sz="6000" b="1" dirty="0" smtClean="0">
                <a:solidFill>
                  <a:schemeClr val="tx1"/>
                </a:solidFill>
                <a:latin typeface="Optima"/>
                <a:cs typeface="Optima"/>
              </a:rPr>
              <a:t>~8% </a:t>
            </a:r>
          </a:p>
          <a:p>
            <a:pPr algn="ctr">
              <a:lnSpc>
                <a:spcPts val="5000"/>
              </a:lnSpc>
            </a:pPr>
            <a:r>
              <a:rPr lang="en-US" sz="6000" b="1" dirty="0" smtClean="0">
                <a:solidFill>
                  <a:schemeClr val="tx1"/>
                </a:solidFill>
                <a:latin typeface="Optima"/>
                <a:cs typeface="Optima"/>
              </a:rPr>
              <a:t>slowdown</a:t>
            </a:r>
            <a:endParaRPr lang="en-US" sz="6000" b="1" dirty="0" smtClean="0">
              <a:solidFill>
                <a:schemeClr val="tx1"/>
              </a:solidFill>
              <a:latin typeface="Optima"/>
              <a:cs typeface="Optim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52700" y="5913435"/>
            <a:ext cx="2527300" cy="944565"/>
            <a:chOff x="2679700" y="5913435"/>
            <a:chExt cx="2527300" cy="944565"/>
          </a:xfrm>
        </p:grpSpPr>
        <p:sp>
          <p:nvSpPr>
            <p:cNvPr id="15" name="Down Arrow 14"/>
            <p:cNvSpPr/>
            <p:nvPr/>
          </p:nvSpPr>
          <p:spPr>
            <a:xfrm flipV="1">
              <a:off x="2679700" y="5913435"/>
              <a:ext cx="2527300" cy="94456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38500" y="6211669"/>
              <a:ext cx="139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Optima"/>
                  <a:cs typeface="Optima"/>
                </a:rPr>
                <a:t>bad stratum size</a:t>
              </a:r>
              <a:endParaRPr lang="en-US" dirty="0">
                <a:latin typeface="Optima"/>
                <a:cs typeface="Opti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Optima"/>
                <a:cs typeface="Optima"/>
              </a:rPr>
              <a:t>Motivation &amp; Goals</a:t>
            </a:r>
          </a:p>
          <a:p>
            <a:endParaRPr lang="en-US" b="1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Model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Implementation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Evaluation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b="1" dirty="0" smtClean="0">
                <a:latin typeface="Optima"/>
                <a:cs typeface="Optima"/>
              </a:rPr>
              <a:t>Conclusion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Related Work (optional)</a:t>
            </a:r>
          </a:p>
          <a:p>
            <a:pPr>
              <a:buNone/>
            </a:pPr>
            <a:endParaRPr lang="en-US" b="1" dirty="0" smtClean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4638"/>
            <a:ext cx="6091866" cy="6583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2099" y="6126163"/>
            <a:ext cx="367099" cy="332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359461"/>
            <a:ext cx="8150601" cy="528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ptima"/>
                <a:cs typeface="Optima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Optima"/>
                <a:cs typeface="Optima"/>
              </a:rPr>
              <a:t>Determinism</a:t>
            </a:r>
            <a:r>
              <a:rPr lang="en-US" dirty="0" smtClean="0">
                <a:latin typeface="Optima"/>
                <a:cs typeface="Optima"/>
              </a:rPr>
              <a:t> Valuable: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Same inputs        Same multithreaded execution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Debugging, Fault Tolerance, Security</a:t>
            </a:r>
          </a:p>
          <a:p>
            <a:pPr lvl="1"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Optima"/>
                <a:cs typeface="Optima"/>
              </a:rPr>
              <a:t>Performance</a:t>
            </a:r>
            <a:r>
              <a:rPr lang="en-US" dirty="0" smtClean="0">
                <a:latin typeface="Optima"/>
                <a:cs typeface="Optima"/>
              </a:rPr>
              <a:t> Required: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Uninteresting to be slow &amp; deterministic</a:t>
            </a:r>
          </a:p>
          <a:p>
            <a:pPr lvl="1"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Propose: </a:t>
            </a:r>
            <a:r>
              <a:rPr lang="en-US" b="1" dirty="0" smtClean="0">
                <a:solidFill>
                  <a:srgbClr val="FF0000"/>
                </a:solidFill>
                <a:latin typeface="Optima"/>
                <a:cs typeface="Optima"/>
              </a:rPr>
              <a:t>Calvin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Leverages TSO in hardware to... 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… deterministically order memory operations</a:t>
            </a:r>
          </a:p>
          <a:p>
            <a:pPr lvl="2"/>
            <a:r>
              <a:rPr lang="en-US" dirty="0" smtClean="0">
                <a:latin typeface="Optima"/>
                <a:cs typeface="Optima"/>
              </a:rPr>
              <a:t>Multiple modes w/o speculation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20% Deterministic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8% Conventional</a:t>
            </a:r>
            <a:endParaRPr lang="en-US" dirty="0" smtClean="0">
              <a:solidFill>
                <a:srgbClr val="FF0000"/>
              </a:solidFill>
              <a:latin typeface="Optima"/>
              <a:cs typeface="Optima"/>
            </a:endParaRPr>
          </a:p>
          <a:p>
            <a:pPr lvl="1">
              <a:buNone/>
            </a:pPr>
            <a:endParaRPr lang="en-US" dirty="0" smtClean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105174"/>
            <a:ext cx="69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Optima"/>
                <a:cs typeface="Optima"/>
              </a:rPr>
              <a:t>Determinism @ Good Performance</a:t>
            </a:r>
            <a:endParaRPr lang="en-US" sz="2800" b="1" dirty="0">
              <a:latin typeface="Optima"/>
              <a:cs typeface="Opti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1752600"/>
            <a:ext cx="342900" cy="1588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Optima"/>
                <a:cs typeface="Optima"/>
              </a:rPr>
              <a:t>Motivation &amp; Goals</a:t>
            </a:r>
          </a:p>
          <a:p>
            <a:endParaRPr lang="en-US" b="1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Model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Implementation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Evaluation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Conclusion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b="1" dirty="0" smtClean="0">
                <a:latin typeface="Optima"/>
                <a:cs typeface="Optima"/>
              </a:rPr>
              <a:t>Related Work (optional)</a:t>
            </a:r>
          </a:p>
          <a:p>
            <a:pPr>
              <a:buNone/>
            </a:pPr>
            <a:endParaRPr lang="en-US" b="1" dirty="0" smtClean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11" b="1" dirty="0" smtClean="0">
                <a:latin typeface="Optima"/>
                <a:cs typeface="Optima"/>
              </a:rPr>
              <a:t>DMP [</a:t>
            </a:r>
            <a:r>
              <a:rPr lang="en-US" sz="2811" dirty="0" err="1" smtClean="0">
                <a:latin typeface="Optima"/>
                <a:cs typeface="Optima"/>
              </a:rPr>
              <a:t>Devietti</a:t>
            </a:r>
            <a:r>
              <a:rPr lang="en-US" sz="2811" dirty="0" smtClean="0">
                <a:latin typeface="Optima"/>
                <a:cs typeface="Optima"/>
              </a:rPr>
              <a:t>, J. et al</a:t>
            </a:r>
            <a:r>
              <a:rPr lang="en-US" sz="2811" dirty="0" smtClean="0">
                <a:latin typeface="Optima"/>
                <a:cs typeface="Optima"/>
              </a:rPr>
              <a:t>., ASPLOS ‘09]</a:t>
            </a:r>
            <a:endParaRPr lang="en-US" sz="2811" b="1" dirty="0" smtClean="0">
              <a:latin typeface="Optima"/>
              <a:cs typeface="Optima"/>
            </a:endParaRPr>
          </a:p>
          <a:p>
            <a:pPr lvl="1"/>
            <a:r>
              <a:rPr lang="en-US" dirty="0" smtClean="0">
                <a:latin typeface="Optima"/>
                <a:cs typeface="Optima"/>
              </a:rPr>
              <a:t>First hardware solution for strong determinism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Good performance through TM-like speculation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Calvin seeks good performance with less speculation (power?)</a:t>
            </a:r>
          </a:p>
          <a:p>
            <a:pPr lvl="1"/>
            <a:endParaRPr lang="en-US" dirty="0" smtClean="0">
              <a:latin typeface="Optima"/>
              <a:cs typeface="Optima"/>
            </a:endParaRPr>
          </a:p>
          <a:p>
            <a:r>
              <a:rPr lang="en-US" sz="2811" b="1" dirty="0" smtClean="0">
                <a:latin typeface="Optima"/>
                <a:cs typeface="Optima"/>
              </a:rPr>
              <a:t>Kendo [</a:t>
            </a:r>
            <a:r>
              <a:rPr lang="en-US" sz="2811" dirty="0" err="1" smtClean="0">
                <a:latin typeface="Optima"/>
                <a:cs typeface="Optima"/>
              </a:rPr>
              <a:t>Olszewski</a:t>
            </a:r>
            <a:r>
              <a:rPr lang="en-US" sz="2811" dirty="0" smtClean="0">
                <a:latin typeface="Optima"/>
                <a:cs typeface="Optima"/>
              </a:rPr>
              <a:t>, M</a:t>
            </a:r>
            <a:r>
              <a:rPr lang="en-US" sz="2811" dirty="0" smtClean="0">
                <a:latin typeface="Optima"/>
                <a:cs typeface="Optima"/>
              </a:rPr>
              <a:t>. et. al., ASPLOS ‘09]</a:t>
            </a:r>
            <a:endParaRPr lang="en-US" sz="2811" b="1" dirty="0" smtClean="0">
              <a:latin typeface="Optima"/>
              <a:cs typeface="Optima"/>
            </a:endParaRPr>
          </a:p>
          <a:p>
            <a:pPr lvl="1"/>
            <a:r>
              <a:rPr lang="en-US" dirty="0" smtClean="0">
                <a:latin typeface="Optima"/>
                <a:cs typeface="Optima"/>
              </a:rPr>
              <a:t>First software solution for weak determinism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Good performance, but not as general (e.g., debugging data races)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Calvin seeks good performance for strong determinism</a:t>
            </a:r>
          </a:p>
          <a:p>
            <a:pPr lvl="1"/>
            <a:endParaRPr lang="en-US" dirty="0" smtClean="0">
              <a:latin typeface="Optima"/>
              <a:cs typeface="Optima"/>
            </a:endParaRPr>
          </a:p>
          <a:p>
            <a:r>
              <a:rPr lang="en-US" sz="2811" b="1" dirty="0" err="1" smtClean="0">
                <a:latin typeface="Optima"/>
                <a:cs typeface="Optima"/>
              </a:rPr>
              <a:t>CoreDet</a:t>
            </a:r>
            <a:r>
              <a:rPr lang="en-US" sz="2811" b="1" dirty="0" smtClean="0">
                <a:latin typeface="Optima"/>
                <a:cs typeface="Optima"/>
              </a:rPr>
              <a:t> [</a:t>
            </a:r>
            <a:r>
              <a:rPr lang="en-US" sz="2811" dirty="0" err="1" smtClean="0">
                <a:latin typeface="Optima"/>
                <a:cs typeface="Optima"/>
              </a:rPr>
              <a:t>Bergan</a:t>
            </a:r>
            <a:r>
              <a:rPr lang="en-US" sz="2811" dirty="0" smtClean="0">
                <a:latin typeface="Optima"/>
                <a:cs typeface="Optima"/>
              </a:rPr>
              <a:t>, T. et al</a:t>
            </a:r>
            <a:r>
              <a:rPr lang="en-US" sz="2811" dirty="0" smtClean="0">
                <a:latin typeface="Optima"/>
                <a:cs typeface="Optima"/>
              </a:rPr>
              <a:t>., ASPLOS ‘10]</a:t>
            </a:r>
            <a:endParaRPr lang="en-US" sz="2811" b="1" dirty="0" smtClean="0">
              <a:latin typeface="Optima"/>
              <a:cs typeface="Optima"/>
            </a:endParaRPr>
          </a:p>
          <a:p>
            <a:pPr lvl="1"/>
            <a:r>
              <a:rPr lang="en-US" dirty="0" smtClean="0">
                <a:latin typeface="Optima"/>
                <a:cs typeface="Optima"/>
              </a:rPr>
              <a:t>First software solution for strong determinism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Exploits relaxed model, e.g., TSO with software store buffer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Performance left room for improvement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Calvin implements similar ideas in hardware to be fast</a:t>
            </a:r>
          </a:p>
          <a:p>
            <a:pPr lvl="1"/>
            <a:endParaRPr lang="en-US" dirty="0" smtClean="0">
              <a:latin typeface="Optima"/>
              <a:cs typeface="Optima"/>
            </a:endParaRPr>
          </a:p>
          <a:p>
            <a:pPr lvl="1"/>
            <a:endParaRPr lang="en-US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Backup Slides Follow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2"/>
          <p:cNvSpPr txBox="1">
            <a:spLocks noChangeArrowheads="1"/>
          </p:cNvSpPr>
          <p:nvPr/>
        </p:nvSpPr>
        <p:spPr bwMode="auto">
          <a:xfrm>
            <a:off x="5078035" y="3185384"/>
            <a:ext cx="17018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R0 = 2</a:t>
            </a:r>
          </a:p>
        </p:txBody>
      </p:sp>
      <p:sp>
        <p:nvSpPr>
          <p:cNvPr id="109" name="TextBox 13"/>
          <p:cNvSpPr txBox="1">
            <a:spLocks noChangeArrowheads="1"/>
          </p:cNvSpPr>
          <p:nvPr/>
        </p:nvSpPr>
        <p:spPr bwMode="auto">
          <a:xfrm>
            <a:off x="2891792" y="3185384"/>
            <a:ext cx="1739900" cy="400110"/>
          </a:xfrm>
          <a:prstGeom prst="rect">
            <a:avLst/>
          </a:prstGeom>
          <a:solidFill>
            <a:srgbClr val="0080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R1 = 1</a:t>
            </a:r>
          </a:p>
        </p:txBody>
      </p:sp>
      <p:sp>
        <p:nvSpPr>
          <p:cNvPr id="111" name="TextBox 13"/>
          <p:cNvSpPr txBox="1">
            <a:spLocks noChangeArrowheads="1"/>
          </p:cNvSpPr>
          <p:nvPr/>
        </p:nvSpPr>
        <p:spPr bwMode="auto">
          <a:xfrm>
            <a:off x="2891792" y="3641790"/>
            <a:ext cx="1739900" cy="400110"/>
          </a:xfrm>
          <a:prstGeom prst="rect">
            <a:avLst/>
          </a:prstGeom>
          <a:solidFill>
            <a:srgbClr val="0080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R2 = 0</a:t>
            </a:r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</a:t>
            </a:r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2295536"/>
            <a:ext cx="8015851" cy="1588"/>
          </a:xfrm>
          <a:prstGeom prst="line">
            <a:avLst/>
          </a:prstGeom>
          <a:ln w="730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441" y="2353474"/>
            <a:ext cx="156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Stratum S</a:t>
            </a:r>
            <a:endParaRPr lang="en-US" dirty="0">
              <a:latin typeface="Optima"/>
              <a:cs typeface="Optima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5400000">
            <a:off x="451296" y="5480355"/>
            <a:ext cx="2654910" cy="1588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88757" y="4153695"/>
            <a:ext cx="461665" cy="26549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Optima"/>
                <a:cs typeface="Optima"/>
              </a:rPr>
              <a:t>Memory Order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63" name="TextBox 14"/>
          <p:cNvSpPr txBox="1">
            <a:spLocks noChangeArrowheads="1"/>
          </p:cNvSpPr>
          <p:nvPr/>
        </p:nvSpPr>
        <p:spPr bwMode="auto">
          <a:xfrm>
            <a:off x="2891792" y="2353474"/>
            <a:ext cx="200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Tw Cen MT" charset="0"/>
              </a:rPr>
              <a:t>processor </a:t>
            </a:r>
            <a:r>
              <a:rPr lang="en-US" sz="2000" b="1" dirty="0">
                <a:latin typeface="Tw Cen MT" charset="0"/>
              </a:rPr>
              <a:t>0</a:t>
            </a:r>
          </a:p>
        </p:txBody>
      </p:sp>
      <p:sp>
        <p:nvSpPr>
          <p:cNvPr id="69" name="TextBox 13"/>
          <p:cNvSpPr txBox="1">
            <a:spLocks noChangeArrowheads="1"/>
          </p:cNvSpPr>
          <p:nvPr/>
        </p:nvSpPr>
        <p:spPr bwMode="auto">
          <a:xfrm>
            <a:off x="2891792" y="2728184"/>
            <a:ext cx="1739900" cy="400110"/>
          </a:xfrm>
          <a:prstGeom prst="rect">
            <a:avLst/>
          </a:prstGeom>
          <a:solidFill>
            <a:srgbClr val="0080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ST A &lt;- 1</a:t>
            </a:r>
          </a:p>
        </p:txBody>
      </p:sp>
      <p:sp>
        <p:nvSpPr>
          <p:cNvPr id="70" name="TextBox 13"/>
          <p:cNvSpPr txBox="1">
            <a:spLocks noChangeArrowheads="1"/>
          </p:cNvSpPr>
          <p:nvPr/>
        </p:nvSpPr>
        <p:spPr bwMode="auto">
          <a:xfrm>
            <a:off x="2879092" y="3641790"/>
            <a:ext cx="1752600" cy="400110"/>
          </a:xfrm>
          <a:prstGeom prst="rect">
            <a:avLst/>
          </a:prstGeom>
          <a:solidFill>
            <a:srgbClr val="0080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R2 &lt;- LD A</a:t>
            </a:r>
            <a:endParaRPr lang="en-US" sz="2000" b="1" dirty="0" smtClean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sp>
        <p:nvSpPr>
          <p:cNvPr id="71" name="TextBox 13"/>
          <p:cNvSpPr txBox="1">
            <a:spLocks noChangeArrowheads="1"/>
          </p:cNvSpPr>
          <p:nvPr/>
        </p:nvSpPr>
        <p:spPr bwMode="auto">
          <a:xfrm>
            <a:off x="2879092" y="3178180"/>
            <a:ext cx="1752600" cy="400110"/>
          </a:xfrm>
          <a:prstGeom prst="rect">
            <a:avLst/>
          </a:prstGeom>
          <a:solidFill>
            <a:srgbClr val="0080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R1 &lt;- LD B</a:t>
            </a:r>
          </a:p>
        </p:txBody>
      </p:sp>
      <p:sp>
        <p:nvSpPr>
          <p:cNvPr id="59" name="TextBox 12"/>
          <p:cNvSpPr txBox="1">
            <a:spLocks noChangeArrowheads="1"/>
          </p:cNvSpPr>
          <p:nvPr/>
        </p:nvSpPr>
        <p:spPr bwMode="auto">
          <a:xfrm>
            <a:off x="5078035" y="2728184"/>
            <a:ext cx="17399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ST A &lt;- 2</a:t>
            </a:r>
          </a:p>
        </p:txBody>
      </p:sp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4773235" y="2353474"/>
            <a:ext cx="200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Tw Cen MT" charset="0"/>
              </a:rPr>
              <a:t>processor </a:t>
            </a:r>
            <a:r>
              <a:rPr lang="en-US" sz="2000" b="1" dirty="0">
                <a:latin typeface="Tw Cen MT" charset="0"/>
              </a:rPr>
              <a:t>1</a:t>
            </a:r>
          </a:p>
        </p:txBody>
      </p:sp>
      <p:sp>
        <p:nvSpPr>
          <p:cNvPr id="72" name="TextBox 12"/>
          <p:cNvSpPr txBox="1">
            <a:spLocks noChangeArrowheads="1"/>
          </p:cNvSpPr>
          <p:nvPr/>
        </p:nvSpPr>
        <p:spPr bwMode="auto">
          <a:xfrm>
            <a:off x="5078035" y="3641790"/>
            <a:ext cx="17399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ST B &lt;- 3</a:t>
            </a:r>
          </a:p>
        </p:txBody>
      </p:sp>
      <p:sp>
        <p:nvSpPr>
          <p:cNvPr id="73" name="TextBox 12"/>
          <p:cNvSpPr txBox="1">
            <a:spLocks noChangeArrowheads="1"/>
          </p:cNvSpPr>
          <p:nvPr/>
        </p:nvSpPr>
        <p:spPr bwMode="auto">
          <a:xfrm>
            <a:off x="5078035" y="3185384"/>
            <a:ext cx="17399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R0 &lt;- LD A</a:t>
            </a:r>
          </a:p>
        </p:txBody>
      </p:sp>
      <p:sp>
        <p:nvSpPr>
          <p:cNvPr id="105" name="TextBox 12"/>
          <p:cNvSpPr txBox="1">
            <a:spLocks noChangeArrowheads="1"/>
          </p:cNvSpPr>
          <p:nvPr/>
        </p:nvSpPr>
        <p:spPr bwMode="auto">
          <a:xfrm>
            <a:off x="6970335" y="2728184"/>
            <a:ext cx="1716465" cy="132343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  <a:latin typeface="Courier New"/>
              <a:ea typeface="Times New Roman" pitchFamily="18" charset="0"/>
              <a:cs typeface="Courier New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  <a:latin typeface="Courier New"/>
              <a:ea typeface="Times New Roman" pitchFamily="18" charset="0"/>
              <a:cs typeface="Courier New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  <a:latin typeface="Courier New"/>
              <a:ea typeface="Times New Roman" pitchFamily="18" charset="0"/>
              <a:cs typeface="Courier New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Buffer</a:t>
            </a:r>
          </a:p>
        </p:txBody>
      </p:sp>
      <p:sp>
        <p:nvSpPr>
          <p:cNvPr id="106" name="TextBox 13"/>
          <p:cNvSpPr txBox="1">
            <a:spLocks noChangeArrowheads="1"/>
          </p:cNvSpPr>
          <p:nvPr/>
        </p:nvSpPr>
        <p:spPr bwMode="auto">
          <a:xfrm>
            <a:off x="986589" y="2718461"/>
            <a:ext cx="1739900" cy="1323439"/>
          </a:xfrm>
          <a:prstGeom prst="rect">
            <a:avLst/>
          </a:prstGeom>
          <a:solidFill>
            <a:srgbClr val="0080FF"/>
          </a:solidFill>
          <a:ln w="9525">
            <a:solidFill>
              <a:srgbClr val="5791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  <a:latin typeface="Courier New"/>
              <a:ea typeface="Times New Roman" pitchFamily="18" charset="0"/>
              <a:cs typeface="Courier New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  <a:latin typeface="Courier New"/>
              <a:ea typeface="Times New Roman" pitchFamily="18" charset="0"/>
              <a:cs typeface="Courier New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  <a:latin typeface="Courier New"/>
              <a:ea typeface="Times New Roman" pitchFamily="18" charset="0"/>
              <a:cs typeface="Courier New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Buffer</a:t>
            </a:r>
          </a:p>
        </p:txBody>
      </p:sp>
      <p:sp>
        <p:nvSpPr>
          <p:cNvPr id="107" name="TextBox 13"/>
          <p:cNvSpPr txBox="1">
            <a:spLocks noChangeArrowheads="1"/>
          </p:cNvSpPr>
          <p:nvPr/>
        </p:nvSpPr>
        <p:spPr bwMode="auto">
          <a:xfrm>
            <a:off x="988757" y="2740884"/>
            <a:ext cx="1737732" cy="400110"/>
          </a:xfrm>
          <a:prstGeom prst="rect">
            <a:avLst/>
          </a:prstGeom>
          <a:solidFill>
            <a:srgbClr val="0080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A = 1</a:t>
            </a:r>
          </a:p>
        </p:txBody>
      </p:sp>
      <p:sp>
        <p:nvSpPr>
          <p:cNvPr id="108" name="TextBox 12"/>
          <p:cNvSpPr txBox="1">
            <a:spLocks noChangeArrowheads="1"/>
          </p:cNvSpPr>
          <p:nvPr/>
        </p:nvSpPr>
        <p:spPr bwMode="auto">
          <a:xfrm>
            <a:off x="6985000" y="2753584"/>
            <a:ext cx="17018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A = 2</a:t>
            </a:r>
          </a:p>
        </p:txBody>
      </p:sp>
      <p:sp>
        <p:nvSpPr>
          <p:cNvPr id="113" name="TextBox 12"/>
          <p:cNvSpPr txBox="1">
            <a:spLocks noChangeArrowheads="1"/>
          </p:cNvSpPr>
          <p:nvPr/>
        </p:nvSpPr>
        <p:spPr bwMode="auto">
          <a:xfrm>
            <a:off x="6970334" y="3175829"/>
            <a:ext cx="1716465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B = 3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1968055" y="5475288"/>
            <a:ext cx="6448237" cy="1588"/>
          </a:xfrm>
          <a:prstGeom prst="line">
            <a:avLst/>
          </a:prstGeom>
          <a:ln w="730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024814" y="4078412"/>
            <a:ext cx="6448237" cy="1588"/>
          </a:xfrm>
          <a:prstGeom prst="line">
            <a:avLst/>
          </a:prstGeom>
          <a:ln w="730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6881753" y="6180695"/>
            <a:ext cx="1049459" cy="1588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6200000" flipV="1">
            <a:off x="6902788" y="4922993"/>
            <a:ext cx="999445" cy="3178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407277" y="4386759"/>
            <a:ext cx="461665" cy="10277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latin typeface="Optima"/>
                <a:cs typeface="Optima"/>
              </a:rPr>
              <a:t>Execute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07277" y="5656759"/>
            <a:ext cx="461665" cy="10277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b="1" dirty="0" smtClean="0">
                <a:latin typeface="Optima"/>
                <a:cs typeface="Optima"/>
              </a:rPr>
              <a:t>Publish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868566"/>
            <a:ext cx="8229600" cy="117613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Optima"/>
                <a:cs typeface="Optima"/>
              </a:rPr>
              <a:t>Deterministically order memory operations within stratum</a:t>
            </a:r>
          </a:p>
          <a:p>
            <a:r>
              <a:rPr lang="en-US" dirty="0" smtClean="0">
                <a:latin typeface="Optima"/>
                <a:cs typeface="Optima"/>
              </a:rPr>
              <a:t>All loads before all stores</a:t>
            </a:r>
          </a:p>
          <a:p>
            <a:r>
              <a:rPr lang="en-US" dirty="0" smtClean="0">
                <a:latin typeface="Optima"/>
                <a:cs typeface="Optima"/>
              </a:rPr>
              <a:t>All stores are ordered by processor</a:t>
            </a:r>
          </a:p>
          <a:p>
            <a:endParaRPr lang="en-US" b="1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0 L -0.09063 0.1483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0 L -0.05955 0.1504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4.81481E-6 L -0.09045 0.16759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6" dur="indefinite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4.81481E-6 L 0.11753 0.40925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2.96296E-6 L -0.53628 0.46921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1.11111E-6 L -0.53455 0.4703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8" dur="indefinite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0" grpId="1" animBg="1"/>
      <p:bldP spid="109" grpId="0" animBg="1"/>
      <p:bldP spid="109" grpId="1" animBg="1"/>
      <p:bldP spid="111" grpId="0" animBg="1"/>
      <p:bldP spid="111" grpId="1" animBg="1"/>
      <p:bldP spid="22" grpId="0"/>
      <p:bldP spid="98" grpId="0"/>
      <p:bldP spid="63" grpId="0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59" grpId="0" animBg="1"/>
      <p:bldP spid="59" grpId="1" animBg="1"/>
      <p:bldP spid="68" grpId="0"/>
      <p:bldP spid="72" grpId="0" animBg="1"/>
      <p:bldP spid="72" grpId="1" animBg="1"/>
      <p:bldP spid="73" grpId="0" animBg="1"/>
      <p:bldP spid="73" grpId="1" animBg="1"/>
      <p:bldP spid="105" grpId="0" animBg="1"/>
      <p:bldP spid="106" grpId="0" animBg="1"/>
      <p:bldP spid="107" grpId="0" animBg="1"/>
      <p:bldP spid="107" grpId="1" animBg="1"/>
      <p:bldP spid="108" grpId="0" animBg="1"/>
      <p:bldP spid="108" grpId="1" animBg="1"/>
      <p:bldP spid="113" grpId="0" animBg="1"/>
      <p:bldP spid="113" grpId="1" animBg="1"/>
      <p:bldP spid="122" grpId="0"/>
      <p:bldP spid="123" grpId="0"/>
      <p:bldP spid="34" grpId="0" build="p"/>
      <p:bldP spid="34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>
                <a:latin typeface="Optima"/>
                <a:cs typeface="Optima"/>
              </a:rPr>
              <a:t>Write-back protocol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>
                <a:latin typeface="Optima"/>
                <a:cs typeface="Optima"/>
              </a:rPr>
              <a:t>Allows parallel write cache flush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>
                <a:latin typeface="Optima"/>
                <a:cs typeface="Optima"/>
              </a:rPr>
              <a:t>Allows fast reader invalidate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901899" y="2374900"/>
          <a:ext cx="7340204" cy="41701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35051"/>
                <a:gridCol w="1835051"/>
                <a:gridCol w="1835051"/>
                <a:gridCol w="1835051"/>
              </a:tblGrid>
              <a:tr h="525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 ExtraBlack" charset="0"/>
                          <a:ea typeface="ヒラギノ角ゴ ProN W6" charset="-128"/>
                          <a:cs typeface="ヒラギノ角ゴ ProN W6" charset="-128"/>
                          <a:sym typeface="Optima ExtraBlack" charset="0"/>
                        </a:rPr>
                        <a:t># states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 ExtraBlack" charset="0"/>
                        <a:ea typeface="ヒラギノ角ゴ ProN W6" charset="-128"/>
                        <a:cs typeface="ヒラギノ角ゴ ProN W6" charset="-128"/>
                        <a:sym typeface="Optima ExtraBlack" charset="0"/>
                      </a:endParaRPr>
                    </a:p>
                  </a:txBody>
                  <a:tcPr marL="35719" marR="35719" marT="35719" marB="3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tima ExtraBlack"/>
                          <a:cs typeface="Optima ExtraBlack"/>
                          <a:sym typeface="Optima ExtraBlack" charset="0"/>
                        </a:rPr>
                        <a:t>MIST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 ExtraBlack"/>
                        <a:ea typeface="Optima ExtraBlack" charset="0"/>
                        <a:cs typeface="Optima ExtraBlack"/>
                        <a:sym typeface="Optima ExtraBlack" charset="0"/>
                      </a:endParaRPr>
                    </a:p>
                  </a:txBody>
                  <a:tcPr marL="35719" marR="35719" marT="35719" marB="3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tima ExtraBlack"/>
                          <a:cs typeface="Optima ExtraBlack"/>
                          <a:sym typeface="Optima ExtraBlack" charset="0"/>
                        </a:rPr>
                        <a:t>MESI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 ExtraBlack"/>
                        <a:ea typeface="Optima ExtraBlack" charset="0"/>
                        <a:cs typeface="Optima ExtraBlack"/>
                        <a:sym typeface="Optima ExtraBlack" charset="0"/>
                      </a:endParaRPr>
                    </a:p>
                  </a:txBody>
                  <a:tcPr marL="35719" marR="35719" marT="35719" marB="3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tima ExtraBlack"/>
                          <a:cs typeface="Optima ExtraBlack"/>
                          <a:sym typeface="Optima ExtraBlack" charset="0"/>
                        </a:rPr>
                        <a:t>MOESI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 ExtraBlack"/>
                        <a:ea typeface="Optima ExtraBlack" charset="0"/>
                        <a:cs typeface="Optima ExtraBlack"/>
                        <a:sym typeface="Optima ExtraBlack" charset="0"/>
                      </a:endParaRPr>
                    </a:p>
                  </a:txBody>
                  <a:tcPr marL="35719" marR="35719" marT="35719" marB="3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28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"/>
                          <a:cs typeface="Optima"/>
                          <a:sym typeface="Optima ExtraBlack" charset="0"/>
                        </a:rPr>
                        <a:t>Stable @ L1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"/>
                        <a:ea typeface="Optima ExtraBlack" charset="0"/>
                        <a:cs typeface="Optima"/>
                        <a:sym typeface="Optima ExtraBlack" charset="0"/>
                      </a:endParaRPr>
                    </a:p>
                  </a:txBody>
                  <a:tcPr marL="35719" marR="35719" marT="35719" marB="3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6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4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7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8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"/>
                          <a:cs typeface="Optima"/>
                          <a:sym typeface="Optima ExtraBlack" charset="0"/>
                        </a:rPr>
                        <a:t>Transient @ L1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"/>
                        <a:ea typeface="Optima ExtraBlack" charset="0"/>
                        <a:cs typeface="Optima"/>
                        <a:sym typeface="Optima ExtraBlack" charset="0"/>
                      </a:endParaRPr>
                    </a:p>
                  </a:txBody>
                  <a:tcPr marL="35719" marR="35719" marT="35719" marB="3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12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6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8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8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"/>
                          <a:cs typeface="Optima"/>
                          <a:sym typeface="Optima ExtraBlack" charset="0"/>
                        </a:rPr>
                        <a:t>Stable @ L2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"/>
                        <a:ea typeface="Optima ExtraBlack" charset="0"/>
                        <a:cs typeface="Optima"/>
                        <a:sym typeface="Optima ExtraBlack" charset="0"/>
                      </a:endParaRPr>
                    </a:p>
                  </a:txBody>
                  <a:tcPr marL="35719" marR="35719" marT="35719" marB="3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5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3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13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8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"/>
                          <a:cs typeface="Optima"/>
                          <a:sym typeface="Optima ExtraBlack" charset="0"/>
                        </a:rPr>
                        <a:t>Transient @ L2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"/>
                        <a:ea typeface="Optima ExtraBlack" charset="0"/>
                        <a:cs typeface="Optima"/>
                        <a:sym typeface="Optima ExtraBlack" charset="0"/>
                      </a:endParaRPr>
                    </a:p>
                  </a:txBody>
                  <a:tcPr marL="35719" marR="35719" marT="35719" marB="3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17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14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u="none" strike="noStrike" cap="none" normalizeH="0" baseline="0" dirty="0">
                          <a:ln>
                            <a:noFill/>
                          </a:ln>
                          <a:effectLst/>
                          <a:latin typeface="Optima"/>
                          <a:cs typeface="Optima"/>
                          <a:sym typeface="Optima" charset="0"/>
                        </a:rPr>
                        <a:t>46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8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ima ExtraBlack"/>
                          <a:cs typeface="Optima ExtraBlack"/>
                          <a:sym typeface="Optima ExtraBlack" charset="0"/>
                        </a:rPr>
                        <a:t>Total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ima ExtraBlack"/>
                        <a:ea typeface="Optima ExtraBlack" charset="0"/>
                        <a:cs typeface="Optima ExtraBlack"/>
                        <a:sym typeface="Optima ExtraBlack" charset="0"/>
                      </a:endParaRPr>
                    </a:p>
                  </a:txBody>
                  <a:tcPr marL="35719" marR="35719" marT="35719" marB="3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ima"/>
                          <a:cs typeface="Optima"/>
                          <a:sym typeface="Optima" charset="0"/>
                        </a:rPr>
                        <a:t>40</a:t>
                      </a:r>
                      <a:endParaRPr kumimoji="0" 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ima"/>
                          <a:cs typeface="Optima"/>
                          <a:sym typeface="Optima" charset="0"/>
                        </a:rPr>
                        <a:t>27</a:t>
                      </a:r>
                      <a:endParaRPr kumimoji="0" 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ima"/>
                          <a:cs typeface="Optima"/>
                          <a:sym typeface="Optima" charset="0"/>
                        </a:rPr>
                        <a:t>7</a:t>
                      </a:r>
                      <a:r>
                        <a:rPr kumimoji="0" lang="en-US" sz="3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tima"/>
                          <a:cs typeface="Optima"/>
                          <a:sym typeface="Optima" charset="0"/>
                        </a:rPr>
                        <a:t>4</a:t>
                      </a:r>
                      <a:endParaRPr kumimoji="0" 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tima"/>
                        <a:ea typeface="ヒラギノ角ゴ ProN W3" charset="-128"/>
                        <a:cs typeface="Optima"/>
                        <a:sym typeface="Optima" charset="0"/>
                      </a:endParaRPr>
                    </a:p>
                  </a:txBody>
                  <a:tcPr marL="22324" marR="22324" marT="22324" marB="2232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720" y="503238"/>
            <a:ext cx="5443279" cy="585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Optima"/>
                <a:cs typeface="Optima"/>
              </a:rPr>
              <a:t>Motivation &amp; Goals</a:t>
            </a:r>
          </a:p>
          <a:p>
            <a:pPr>
              <a:buNone/>
            </a:pPr>
            <a:endParaRPr lang="en-US" b="1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Model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Implementation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Evaluation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Conclusion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Related Work (optional</a:t>
            </a:r>
            <a:r>
              <a:rPr lang="en-US" dirty="0" smtClean="0">
                <a:latin typeface="Optima"/>
                <a:cs typeface="Optima"/>
              </a:rPr>
              <a:t>)</a:t>
            </a:r>
            <a:endParaRPr lang="en-US" dirty="0" smtClean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L1 Cache States</a:t>
            </a:r>
          </a:p>
        </p:txBody>
      </p:sp>
      <p:graphicFrame>
        <p:nvGraphicFramePr>
          <p:cNvPr id="67586" name="Group 2"/>
          <p:cNvGraphicFramePr>
            <a:graphicFrameLocks noGrp="1"/>
          </p:cNvGraphicFramePr>
          <p:nvPr/>
        </p:nvGraphicFramePr>
        <p:xfrm>
          <a:off x="562571" y="1771427"/>
          <a:ext cx="8018860" cy="4368851"/>
        </p:xfrm>
        <a:graphic>
          <a:graphicData uri="http://schemas.openxmlformats.org/drawingml/2006/table">
            <a:tbl>
              <a:tblPr/>
              <a:tblGrid>
                <a:gridCol w="1098352"/>
                <a:gridCol w="4767337"/>
                <a:gridCol w="2153171"/>
              </a:tblGrid>
              <a:tr h="759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 ExtraBlack" charset="0"/>
                          <a:ea typeface="Optima ExtraBlack" charset="0"/>
                          <a:cs typeface="Optima ExtraBlack" charset="0"/>
                          <a:sym typeface="Optima ExtraBlack" charset="0"/>
                        </a:rPr>
                        <a:t>State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 ExtraBlack" charset="0"/>
                          <a:ea typeface="Optima ExtraBlack" charset="0"/>
                          <a:cs typeface="Optima ExtraBlack" charset="0"/>
                          <a:sym typeface="Optima ExtraBlack" charset="0"/>
                        </a:rPr>
                        <a:t>Meaning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 ExtraBlack" charset="0"/>
                          <a:ea typeface="Optima ExtraBlack" charset="0"/>
                          <a:cs typeface="Optima ExtraBlack" charset="0"/>
                          <a:sym typeface="Optima ExtraBlack" charset="0"/>
                        </a:rPr>
                        <a:t>Global Invariant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49803"/>
                      </a:srgbClr>
                    </a:solidFill>
                  </a:tcPr>
                </a:tc>
              </a:tr>
              <a:tr h="6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I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Not Present/Invalid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or more readers,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or more writers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Read Permission, no other writers in the system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1 or more readers,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writers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M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Write permission, didn’t write in current stratum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readers,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1 writer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Ts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Read permission until the end of the stratum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1 or more readers,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1 or more writers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Mw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Write permission, wrote in current stratum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readers,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1 writer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MMw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Write permission until the end of the stratum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2 or more writers,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or more readers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Directory States</a:t>
            </a:r>
          </a:p>
        </p:txBody>
      </p:sp>
      <p:graphicFrame>
        <p:nvGraphicFramePr>
          <p:cNvPr id="68610" name="Group 2"/>
          <p:cNvGraphicFramePr>
            <a:graphicFrameLocks noGrp="1"/>
          </p:cNvGraphicFramePr>
          <p:nvPr/>
        </p:nvGraphicFramePr>
        <p:xfrm>
          <a:off x="812602" y="1777008"/>
          <a:ext cx="7508752" cy="4346526"/>
        </p:xfrm>
        <a:graphic>
          <a:graphicData uri="http://schemas.openxmlformats.org/drawingml/2006/table">
            <a:tbl>
              <a:tblPr/>
              <a:tblGrid>
                <a:gridCol w="1153046"/>
                <a:gridCol w="2158752"/>
                <a:gridCol w="2296046"/>
                <a:gridCol w="1900908"/>
              </a:tblGrid>
              <a:tr h="72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 ExtraBlack" charset="0"/>
                          <a:ea typeface="Optima ExtraBlack" charset="0"/>
                          <a:cs typeface="Optima ExtraBlack" charset="0"/>
                          <a:sym typeface="Optima ExtraBlack" charset="0"/>
                        </a:rPr>
                        <a:t>State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 ExtraBlack" charset="0"/>
                          <a:ea typeface="Optima ExtraBlack" charset="0"/>
                          <a:cs typeface="Optima ExtraBlack" charset="0"/>
                          <a:sym typeface="Optima ExtraBlack" charset="0"/>
                        </a:rPr>
                        <a:t>Meaning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 ExtraBlack" charset="0"/>
                          <a:ea typeface="Optima ExtraBlack" charset="0"/>
                          <a:cs typeface="Optima ExtraBlack" charset="0"/>
                          <a:sym typeface="Optima ExtraBlack" charset="0"/>
                        </a:rPr>
                        <a:t>Global Invariant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tima ExtraBlack" charset="0"/>
                          <a:ea typeface="Optima ExtraBlack" charset="0"/>
                          <a:cs typeface="Optima ExtraBlack" charset="0"/>
                          <a:sym typeface="Optima ExtraBlack" charset="0"/>
                        </a:rPr>
                        <a:t>Valid Copy @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49803"/>
                      </a:srgbClr>
                    </a:solidFill>
                  </a:tcPr>
                </a:tc>
              </a:tr>
              <a:tr h="72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I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Not Present/Invalid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readers,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writers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Memory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One or more readers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1 or more readers,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writers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L2 Cache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M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Only one writer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or more readers,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1 writer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Processor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MM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No readers/writers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readers,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writers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L2 Cache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MS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Multiple writers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0 or more readers,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 1 or more writers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8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ヒラギノ角ゴ ProN W3" charset="-128"/>
                          <a:cs typeface="ヒラギノ角ゴ ProN W3" charset="-128"/>
                          <a:sym typeface="Optima" charset="0"/>
                        </a:rPr>
                        <a:t>L2 Cache </a:t>
                      </a:r>
                    </a:p>
                  </a:txBody>
                  <a:tcPr marL="22324" marR="22324" marT="22324" marB="223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Stratum Size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109866"/>
            <a:ext cx="4851400" cy="5379833"/>
          </a:xfrm>
        </p:spPr>
        <p:txBody>
          <a:bodyPr/>
          <a:lstStyle/>
          <a:p>
            <a:r>
              <a:rPr lang="en-US" sz="2600" b="1" dirty="0" smtClean="0">
                <a:latin typeface="Optima"/>
                <a:cs typeface="Optima"/>
              </a:rPr>
              <a:t>Stratum Size Predictor: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optimizes </a:t>
            </a:r>
            <a:r>
              <a:rPr lang="en-US" sz="2400" dirty="0" smtClean="0">
                <a:latin typeface="Optima"/>
                <a:cs typeface="Optima"/>
              </a:rPr>
              <a:t>stratum</a:t>
            </a:r>
            <a:r>
              <a:rPr lang="en-US" sz="2400" dirty="0" smtClean="0">
                <a:latin typeface="Optima"/>
                <a:cs typeface="Optima"/>
              </a:rPr>
              <a:t> size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adopts to loads imbalance</a:t>
            </a:r>
          </a:p>
          <a:p>
            <a:pPr lvl="1"/>
            <a:endParaRPr lang="en-US" sz="2400" dirty="0" smtClean="0">
              <a:latin typeface="Optima"/>
              <a:cs typeface="Optima"/>
            </a:endParaRPr>
          </a:p>
          <a:p>
            <a:r>
              <a:rPr lang="en-US" b="1" dirty="0" smtClean="0">
                <a:latin typeface="Optima"/>
                <a:cs typeface="Optima"/>
              </a:rPr>
              <a:t>Large stratum: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reduce instruction mix </a:t>
            </a:r>
            <a:r>
              <a:rPr lang="en-US" sz="2400" dirty="0" smtClean="0">
                <a:latin typeface="Optima"/>
                <a:cs typeface="Optima"/>
              </a:rPr>
              <a:t>variability</a:t>
            </a:r>
          </a:p>
          <a:p>
            <a:pPr lvl="1"/>
            <a:endParaRPr lang="en-US" sz="2400" dirty="0" smtClean="0">
              <a:latin typeface="Optima"/>
              <a:cs typeface="Optima"/>
            </a:endParaRPr>
          </a:p>
          <a:p>
            <a:r>
              <a:rPr lang="en-US" sz="2800" b="1" dirty="0" smtClean="0">
                <a:latin typeface="Optima"/>
                <a:cs typeface="Optima"/>
              </a:rPr>
              <a:t>Small stratum: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a</a:t>
            </a:r>
            <a:r>
              <a:rPr lang="en-US" sz="2400" dirty="0" smtClean="0">
                <a:latin typeface="Optima"/>
                <a:cs typeface="Optima"/>
              </a:rPr>
              <a:t>dopt to </a:t>
            </a:r>
            <a:r>
              <a:rPr lang="en-US" sz="2400" dirty="0" smtClean="0">
                <a:latin typeface="Optima"/>
                <a:cs typeface="Optima"/>
              </a:rPr>
              <a:t>synchronization</a:t>
            </a:r>
            <a:endParaRPr lang="en-US" sz="2400" dirty="0" smtClean="0">
              <a:latin typeface="Optima"/>
              <a:cs typeface="Optima"/>
            </a:endParaRPr>
          </a:p>
          <a:p>
            <a:pPr lvl="1"/>
            <a:endParaRPr lang="en-US" dirty="0" smtClean="0">
              <a:latin typeface="Optima"/>
              <a:cs typeface="Optima"/>
            </a:endParaRP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921500" y="1134111"/>
            <a:ext cx="2019300" cy="39496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1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46600" y="1134111"/>
            <a:ext cx="2019300" cy="39496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0</a:t>
            </a:r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21500" y="1134111"/>
            <a:ext cx="2019300" cy="2198255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46600" y="1109867"/>
            <a:ext cx="2019300" cy="2222499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46600" y="1109867"/>
            <a:ext cx="2019300" cy="3947387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921500" y="1146811"/>
            <a:ext cx="2019300" cy="3910443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546600" y="1109866"/>
            <a:ext cx="2019300" cy="3947387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21500" y="1173367"/>
            <a:ext cx="2019300" cy="910949"/>
          </a:xfrm>
          <a:prstGeom prst="rect">
            <a:avLst/>
          </a:prstGeom>
          <a:solidFill>
            <a:srgbClr val="76C85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6718300" y="2084316"/>
            <a:ext cx="2425700" cy="1588"/>
          </a:xfrm>
          <a:prstGeom prst="line">
            <a:avLst/>
          </a:prstGeom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92600" y="3355094"/>
            <a:ext cx="4851400" cy="1516"/>
          </a:xfrm>
          <a:prstGeom prst="line">
            <a:avLst/>
          </a:prstGeom>
          <a:ln w="730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92600" y="1109867"/>
            <a:ext cx="4851400" cy="1588"/>
          </a:xfrm>
          <a:prstGeom prst="line">
            <a:avLst/>
          </a:prstGeom>
          <a:ln w="730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2.22222E-6 0.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  <p:bldP spid="29" grpId="0" animBg="1"/>
      <p:bldP spid="39" grpId="0" animBg="1"/>
      <p:bldP spid="40" grpId="0" animBg="1"/>
      <p:bldP spid="44" grpId="0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bomb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05" y="3586805"/>
            <a:ext cx="417395" cy="42866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229014" y="1762991"/>
            <a:ext cx="2102186" cy="385401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L1 Cache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5940" y="1756342"/>
            <a:ext cx="2048859" cy="38540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L1 Cache</a:t>
            </a:r>
            <a:endParaRPr lang="en-US" sz="6600" b="1" dirty="0">
              <a:solidFill>
                <a:schemeClr val="accent1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 Self-Invalidation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-1920292" y="3819588"/>
            <a:ext cx="4756574" cy="1590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5103113"/>
            <a:ext cx="461665" cy="11759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Optima"/>
                <a:cs typeface="Optima"/>
              </a:rPr>
              <a:t>Time</a:t>
            </a:r>
            <a:endParaRPr lang="en-US" dirty="0">
              <a:latin typeface="Optima"/>
              <a:cs typeface="Optima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7234372" y="2789360"/>
            <a:ext cx="2886396" cy="9531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08367" y="3034811"/>
            <a:ext cx="461665" cy="10277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latin typeface="Optima"/>
                <a:cs typeface="Optima"/>
              </a:rPr>
              <a:t>Execute</a:t>
            </a:r>
            <a:endParaRPr lang="en-US" b="1" dirty="0">
              <a:latin typeface="Optima"/>
              <a:cs typeface="Optima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7843208" y="5372251"/>
            <a:ext cx="1640139" cy="12698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606136" y="4548850"/>
            <a:ext cx="461665" cy="10277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b="1" dirty="0" smtClean="0">
                <a:latin typeface="Optima"/>
                <a:cs typeface="Optima"/>
              </a:rPr>
              <a:t>Publish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06921" y="1756342"/>
            <a:ext cx="1667858" cy="385401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Optima"/>
                <a:cs typeface="Optima"/>
              </a:rPr>
              <a:t>L2 Cache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6919" y="2047923"/>
            <a:ext cx="1652481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Optima"/>
                <a:cs typeface="Optima"/>
              </a:rPr>
              <a:t>B: Shared</a:t>
            </a:r>
            <a:endParaRPr lang="en-US" sz="2200" b="1" dirty="0">
              <a:latin typeface="Optima"/>
              <a:cs typeface="Opti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5940" y="1442096"/>
            <a:ext cx="204885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Processor 0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29014" y="1409830"/>
            <a:ext cx="210218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Processor 1</a:t>
            </a:r>
            <a:endParaRPr lang="en-US" b="1" dirty="0">
              <a:latin typeface="Optima"/>
              <a:cs typeface="Optima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844797" y="2263367"/>
            <a:ext cx="862124" cy="394802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flipH="1">
            <a:off x="795939" y="2809524"/>
            <a:ext cx="2064237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Optima"/>
                <a:cs typeface="Optima"/>
              </a:rPr>
              <a:t>B: Shared</a:t>
            </a:r>
            <a:endParaRPr lang="en-US" sz="2200" b="1" dirty="0">
              <a:latin typeface="Optima"/>
              <a:cs typeface="Optim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22298" y="2809524"/>
            <a:ext cx="1652481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Optima"/>
                <a:cs typeface="Optima"/>
              </a:rPr>
              <a:t>B: Shared</a:t>
            </a:r>
            <a:endParaRPr lang="en-US" sz="2200" b="1" dirty="0">
              <a:latin typeface="Optima"/>
              <a:cs typeface="Optima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2860176" y="2659758"/>
            <a:ext cx="846743" cy="434753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23938" y="2053371"/>
            <a:ext cx="55612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LD</a:t>
            </a:r>
            <a:endParaRPr lang="en-US" b="1" dirty="0">
              <a:latin typeface="Optima"/>
              <a:cs typeface="Optima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5366894" y="3094511"/>
            <a:ext cx="862120" cy="361390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336529" y="2503922"/>
            <a:ext cx="88499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ST</a:t>
            </a:r>
          </a:p>
          <a:p>
            <a:pPr algn="ctr"/>
            <a:r>
              <a:rPr lang="en-US" b="1" dirty="0" smtClean="0">
                <a:latin typeface="Optima"/>
                <a:cs typeface="Optima"/>
              </a:rPr>
              <a:t>Intent</a:t>
            </a:r>
            <a:endParaRPr lang="en-US" b="1" dirty="0">
              <a:latin typeface="Optima"/>
              <a:cs typeface="Optima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359400" y="3455901"/>
            <a:ext cx="862123" cy="379413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flipH="1">
            <a:off x="795939" y="3586805"/>
            <a:ext cx="2064237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Optima"/>
                <a:cs typeface="Optima"/>
              </a:rPr>
              <a:t>B: Shared</a:t>
            </a:r>
            <a:endParaRPr lang="en-US" sz="2200" b="1" dirty="0">
              <a:latin typeface="Optima"/>
              <a:cs typeface="Optim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44394" y="3604369"/>
            <a:ext cx="2112206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Optima"/>
                <a:cs typeface="Optima"/>
              </a:rPr>
              <a:t>B: Modified</a:t>
            </a:r>
            <a:endParaRPr lang="en-US" sz="2200" b="1" dirty="0">
              <a:latin typeface="Optima"/>
              <a:cs typeface="Opti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22298" y="3586805"/>
            <a:ext cx="1652481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Optima"/>
                <a:cs typeface="Optima"/>
              </a:rPr>
              <a:t>B: Modified</a:t>
            </a:r>
            <a:endParaRPr lang="en-US" sz="2200" b="1" dirty="0">
              <a:latin typeface="Optima"/>
              <a:cs typeface="Optima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0500" y="4432212"/>
            <a:ext cx="8737600" cy="1588"/>
          </a:xfrm>
          <a:prstGeom prst="line">
            <a:avLst/>
          </a:prstGeom>
          <a:ln w="730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flipH="1">
            <a:off x="795939" y="4589219"/>
            <a:ext cx="2064237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Optima"/>
                <a:cs typeface="Optima"/>
              </a:rPr>
              <a:t>B: Shared</a:t>
            </a:r>
            <a:endParaRPr lang="en-US" sz="2200" b="1" dirty="0">
              <a:latin typeface="Optima"/>
              <a:cs typeface="Opti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244394" y="4606783"/>
            <a:ext cx="2112206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Optima"/>
                <a:cs typeface="Optima"/>
              </a:rPr>
              <a:t>B: Modified</a:t>
            </a:r>
            <a:endParaRPr lang="en-US" sz="2200" b="1" dirty="0">
              <a:latin typeface="Optima"/>
              <a:cs typeface="Optim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22298" y="4589219"/>
            <a:ext cx="1652481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Optima"/>
                <a:cs typeface="Optima"/>
              </a:rPr>
              <a:t>B: Modified</a:t>
            </a:r>
            <a:endParaRPr lang="en-US" sz="2200" b="1" dirty="0">
              <a:latin typeface="Optima"/>
              <a:cs typeface="Optima"/>
            </a:endParaRPr>
          </a:p>
        </p:txBody>
      </p:sp>
      <p:pic>
        <p:nvPicPr>
          <p:cNvPr id="39" name="Picture 38" descr="bomb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05" y="4591440"/>
            <a:ext cx="417395" cy="428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/>
      <p:bldP spid="52" grpId="0" animBg="1"/>
      <p:bldP spid="57" grpId="0" animBg="1"/>
      <p:bldP spid="59" grpId="0" animBg="1"/>
      <p:bldP spid="67" grpId="0"/>
      <p:bldP spid="72" grpId="0"/>
      <p:bldP spid="76" grpId="0" animBg="1"/>
      <p:bldP spid="77" grpId="0" animBg="1"/>
      <p:bldP spid="78" grpId="0" animBg="1"/>
      <p:bldP spid="84" grpId="0" animBg="1"/>
      <p:bldP spid="84" grpId="1" animBg="1"/>
      <p:bldP spid="86" grpId="0" animBg="1"/>
      <p:bldP spid="8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Optima"/>
              </a:rPr>
              <a:t>Predictor</a:t>
            </a:r>
            <a:endParaRPr lang="en-US" dirty="0">
              <a:cs typeface="Optima"/>
            </a:endParaRPr>
          </a:p>
        </p:txBody>
      </p:sp>
      <p:sp>
        <p:nvSpPr>
          <p:cNvPr id="6" name="Decision 5"/>
          <p:cNvSpPr/>
          <p:nvPr/>
        </p:nvSpPr>
        <p:spPr>
          <a:xfrm>
            <a:off x="2663824" y="1739899"/>
            <a:ext cx="3654426" cy="1612901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Optima"/>
                <a:cs typeface="Optima"/>
              </a:rPr>
              <a:t>MemBar</a:t>
            </a:r>
            <a:r>
              <a:rPr lang="en-US" sz="2400" dirty="0" smtClean="0">
                <a:latin typeface="Optima"/>
                <a:cs typeface="Optima"/>
              </a:rPr>
              <a:t>?</a:t>
            </a:r>
          </a:p>
          <a:p>
            <a:pPr algn="ctr"/>
            <a:r>
              <a:rPr lang="en-US" sz="2400" dirty="0" smtClean="0">
                <a:latin typeface="Optima"/>
                <a:cs typeface="Optima"/>
              </a:rPr>
              <a:t>C&amp;BD: Overflow?</a:t>
            </a:r>
          </a:p>
        </p:txBody>
      </p:sp>
      <p:sp>
        <p:nvSpPr>
          <p:cNvPr id="7" name="Alternate Process 6"/>
          <p:cNvSpPr/>
          <p:nvPr/>
        </p:nvSpPr>
        <p:spPr>
          <a:xfrm>
            <a:off x="3149600" y="939800"/>
            <a:ext cx="2679700" cy="482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Stratum Ends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8" name="Decision 7"/>
          <p:cNvSpPr/>
          <p:nvPr/>
        </p:nvSpPr>
        <p:spPr>
          <a:xfrm>
            <a:off x="2934494" y="4046184"/>
            <a:ext cx="3111500" cy="128270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Saturated?</a:t>
            </a:r>
            <a:endParaRPr lang="en-US" sz="2400" dirty="0">
              <a:latin typeface="Optima"/>
              <a:cs typeface="Optima"/>
            </a:endParaRPr>
          </a:p>
        </p:txBody>
      </p:sp>
      <p:cxnSp>
        <p:nvCxnSpPr>
          <p:cNvPr id="12" name="Straight Arrow Connector 11"/>
          <p:cNvCxnSpPr>
            <a:stCxn id="7" idx="2"/>
            <a:endCxn id="6" idx="0"/>
          </p:cNvCxnSpPr>
          <p:nvPr/>
        </p:nvCxnSpPr>
        <p:spPr>
          <a:xfrm rot="16200000" flipH="1">
            <a:off x="4331494" y="1580355"/>
            <a:ext cx="317499" cy="1587"/>
          </a:xfrm>
          <a:prstGeom prst="straightConnector1">
            <a:avLst/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3" name="Alternate Process 12"/>
          <p:cNvSpPr/>
          <p:nvPr/>
        </p:nvSpPr>
        <p:spPr>
          <a:xfrm>
            <a:off x="469900" y="3073400"/>
            <a:ext cx="3022600" cy="482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Decrement Predictor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14" name="Alternate Process 13"/>
          <p:cNvSpPr/>
          <p:nvPr/>
        </p:nvSpPr>
        <p:spPr>
          <a:xfrm>
            <a:off x="5753100" y="3073400"/>
            <a:ext cx="2832100" cy="482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Increment Predictor</a:t>
            </a:r>
            <a:endParaRPr lang="en-US" sz="2400" dirty="0">
              <a:latin typeface="Optima"/>
              <a:cs typeface="Optima"/>
            </a:endParaRPr>
          </a:p>
        </p:txBody>
      </p:sp>
      <p:cxnSp>
        <p:nvCxnSpPr>
          <p:cNvPr id="20" name="Elbow Connector 19"/>
          <p:cNvCxnSpPr>
            <a:stCxn id="13" idx="2"/>
            <a:endCxn id="8" idx="0"/>
          </p:cNvCxnSpPr>
          <p:nvPr/>
        </p:nvCxnSpPr>
        <p:spPr>
          <a:xfrm rot="16200000" flipH="1">
            <a:off x="2990630" y="2546570"/>
            <a:ext cx="490184" cy="2509044"/>
          </a:xfrm>
          <a:prstGeom prst="bentConnector3">
            <a:avLst>
              <a:gd name="adj1" fmla="val 50000"/>
            </a:avLst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4" name="Elbow Connector 23"/>
          <p:cNvCxnSpPr>
            <a:stCxn id="14" idx="2"/>
            <a:endCxn id="8" idx="0"/>
          </p:cNvCxnSpPr>
          <p:nvPr/>
        </p:nvCxnSpPr>
        <p:spPr>
          <a:xfrm rot="5400000">
            <a:off x="5584605" y="2461639"/>
            <a:ext cx="490184" cy="2678906"/>
          </a:xfrm>
          <a:prstGeom prst="bentConnector3">
            <a:avLst>
              <a:gd name="adj1" fmla="val 50000"/>
            </a:avLst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27" name="Alternate Process 26"/>
          <p:cNvSpPr/>
          <p:nvPr/>
        </p:nvSpPr>
        <p:spPr>
          <a:xfrm>
            <a:off x="457200" y="5557483"/>
            <a:ext cx="1352550" cy="5842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Size*2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30" name="Alternate Process 29"/>
          <p:cNvSpPr/>
          <p:nvPr/>
        </p:nvSpPr>
        <p:spPr>
          <a:xfrm>
            <a:off x="1962150" y="5557484"/>
            <a:ext cx="1352550" cy="584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Size/2</a:t>
            </a:r>
            <a:endParaRPr lang="en-US" sz="2400" dirty="0">
              <a:latin typeface="Optima"/>
              <a:cs typeface="Optima"/>
            </a:endParaRPr>
          </a:p>
        </p:txBody>
      </p:sp>
      <p:cxnSp>
        <p:nvCxnSpPr>
          <p:cNvPr id="33" name="Shape 32"/>
          <p:cNvCxnSpPr>
            <a:stCxn id="8" idx="1"/>
            <a:endCxn id="27" idx="0"/>
          </p:cNvCxnSpPr>
          <p:nvPr/>
        </p:nvCxnSpPr>
        <p:spPr>
          <a:xfrm rot="10800000" flipV="1">
            <a:off x="1133476" y="4687533"/>
            <a:ext cx="1801019" cy="869949"/>
          </a:xfrm>
          <a:prstGeom prst="bentConnector2">
            <a:avLst/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7" name="Shape 36"/>
          <p:cNvCxnSpPr>
            <a:stCxn id="8" idx="1"/>
            <a:endCxn id="30" idx="0"/>
          </p:cNvCxnSpPr>
          <p:nvPr/>
        </p:nvCxnSpPr>
        <p:spPr>
          <a:xfrm rot="10800000" flipV="1">
            <a:off x="2638426" y="4687534"/>
            <a:ext cx="296069" cy="869950"/>
          </a:xfrm>
          <a:prstGeom prst="bentConnector2">
            <a:avLst/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9" name="TextBox 58"/>
          <p:cNvSpPr txBox="1"/>
          <p:nvPr/>
        </p:nvSpPr>
        <p:spPr>
          <a:xfrm>
            <a:off x="1809750" y="2002135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No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92850" y="2002135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Yes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0976" y="4688385"/>
            <a:ext cx="95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Yes/Low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85925" y="4688387"/>
            <a:ext cx="95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Yes/High</a:t>
            </a:r>
            <a:endParaRPr lang="en-US" sz="2400" dirty="0">
              <a:latin typeface="Optima"/>
              <a:cs typeface="Optima"/>
            </a:endParaRPr>
          </a:p>
        </p:txBody>
      </p:sp>
      <p:cxnSp>
        <p:nvCxnSpPr>
          <p:cNvPr id="84" name="Elbow Connector 83"/>
          <p:cNvCxnSpPr>
            <a:stCxn id="6" idx="1"/>
            <a:endCxn id="13" idx="0"/>
          </p:cNvCxnSpPr>
          <p:nvPr/>
        </p:nvCxnSpPr>
        <p:spPr>
          <a:xfrm rot="10800000" flipV="1">
            <a:off x="1981200" y="2546350"/>
            <a:ext cx="682624" cy="527050"/>
          </a:xfrm>
          <a:prstGeom prst="bentConnector2">
            <a:avLst/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86" name="Elbow Connector 85"/>
          <p:cNvCxnSpPr>
            <a:stCxn id="6" idx="3"/>
            <a:endCxn id="14" idx="0"/>
          </p:cNvCxnSpPr>
          <p:nvPr/>
        </p:nvCxnSpPr>
        <p:spPr>
          <a:xfrm>
            <a:off x="6318250" y="2546350"/>
            <a:ext cx="850900" cy="527050"/>
          </a:xfrm>
          <a:prstGeom prst="bentConnector2">
            <a:avLst/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91" name="Alternate Process 90"/>
          <p:cNvSpPr/>
          <p:nvPr/>
        </p:nvSpPr>
        <p:spPr>
          <a:xfrm>
            <a:off x="3302000" y="6261100"/>
            <a:ext cx="2679700" cy="482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Stratum Ends</a:t>
            </a:r>
            <a:endParaRPr lang="en-US" sz="2400" dirty="0">
              <a:latin typeface="Optima"/>
              <a:cs typeface="Optima"/>
            </a:endParaRPr>
          </a:p>
        </p:txBody>
      </p:sp>
      <p:cxnSp>
        <p:nvCxnSpPr>
          <p:cNvPr id="93" name="Shape 92"/>
          <p:cNvCxnSpPr>
            <a:stCxn id="27" idx="2"/>
            <a:endCxn id="91" idx="1"/>
          </p:cNvCxnSpPr>
          <p:nvPr/>
        </p:nvCxnSpPr>
        <p:spPr>
          <a:xfrm rot="16200000" flipH="1">
            <a:off x="2037379" y="5237779"/>
            <a:ext cx="360716" cy="2168525"/>
          </a:xfrm>
          <a:prstGeom prst="bentConnector2">
            <a:avLst/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5" name="Shape 94"/>
          <p:cNvCxnSpPr>
            <a:stCxn id="30" idx="2"/>
            <a:endCxn id="91" idx="1"/>
          </p:cNvCxnSpPr>
          <p:nvPr/>
        </p:nvCxnSpPr>
        <p:spPr>
          <a:xfrm rot="16200000" flipH="1">
            <a:off x="2789854" y="5990254"/>
            <a:ext cx="360716" cy="663575"/>
          </a:xfrm>
          <a:prstGeom prst="bentConnector2">
            <a:avLst/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8" idx="3"/>
            <a:endCxn id="91" idx="3"/>
          </p:cNvCxnSpPr>
          <p:nvPr/>
        </p:nvCxnSpPr>
        <p:spPr>
          <a:xfrm flipH="1">
            <a:off x="5981700" y="4687534"/>
            <a:ext cx="64294" cy="1814866"/>
          </a:xfrm>
          <a:prstGeom prst="bentConnector3">
            <a:avLst>
              <a:gd name="adj1" fmla="val -355554"/>
            </a:avLst>
          </a:prstGeom>
          <a:ln w="50800" cap="flat" cmpd="sng" algn="ctr">
            <a:solidFill>
              <a:scrgbClr r="0" g="0" b="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98" name="TextBox 97"/>
          <p:cNvSpPr txBox="1"/>
          <p:nvPr/>
        </p:nvSpPr>
        <p:spPr>
          <a:xfrm>
            <a:off x="6292850" y="5057717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No</a:t>
            </a:r>
            <a:endParaRPr lang="en-US" sz="2400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27" grpId="0" animBg="1"/>
      <p:bldP spid="30" grpId="0" animBg="1"/>
      <p:bldP spid="59" grpId="0"/>
      <p:bldP spid="60" grpId="0"/>
      <p:bldP spid="61" grpId="0"/>
      <p:bldP spid="62" grpId="0"/>
      <p:bldP spid="91" grpId="0" animBg="1"/>
      <p:bldP spid="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 Helps Improve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09663"/>
          <a:ext cx="82296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100" y="1338263"/>
            <a:ext cx="461665" cy="42624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Speedup</a:t>
            </a:r>
            <a:endParaRPr lang="en-US" b="1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Cache Size Affects Performance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881028"/>
          <a:ext cx="9144000" cy="534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5100" y="1338263"/>
            <a:ext cx="461665" cy="42624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Normalized Execution Time</a:t>
            </a:r>
            <a:endParaRPr lang="en-US" b="1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09663"/>
          <a:ext cx="82296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100" y="1109663"/>
            <a:ext cx="461665" cy="42624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Normalized Execution Time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7800" y="1477963"/>
            <a:ext cx="1041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publish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00" y="2362200"/>
            <a:ext cx="1511300" cy="3766784"/>
          </a:xfrm>
          <a:prstGeom prst="rect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035300" y="2362200"/>
            <a:ext cx="495300" cy="3766784"/>
          </a:xfrm>
          <a:prstGeom prst="rect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187700" y="6283299"/>
            <a:ext cx="1701800" cy="523219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Optima"/>
                <a:cs typeface="Optima"/>
              </a:rPr>
              <a:t>Mantevo</a:t>
            </a:r>
            <a:endParaRPr lang="en-US" sz="2800" b="1" dirty="0">
              <a:latin typeface="Optima"/>
              <a:cs typeface="Optima"/>
            </a:endParaRPr>
          </a:p>
        </p:txBody>
      </p:sp>
      <p:cxnSp>
        <p:nvCxnSpPr>
          <p:cNvPr id="47" name="Straight Arrow Connector 46"/>
          <p:cNvCxnSpPr>
            <a:stCxn id="45" idx="0"/>
            <a:endCxn id="44" idx="3"/>
          </p:cNvCxnSpPr>
          <p:nvPr/>
        </p:nvCxnSpPr>
        <p:spPr>
          <a:xfrm rot="16200000" flipV="1">
            <a:off x="2765747" y="5010446"/>
            <a:ext cx="2037707" cy="508000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0"/>
          </p:cNvCxnSpPr>
          <p:nvPr/>
        </p:nvCxnSpPr>
        <p:spPr>
          <a:xfrm rot="5400000" flipH="1" flipV="1">
            <a:off x="3311848" y="5023147"/>
            <a:ext cx="1986904" cy="533401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Calvin-MIST Operation</a:t>
            </a:r>
          </a:p>
        </p:txBody>
      </p:sp>
      <p:pic>
        <p:nvPicPr>
          <p:cNvPr id="2273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330" y="1062633"/>
            <a:ext cx="5439296" cy="5786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1750219"/>
          </a:xfrm>
        </p:spPr>
        <p:txBody>
          <a:bodyPr/>
          <a:lstStyle/>
          <a:p>
            <a:pPr eaLnBrk="1" hangingPunct="1"/>
            <a:r>
              <a:rPr lang="en-US"/>
              <a:t>Example Protocol Operation</a:t>
            </a:r>
          </a:p>
        </p:txBody>
      </p:sp>
      <p:pic>
        <p:nvPicPr>
          <p:cNvPr id="229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360" y="2107406"/>
            <a:ext cx="7965281" cy="10295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Deterministic Execution</a:t>
            </a:r>
            <a:endParaRPr lang="en-US" dirty="0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762000" y="2514600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if (account &gt;= sum)</a:t>
            </a: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762000" y="3207097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  account -= sum;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5067300" y="3207097"/>
            <a:ext cx="38735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  account -= sum;</a:t>
            </a:r>
            <a:endParaRPr lang="en-US" sz="2400" b="1" dirty="0" smtClean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5067300" y="2514600"/>
            <a:ext cx="38735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if (account &gt;= sum)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7300" y="2514600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ourier New"/>
                <a:ea typeface="Times New Roman" pitchFamily="18" charset="0"/>
                <a:cs typeface="Courier New"/>
              </a:rPr>
              <a:t>account = 100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67300" y="3207097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ourier New"/>
                <a:ea typeface="Times New Roman" pitchFamily="18" charset="0"/>
                <a:cs typeface="Courier New"/>
              </a:rPr>
              <a:t>account = 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67300" y="4749800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ourier New"/>
                <a:ea typeface="Times New Roman" pitchFamily="18" charset="0"/>
                <a:cs typeface="Courier New"/>
              </a:rPr>
              <a:t>account = 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67300" y="4057303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ourier New"/>
                <a:ea typeface="Times New Roman" pitchFamily="18" charset="0"/>
                <a:cs typeface="Courier New"/>
              </a:rPr>
              <a:t>account =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500" y="1115080"/>
            <a:ext cx="69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Optima"/>
                <a:cs typeface="Optima"/>
              </a:rPr>
              <a:t>Bug: unprotected account update</a:t>
            </a:r>
            <a:endParaRPr lang="en-US" sz="2800" b="1" dirty="0">
              <a:latin typeface="Optima"/>
              <a:cs typeface="Optim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4902200"/>
            <a:ext cx="1701800" cy="1486737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54200" y="1943100"/>
            <a:ext cx="143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w Cen MT" charset="0"/>
              </a:rPr>
              <a:t>thread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7378 0.2488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2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7378 0.2495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 animBg="1"/>
      <p:bldP spid="45" grpId="1" animBg="1"/>
      <p:bldP spid="14" grpId="0"/>
      <p:bldP spid="16" grpId="0"/>
      <p:bldP spid="17" grpId="0"/>
      <p:bldP spid="18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49" y="553641"/>
            <a:ext cx="7911703" cy="57417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Ensure that only one atomic operation executes per stratum</a:t>
            </a:r>
          </a:p>
          <a:p>
            <a:r>
              <a:rPr lang="en-US" smtClean="0">
                <a:latin typeface="Optima"/>
                <a:cs typeface="Optima"/>
              </a:rPr>
              <a:t>Logically place </a:t>
            </a:r>
            <a:r>
              <a:rPr lang="en-US" dirty="0" smtClean="0">
                <a:latin typeface="Optima"/>
                <a:cs typeface="Optima"/>
              </a:rPr>
              <a:t>the atomic operation at the end of </a:t>
            </a:r>
            <a:r>
              <a:rPr lang="en-US" smtClean="0">
                <a:latin typeface="Optima"/>
                <a:cs typeface="Optima"/>
              </a:rPr>
              <a:t>the stratum</a:t>
            </a:r>
          </a:p>
          <a:p>
            <a:pPr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Terminate stratum on atomic operation</a:t>
            </a:r>
          </a:p>
          <a:p>
            <a:r>
              <a:rPr lang="en-US" dirty="0" smtClean="0">
                <a:latin typeface="Optima"/>
                <a:cs typeface="Optima"/>
              </a:rPr>
              <a:t>Execute both R and W parts of RMW as processor’s last store</a:t>
            </a:r>
          </a:p>
          <a:p>
            <a:r>
              <a:rPr lang="en-US" dirty="0" smtClean="0">
                <a:latin typeface="Optima"/>
                <a:cs typeface="Optima"/>
              </a:rPr>
              <a:t>Allows processors to communicate within a stratum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</a:t>
            </a:r>
            <a:r>
              <a:rPr lang="en-US" smtClean="0"/>
              <a:t>-Writer Example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56300" y="1371601"/>
            <a:ext cx="3009900" cy="2438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>
                    <a:lumMod val="85000"/>
                  </a:schemeClr>
                </a:solidFill>
                <a:latin typeface="Optima"/>
                <a:cs typeface="Optima"/>
              </a:rPr>
              <a:t>Core 2</a:t>
            </a:r>
            <a:endParaRPr lang="en-US" sz="6600" dirty="0">
              <a:solidFill>
                <a:schemeClr val="bg1">
                  <a:lumMod val="8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371601"/>
            <a:ext cx="3009900" cy="2438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>
                    <a:lumMod val="85000"/>
                  </a:schemeClr>
                </a:solidFill>
                <a:latin typeface="Optima"/>
                <a:cs typeface="Optima"/>
              </a:rPr>
              <a:t>Core 1</a:t>
            </a:r>
            <a:endParaRPr lang="en-US" sz="6600" dirty="0">
              <a:solidFill>
                <a:schemeClr val="bg1">
                  <a:lumMod val="8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997201"/>
            <a:ext cx="3009900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L1 Cache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6300" y="2997201"/>
            <a:ext cx="3009900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L1 Cache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373471"/>
            <a:ext cx="3009900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Write Cache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6300" y="1373471"/>
            <a:ext cx="3009900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Write Cache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2997201"/>
            <a:ext cx="3009900" cy="30479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hape 51"/>
          <p:cNvCxnSpPr>
            <a:endCxn id="40" idx="0"/>
          </p:cNvCxnSpPr>
          <p:nvPr/>
        </p:nvCxnSpPr>
        <p:spPr>
          <a:xfrm rot="10800000" flipV="1">
            <a:off x="1733550" y="2514601"/>
            <a:ext cx="1504950" cy="482600"/>
          </a:xfrm>
          <a:prstGeom prst="bentConnector2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956300" y="2997201"/>
            <a:ext cx="3009900" cy="30479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Elbow Connector 59"/>
          <p:cNvCxnSpPr/>
          <p:nvPr/>
        </p:nvCxnSpPr>
        <p:spPr>
          <a:xfrm flipV="1">
            <a:off x="1733549" y="2514601"/>
            <a:ext cx="1504951" cy="457200"/>
          </a:xfrm>
          <a:prstGeom prst="bentConnector3">
            <a:avLst>
              <a:gd name="adj1" fmla="val -633"/>
            </a:avLst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61"/>
          <p:cNvCxnSpPr/>
          <p:nvPr/>
        </p:nvCxnSpPr>
        <p:spPr>
          <a:xfrm rot="16200000" flipV="1">
            <a:off x="6467475" y="2003426"/>
            <a:ext cx="482600" cy="1504950"/>
          </a:xfrm>
          <a:prstGeom prst="bentConnector2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hape 102"/>
          <p:cNvCxnSpPr/>
          <p:nvPr/>
        </p:nvCxnSpPr>
        <p:spPr>
          <a:xfrm>
            <a:off x="5956300" y="2527302"/>
            <a:ext cx="1504950" cy="469900"/>
          </a:xfrm>
          <a:prstGeom prst="bentConnector2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92100" y="881028"/>
            <a:ext cx="7232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tima"/>
                <a:cs typeface="Optima"/>
              </a:rPr>
              <a:t>Execution Phase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92100" y="881028"/>
            <a:ext cx="7232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tima"/>
                <a:cs typeface="Optima"/>
              </a:rPr>
              <a:t>Publish Phase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1373471"/>
            <a:ext cx="3009900" cy="30479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56300" y="1373471"/>
            <a:ext cx="3009900" cy="30479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190500" y="2971801"/>
            <a:ext cx="1104900" cy="634998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tima"/>
                <a:cs typeface="Optima"/>
              </a:rPr>
              <a:t>FWD</a:t>
            </a:r>
            <a:endParaRPr lang="en-US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7962900" y="2971801"/>
            <a:ext cx="1079500" cy="634998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Optima"/>
                <a:cs typeface="Optima"/>
              </a:rPr>
              <a:t>FWD</a:t>
            </a:r>
            <a:endParaRPr lang="en-US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cxnSp>
        <p:nvCxnSpPr>
          <p:cNvPr id="35" name="Elbow Connector 34"/>
          <p:cNvCxnSpPr/>
          <p:nvPr/>
        </p:nvCxnSpPr>
        <p:spPr>
          <a:xfrm flipV="1">
            <a:off x="1733549" y="2514602"/>
            <a:ext cx="1504951" cy="457200"/>
          </a:xfrm>
          <a:prstGeom prst="bentConnector3">
            <a:avLst>
              <a:gd name="adj1" fmla="val -633"/>
            </a:avLst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38500" y="1373471"/>
            <a:ext cx="2717800" cy="2436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n-US" sz="3600" b="1" dirty="0" smtClean="0">
                <a:solidFill>
                  <a:srgbClr val="7F7F7F"/>
                </a:solidFill>
                <a:latin typeface="Optima"/>
                <a:cs typeface="Optima"/>
              </a:rPr>
              <a:t>L2 Cache</a:t>
            </a:r>
            <a:endParaRPr lang="en-US" sz="3600" b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38500" y="2387601"/>
            <a:ext cx="2717800" cy="3047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/>
              <a:cs typeface="Arial Black"/>
            </a:endParaRPr>
          </a:p>
        </p:txBody>
      </p:sp>
      <p:cxnSp>
        <p:nvCxnSpPr>
          <p:cNvPr id="39" name="Shape 38"/>
          <p:cNvCxnSpPr>
            <a:stCxn id="48" idx="1"/>
            <a:endCxn id="40" idx="0"/>
          </p:cNvCxnSpPr>
          <p:nvPr/>
        </p:nvCxnSpPr>
        <p:spPr>
          <a:xfrm rot="10800000" flipV="1">
            <a:off x="1733550" y="2540001"/>
            <a:ext cx="1504950" cy="457200"/>
          </a:xfrm>
          <a:prstGeom prst="bentConnector2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stCxn id="54" idx="0"/>
            <a:endCxn id="48" idx="3"/>
          </p:cNvCxnSpPr>
          <p:nvPr/>
        </p:nvCxnSpPr>
        <p:spPr>
          <a:xfrm rot="16200000" flipV="1">
            <a:off x="6480175" y="2016126"/>
            <a:ext cx="457200" cy="1504950"/>
          </a:xfrm>
          <a:prstGeom prst="bentConnector2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6200000" flipV="1">
            <a:off x="6480175" y="2016127"/>
            <a:ext cx="457200" cy="1504950"/>
          </a:xfrm>
          <a:prstGeom prst="bentConnector2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524750" y="2387601"/>
            <a:ext cx="9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ACK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" y="2461567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NACK</a:t>
            </a:r>
            <a:endParaRPr lang="en-US" sz="2400" b="1" dirty="0">
              <a:latin typeface="Optima"/>
              <a:cs typeface="Optima"/>
            </a:endParaRPr>
          </a:p>
        </p:txBody>
      </p:sp>
      <p:cxnSp>
        <p:nvCxnSpPr>
          <p:cNvPr id="56" name="Shape 55"/>
          <p:cNvCxnSpPr/>
          <p:nvPr/>
        </p:nvCxnSpPr>
        <p:spPr>
          <a:xfrm rot="10800000" flipV="1">
            <a:off x="1733550" y="2540001"/>
            <a:ext cx="1504950" cy="457200"/>
          </a:xfrm>
          <a:prstGeom prst="bentConnector2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/>
          <p:nvPr/>
        </p:nvCxnSpPr>
        <p:spPr>
          <a:xfrm rot="10800000" flipV="1">
            <a:off x="1733549" y="2514600"/>
            <a:ext cx="1504950" cy="457200"/>
          </a:xfrm>
          <a:prstGeom prst="bentConnector2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7200" y="2461567"/>
            <a:ext cx="9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ACK</a:t>
            </a:r>
            <a:endParaRPr lang="en-US" sz="2400" b="1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4.44444E-6 0.237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3.7037E-6 L 0.0007 0.2372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4" grpId="0" animBg="1"/>
      <p:bldP spid="54" grpId="1" animBg="1"/>
      <p:bldP spid="104" grpId="0"/>
      <p:bldP spid="104" grpId="1"/>
      <p:bldP spid="105" grpId="0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48" grpId="0" animBg="1"/>
      <p:bldP spid="50" grpId="0"/>
      <p:bldP spid="50" grpId="1"/>
      <p:bldP spid="51" grpId="0"/>
      <p:bldP spid="51" grpId="1"/>
      <p:bldP spid="58" grpId="0"/>
      <p:bldP spid="5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tima"/>
                <a:cs typeface="Optima"/>
              </a:rPr>
              <a:t>TSO atomic ordering rules: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latin typeface="Optima"/>
                <a:cs typeface="Optima"/>
              </a:rPr>
              <a:t>All previous loads and stores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latin typeface="Optima"/>
                <a:cs typeface="Optima"/>
              </a:rPr>
              <a:t>Atomic (both load and store portion)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latin typeface="Optima"/>
                <a:cs typeface="Optima"/>
              </a:rPr>
              <a:t>All subsequent loads and stores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 smtClean="0">
              <a:latin typeface="Optima"/>
              <a:cs typeface="Optima"/>
            </a:endParaRPr>
          </a:p>
          <a:p>
            <a:pPr marL="514350" indent="-457200">
              <a:buFont typeface="Arial" pitchFamily="34" charset="0"/>
              <a:buChar char="•"/>
            </a:pPr>
            <a:r>
              <a:rPr lang="en-US" dirty="0" smtClean="0">
                <a:latin typeface="Optima"/>
                <a:cs typeface="Optima"/>
              </a:rPr>
              <a:t>Calvin satisfies rules by: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latin typeface="Optima"/>
                <a:cs typeface="Optima"/>
              </a:rPr>
              <a:t>Ending strata on atomics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latin typeface="Optima"/>
                <a:cs typeface="Optima"/>
              </a:rPr>
              <a:t>Executing atomic op </a:t>
            </a:r>
            <a:r>
              <a:rPr lang="en-US" b="1" dirty="0" smtClean="0">
                <a:latin typeface="Optima"/>
                <a:cs typeface="Optima"/>
              </a:rPr>
              <a:t>entirely</a:t>
            </a:r>
            <a:r>
              <a:rPr lang="en-US" dirty="0" smtClean="0">
                <a:latin typeface="Optima"/>
                <a:cs typeface="Optima"/>
              </a:rPr>
              <a:t> in publish phase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latin typeface="Optima"/>
                <a:cs typeface="Optima"/>
              </a:rPr>
              <a:t>Executing next instruction in next strata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33358" y="1839969"/>
            <a:ext cx="1560629" cy="356435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1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8882" y="1858719"/>
            <a:ext cx="1574190" cy="353534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0</a:t>
            </a:r>
            <a:endParaRPr lang="en-US" sz="6600" b="1" dirty="0">
              <a:solidFill>
                <a:schemeClr val="accent1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751616" y="1978950"/>
            <a:ext cx="154603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8407" y="3643356"/>
            <a:ext cx="154603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4282" y="2528931"/>
            <a:ext cx="154521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1616" y="4744190"/>
            <a:ext cx="154603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L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1458" y="2528931"/>
            <a:ext cx="15327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C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7687" y="4197496"/>
            <a:ext cx="153190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C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2408" y="3076321"/>
            <a:ext cx="153271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B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0387" y="1978950"/>
            <a:ext cx="15327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B</a:t>
            </a:r>
            <a:endParaRPr lang="en-US" sz="2400" b="1" dirty="0">
              <a:latin typeface="Optima"/>
              <a:cs typeface="Optim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-2066746" y="3757439"/>
            <a:ext cx="5035191" cy="12698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465" y="2762250"/>
            <a:ext cx="461665" cy="17335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latin typeface="Optima"/>
                <a:cs typeface="Optima"/>
              </a:rPr>
              <a:t>Memory Order</a:t>
            </a:r>
            <a:endParaRPr lang="en-US" b="1" dirty="0">
              <a:latin typeface="Optima"/>
              <a:cs typeface="Optim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191210" y="1839969"/>
            <a:ext cx="4683837" cy="18750"/>
          </a:xfrm>
          <a:prstGeom prst="line">
            <a:avLst/>
          </a:prstGeom>
          <a:ln w="730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91210" y="5394068"/>
            <a:ext cx="4683837" cy="11848"/>
          </a:xfrm>
          <a:prstGeom prst="line">
            <a:avLst/>
          </a:prstGeom>
          <a:ln w="730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7932" y="3076321"/>
            <a:ext cx="154521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RMW L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1933" y="3643356"/>
            <a:ext cx="15327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7932" y="4195806"/>
            <a:ext cx="153190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C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4230945" y="2875638"/>
            <a:ext cx="1302413" cy="91440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Stall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" y="4657471"/>
            <a:ext cx="2266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34271 -0.11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5408 -0.0388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-0.19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54098 -0.041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2.22222E-6 -0.271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53993 -0.1398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1912 L -0.34184 0.097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34115 0.082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27107 L -0.53889 0.1469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32656 0.150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7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52586 0.147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7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3269 0.2129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10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32916 0.20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Program’s repeatability depends on deterministic input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Input: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Use mechanisms from </a:t>
            </a:r>
            <a:r>
              <a:rPr lang="en-US" dirty="0" err="1" smtClean="0">
                <a:latin typeface="Optima"/>
                <a:cs typeface="Optima"/>
              </a:rPr>
              <a:t>uniprocessor</a:t>
            </a:r>
            <a:r>
              <a:rPr lang="en-US" dirty="0" smtClean="0">
                <a:latin typeface="Optima"/>
                <a:cs typeface="Optima"/>
              </a:rPr>
              <a:t> deterministic replay, e.g.:</a:t>
            </a:r>
          </a:p>
          <a:p>
            <a:pPr lvl="2"/>
            <a:r>
              <a:rPr lang="en-US" dirty="0" err="1" smtClean="0">
                <a:latin typeface="Optima"/>
                <a:cs typeface="Optima"/>
              </a:rPr>
              <a:t>Revirt</a:t>
            </a:r>
            <a:endParaRPr lang="en-US" dirty="0" smtClean="0">
              <a:latin typeface="Optima"/>
              <a:cs typeface="Optima"/>
            </a:endParaRPr>
          </a:p>
          <a:p>
            <a:pPr lvl="2"/>
            <a:r>
              <a:rPr lang="en-US" dirty="0" smtClean="0">
                <a:latin typeface="Optima"/>
                <a:cs typeface="Optima"/>
              </a:rPr>
              <a:t>VMware Replay</a:t>
            </a:r>
          </a:p>
          <a:p>
            <a:pPr lvl="2"/>
            <a:r>
              <a:rPr lang="en-US" dirty="0" smtClean="0">
                <a:latin typeface="Optima"/>
                <a:cs typeface="Optima"/>
              </a:rPr>
              <a:t>FDR</a:t>
            </a:r>
          </a:p>
          <a:p>
            <a:r>
              <a:rPr lang="en-US" dirty="0" smtClean="0">
                <a:latin typeface="Optima"/>
                <a:cs typeface="Optima"/>
              </a:rPr>
              <a:t>Interrupts: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Delivered only on strata boundaries</a:t>
            </a:r>
          </a:p>
          <a:p>
            <a:pPr lvl="2"/>
            <a:r>
              <a:rPr lang="en-US" dirty="0" smtClean="0">
                <a:latin typeface="Optima"/>
                <a:cs typeface="Optima"/>
              </a:rPr>
              <a:t>Makes for easy logging (e.g., &lt;vector #, strata #&gt;)</a:t>
            </a:r>
          </a:p>
          <a:p>
            <a:endParaRPr lang="en-US" dirty="0" smtClean="0">
              <a:latin typeface="Optima"/>
              <a:cs typeface="Opti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Mode Slowdown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tima"/>
                <a:cs typeface="Optima"/>
              </a:rPr>
              <a:t>Sources: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Barrier latency (16 cycle)</a:t>
            </a:r>
          </a:p>
          <a:p>
            <a:pPr lvl="2"/>
            <a:r>
              <a:rPr lang="en-US" dirty="0" smtClean="0">
                <a:latin typeface="Optima"/>
                <a:cs typeface="Optima"/>
              </a:rPr>
              <a:t>Results indicate 4 cycle barrier largely eliminates overhead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Load imbalance</a:t>
            </a:r>
          </a:p>
          <a:p>
            <a:pPr lvl="2"/>
            <a:r>
              <a:rPr lang="en-US" dirty="0" smtClean="0">
                <a:latin typeface="Optima"/>
                <a:cs typeface="Optima"/>
              </a:rPr>
              <a:t>Especially in presence of fine-grained communication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Slow inter-thread communication</a:t>
            </a:r>
          </a:p>
          <a:p>
            <a:pPr lvl="2"/>
            <a:r>
              <a:rPr lang="en-US" dirty="0" smtClean="0">
                <a:latin typeface="Optima"/>
                <a:cs typeface="Optima"/>
              </a:rPr>
              <a:t>Threads cannot communicate within a stratum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FFE9-5631-004D-907D-5BF7D8DC32B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Average Stratum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09663"/>
          <a:ext cx="82296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79500" y="1115080"/>
            <a:ext cx="69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Optima"/>
                <a:cs typeface="Optima"/>
              </a:rPr>
              <a:t>Bug: unprotected account update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Deterministic Execution</a:t>
            </a:r>
            <a:endParaRPr lang="en-US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854200" y="1943100"/>
            <a:ext cx="143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w Cen MT" charset="0"/>
              </a:rPr>
              <a:t>thread 0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762000" y="2514600"/>
            <a:ext cx="37338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if (account &gt;= sum)</a:t>
            </a: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762000" y="4057303"/>
            <a:ext cx="37338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  account -= sum;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5067300" y="3207097"/>
            <a:ext cx="37465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  account -= sum;</a:t>
            </a:r>
            <a:endParaRPr lang="en-US" sz="2400" b="1" dirty="0" smtClean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5067300" y="2514600"/>
            <a:ext cx="37465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if (account &gt;= sum)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7300" y="2514600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ourier New"/>
                <a:ea typeface="Times New Roman" pitchFamily="18" charset="0"/>
                <a:cs typeface="Courier New"/>
              </a:rPr>
              <a:t>account = 100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67300" y="3207097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ourier New"/>
                <a:ea typeface="Times New Roman" pitchFamily="18" charset="0"/>
                <a:cs typeface="Courier New"/>
              </a:rPr>
              <a:t>account = 100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67300" y="4057303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ourier New"/>
                <a:ea typeface="Times New Roman" pitchFamily="18" charset="0"/>
                <a:cs typeface="Courier New"/>
              </a:rPr>
              <a:t>account = 0</a:t>
            </a:r>
          </a:p>
        </p:txBody>
      </p:sp>
      <p:sp>
        <p:nvSpPr>
          <p:cNvPr id="21" name="Cloud 20"/>
          <p:cNvSpPr/>
          <p:nvPr/>
        </p:nvSpPr>
        <p:spPr>
          <a:xfrm>
            <a:off x="4495800" y="4518968"/>
            <a:ext cx="4191000" cy="1551632"/>
          </a:xfrm>
          <a:prstGeom prst="cloud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Optima"/>
                <a:cs typeface="Optima"/>
              </a:rPr>
              <a:t>account = -100</a:t>
            </a:r>
            <a:endParaRPr lang="en-US" sz="28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7378 0.1247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7378 0.2495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14" grpId="0"/>
      <p:bldP spid="16" grpId="0"/>
      <p:bldP spid="18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89374"/>
            <a:ext cx="4279900" cy="4936789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Optima"/>
                <a:cs typeface="Optima"/>
              </a:rPr>
              <a:t>Strong Determinism: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Make no assumptions about program behavior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Help debug </a:t>
            </a:r>
            <a:r>
              <a:rPr lang="en-US" dirty="0" err="1" smtClean="0">
                <a:latin typeface="Optima"/>
                <a:cs typeface="Optima"/>
              </a:rPr>
              <a:t>racey</a:t>
            </a:r>
            <a:r>
              <a:rPr lang="en-US" dirty="0" smtClean="0">
                <a:latin typeface="Optima"/>
                <a:cs typeface="Optima"/>
              </a:rPr>
              <a:t> programs</a:t>
            </a:r>
          </a:p>
          <a:p>
            <a:pPr lvl="1"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b="1" dirty="0" smtClean="0">
                <a:latin typeface="Optima"/>
                <a:cs typeface="Optima"/>
              </a:rPr>
              <a:t>Performance: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Small enough overhead to be on all the time</a:t>
            </a:r>
          </a:p>
          <a:p>
            <a:pPr lvl="1">
              <a:buNone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b="1" dirty="0" smtClean="0">
                <a:latin typeface="Optima"/>
                <a:cs typeface="Optima"/>
              </a:rPr>
              <a:t>Compatibility:</a:t>
            </a:r>
          </a:p>
          <a:p>
            <a:pPr lvl="1"/>
            <a:r>
              <a:rPr lang="en-US" dirty="0" smtClean="0">
                <a:latin typeface="Optima"/>
                <a:cs typeface="Optima"/>
              </a:rPr>
              <a:t>Complex speculative cores</a:t>
            </a:r>
          </a:p>
          <a:p>
            <a:pPr lvl="1"/>
            <a:r>
              <a:rPr lang="en-US" b="1" dirty="0" smtClean="0">
                <a:latin typeface="Optima"/>
                <a:cs typeface="Optima"/>
              </a:rPr>
              <a:t>Non-speculative</a:t>
            </a:r>
            <a:r>
              <a:rPr lang="en-US" dirty="0" smtClean="0">
                <a:latin typeface="Optima"/>
                <a:cs typeface="Optima"/>
              </a:rPr>
              <a:t> cores</a:t>
            </a:r>
          </a:p>
          <a:p>
            <a:pPr lvl="1"/>
            <a:endParaRPr lang="en-US" dirty="0" smtClean="0">
              <a:latin typeface="Optima"/>
              <a:cs typeface="Optima"/>
            </a:endParaRPr>
          </a:p>
          <a:p>
            <a:pPr lvl="1"/>
            <a:endParaRPr lang="en-US" b="1" dirty="0" smtClean="0">
              <a:latin typeface="Optima"/>
              <a:cs typeface="Optima"/>
            </a:endParaRPr>
          </a:p>
        </p:txBody>
      </p:sp>
      <p:sp>
        <p:nvSpPr>
          <p:cNvPr id="7" name="Oval 3"/>
          <p:cNvSpPr>
            <a:spLocks/>
          </p:cNvSpPr>
          <p:nvPr/>
        </p:nvSpPr>
        <p:spPr bwMode="auto">
          <a:xfrm>
            <a:off x="136624" y="1678384"/>
            <a:ext cx="2276376" cy="2271316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77800" y="892314"/>
            <a:ext cx="291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tima ExtraBlack"/>
                <a:cs typeface="Optima ExtraBlack"/>
              </a:rPr>
              <a:t>Strong </a:t>
            </a:r>
          </a:p>
          <a:p>
            <a:pPr algn="ctr"/>
            <a:r>
              <a:rPr lang="en-US" sz="2000" dirty="0" smtClean="0">
                <a:latin typeface="Optima ExtraBlack"/>
                <a:cs typeface="Optima ExtraBlack"/>
              </a:rPr>
              <a:t>Determinism</a:t>
            </a:r>
            <a:endParaRPr lang="en-US" sz="2000" dirty="0">
              <a:latin typeface="Optima ExtraBlack"/>
              <a:cs typeface="Optima ExtraBlack"/>
            </a:endParaRPr>
          </a:p>
        </p:txBody>
      </p:sp>
      <p:sp>
        <p:nvSpPr>
          <p:cNvPr id="9" name="Oval 2"/>
          <p:cNvSpPr>
            <a:spLocks/>
          </p:cNvSpPr>
          <p:nvPr/>
        </p:nvSpPr>
        <p:spPr bwMode="auto">
          <a:xfrm>
            <a:off x="1727200" y="1689100"/>
            <a:ext cx="2276376" cy="2260600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1189374"/>
            <a:ext cx="291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tima ExtraBlack"/>
                <a:cs typeface="Optima ExtraBlack"/>
              </a:rPr>
              <a:t>Performance</a:t>
            </a:r>
            <a:endParaRPr lang="en-US" sz="2000" dirty="0">
              <a:latin typeface="Optima ExtraBlack"/>
              <a:cs typeface="Optima Extra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100" y="5384800"/>
            <a:ext cx="291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tima ExtraBlack"/>
                <a:cs typeface="Optima ExtraBlack"/>
              </a:rPr>
              <a:t>Compatibility</a:t>
            </a:r>
            <a:endParaRPr lang="en-US" sz="2000" dirty="0">
              <a:latin typeface="Optima ExtraBlack"/>
              <a:cs typeface="Optima ExtraBlack"/>
            </a:endParaRPr>
          </a:p>
        </p:txBody>
      </p:sp>
      <p:sp>
        <p:nvSpPr>
          <p:cNvPr id="13" name="Oval 3"/>
          <p:cNvSpPr>
            <a:spLocks/>
          </p:cNvSpPr>
          <p:nvPr/>
        </p:nvSpPr>
        <p:spPr bwMode="auto">
          <a:xfrm>
            <a:off x="892076" y="3049984"/>
            <a:ext cx="2276376" cy="2260600"/>
          </a:xfrm>
          <a:prstGeom prst="ellipse">
            <a:avLst/>
          </a:prstGeom>
          <a:blipFill dpi="0" rotWithShape="0">
            <a:blip r:embed="rId5">
              <a:grayscl/>
            </a:blip>
            <a:srcRect/>
            <a:stretch>
              <a:fillRect/>
            </a:stretch>
          </a:blip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9" grpId="0" animBg="1"/>
      <p:bldP spid="10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720" y="503238"/>
            <a:ext cx="5443279" cy="585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Optima"/>
                <a:cs typeface="Optima"/>
              </a:rPr>
              <a:t>Motivation &amp; Goals</a:t>
            </a:r>
          </a:p>
          <a:p>
            <a:endParaRPr lang="en-US" b="1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b="1" dirty="0" smtClean="0">
                <a:latin typeface="Optima"/>
                <a:cs typeface="Optima"/>
              </a:rPr>
              <a:t>Model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Implementation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Evaluation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Conclusion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Related Work (optional)</a:t>
            </a:r>
            <a:endParaRPr lang="en-US" dirty="0" smtClean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5403630" y="1121941"/>
            <a:ext cx="1560629" cy="53680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1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9239" y="1140692"/>
            <a:ext cx="1574190" cy="53680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tima"/>
                <a:cs typeface="Optima"/>
              </a:rPr>
              <a:t>Proc 0        </a:t>
            </a:r>
            <a:endParaRPr lang="en-US" sz="6600" b="1" dirty="0">
              <a:solidFill>
                <a:schemeClr val="accent1">
                  <a:lumMod val="60000"/>
                  <a:lumOff val="4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Calvin: The Big Picture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2251157" y="1428255"/>
            <a:ext cx="154603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1159" y="3159287"/>
            <a:ext cx="154603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C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2083" y="1982253"/>
            <a:ext cx="154521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B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51159" y="3683170"/>
            <a:ext cx="154603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D</a:t>
            </a:r>
            <a:endParaRPr lang="en-US" sz="2400" b="1" dirty="0">
              <a:latin typeface="Optima"/>
              <a:cs typeface="Optima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5400000">
            <a:off x="-2090904" y="3929951"/>
            <a:ext cx="5155941" cy="1588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-4465" y="4659167"/>
            <a:ext cx="461665" cy="16023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Memory Order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39587" y="3386102"/>
            <a:ext cx="15327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D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40659" y="2209068"/>
            <a:ext cx="153190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B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40659" y="1121941"/>
            <a:ext cx="153271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Store A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40659" y="1640336"/>
            <a:ext cx="15327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Load A</a:t>
            </a:r>
            <a:endParaRPr lang="en-US" sz="2400" b="1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0069 0.290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00069 0.144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472 L -0.00034 0.5939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16389 L 4.16667E-6 0.5233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4537 L 0.00018 -0.1715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-0.2074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33333E-6 L -0.00018 -0.04074 " pathEditMode="relative" ptsTypes="AA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35" grpId="1" animBg="1"/>
      <p:bldP spid="41" grpId="1" animBg="1"/>
      <p:bldP spid="71" grpId="1" animBg="1"/>
      <p:bldP spid="73" grpId="1" animBg="1"/>
      <p:bldP spid="74" grpId="1" animBg="1"/>
      <p:bldP spid="8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urved Connector 24"/>
          <p:cNvCxnSpPr>
            <a:endCxn id="23" idx="3"/>
          </p:cNvCxnSpPr>
          <p:nvPr/>
        </p:nvCxnSpPr>
        <p:spPr>
          <a:xfrm rot="10800000" flipV="1">
            <a:off x="3136900" y="3530720"/>
            <a:ext cx="1485900" cy="987335"/>
          </a:xfrm>
          <a:prstGeom prst="curvedConnector3">
            <a:avLst>
              <a:gd name="adj1" fmla="val 50000"/>
            </a:avLst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</a:t>
            </a:r>
            <a:r>
              <a:rPr lang="en-US" dirty="0" smtClean="0"/>
              <a:t>Total Store Order (TSO)…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69255"/>
            <a:ext cx="8229600" cy="21208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TSO is a </a:t>
            </a:r>
            <a:r>
              <a:rPr lang="en-US" sz="2400" b="1" dirty="0" smtClean="0">
                <a:latin typeface="Optima"/>
                <a:cs typeface="Optima"/>
              </a:rPr>
              <a:t>Relaxed</a:t>
            </a:r>
            <a:r>
              <a:rPr lang="en-US" sz="2400" dirty="0" smtClean="0">
                <a:latin typeface="Optima"/>
                <a:cs typeface="Optima"/>
              </a:rPr>
              <a:t> memory model</a:t>
            </a:r>
          </a:p>
          <a:p>
            <a:r>
              <a:rPr lang="en-US" sz="2400" u="sng" dirty="0" smtClean="0">
                <a:latin typeface="Optima"/>
                <a:cs typeface="Optima"/>
              </a:rPr>
              <a:t>Key point</a:t>
            </a:r>
            <a:r>
              <a:rPr lang="en-US" sz="2400" dirty="0" smtClean="0">
                <a:latin typeface="Optima"/>
                <a:cs typeface="Optima"/>
              </a:rPr>
              <a:t>: write completion can be delayed</a:t>
            </a:r>
            <a:endParaRPr lang="en-US" dirty="0" smtClean="0">
              <a:solidFill>
                <a:schemeClr val="accent2"/>
              </a:solidFill>
              <a:latin typeface="Optima"/>
              <a:cs typeface="Optima"/>
            </a:endParaRPr>
          </a:p>
          <a:p>
            <a:endParaRPr lang="en-US" dirty="0" smtClean="0">
              <a:latin typeface="Optima"/>
              <a:cs typeface="Optima"/>
            </a:endParaRPr>
          </a:p>
          <a:p>
            <a:endParaRPr lang="en-US" dirty="0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384300" y="2730500"/>
            <a:ext cx="1739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Tw Cen MT" charset="0"/>
              </a:rPr>
              <a:t>processor </a:t>
            </a:r>
            <a:r>
              <a:rPr lang="en-US" sz="2000" b="1" dirty="0">
                <a:latin typeface="Tw Cen MT" charset="0"/>
              </a:rPr>
              <a:t>0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384300" y="3130610"/>
            <a:ext cx="1739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ST A &lt;- 1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384300" y="3740210"/>
            <a:ext cx="1739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R1 &lt;- LD B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384300" y="3130610"/>
            <a:ext cx="1739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ST A &lt;- 1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1384300" y="3740210"/>
            <a:ext cx="1739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R1 &lt;- LD B</a:t>
            </a: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1384300" y="3130610"/>
            <a:ext cx="1739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ST A &lt;- 1</a:t>
            </a: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1384300" y="3740210"/>
            <a:ext cx="1739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R1 &lt;- LD B</a:t>
            </a: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1384300" y="3130610"/>
            <a:ext cx="1739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ST A &lt;- 1</a:t>
            </a:r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1384300" y="3740210"/>
            <a:ext cx="1739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R1 &lt;- LD B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6732091" y="4214241"/>
            <a:ext cx="3390900" cy="1588"/>
          </a:xfrm>
          <a:prstGeom prst="straightConnector1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428335" y="2571810"/>
            <a:ext cx="461665" cy="3432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Optima"/>
                <a:cs typeface="Optima"/>
              </a:rPr>
              <a:t>Memory Order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150" y="3130610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ourier New"/>
                <a:ea typeface="Times New Roman" pitchFamily="18" charset="0"/>
                <a:cs typeface="Courier New"/>
              </a:rPr>
              <a:t>PC -&gt;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3886200" y="2730500"/>
            <a:ext cx="1739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Tw Cen MT" charset="0"/>
              </a:rPr>
              <a:t>local buffering</a:t>
            </a:r>
            <a:endParaRPr lang="en-US" sz="2000" b="1" dirty="0">
              <a:latin typeface="Tw Cen MT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384300" y="4318000"/>
            <a:ext cx="1739900" cy="40011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R2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&lt;- LD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 A</a:t>
            </a:r>
            <a:endParaRPr lang="en-US" sz="2000" b="1" dirty="0" smtClean="0">
              <a:solidFill>
                <a:srgbClr val="FFFFFF"/>
              </a:solidFill>
              <a:latin typeface="Courier New"/>
              <a:ea typeface="Times New Roman" pitchFamily="18" charset="0"/>
              <a:cs typeface="Courier New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397000" y="4318001"/>
            <a:ext cx="1739900" cy="40011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R2 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&lt;- LD</a:t>
            </a:r>
            <a:r>
              <a:rPr lang="en-US" sz="2000" b="1" dirty="0" smtClean="0">
                <a:solidFill>
                  <a:srgbClr val="FFFFFF"/>
                </a:solidFill>
                <a:latin typeface="Courier New"/>
                <a:ea typeface="Times New Roman" pitchFamily="18" charset="0"/>
                <a:cs typeface="Courier New"/>
              </a:rPr>
              <a:t> A</a:t>
            </a:r>
            <a:endParaRPr lang="en-US" sz="2000" b="1" dirty="0" smtClean="0">
              <a:solidFill>
                <a:srgbClr val="FFFFFF"/>
              </a:solidFill>
              <a:latin typeface="Courier New"/>
              <a:ea typeface="Times New Roman" pitchFamily="18" charset="0"/>
              <a:cs typeface="Courier New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2273300"/>
            <a:ext cx="8890000" cy="402660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7014 1.85185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0.08125 " pathEditMode="relative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56042 -0.0027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125 L -3.33333E-6 0.16644 " pathEditMode="relative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56059 -3.33333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14 1.85185E-6 L 0.56059 0.2699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9" grpId="0" animBg="1"/>
      <p:bldP spid="18" grpId="0"/>
      <p:bldP spid="18" grpId="1"/>
      <p:bldP spid="18" grpId="2"/>
      <p:bldP spid="19" grpId="0"/>
      <p:bldP spid="22" grpId="0" animBg="1"/>
      <p:bldP spid="40" grpId="0" animBg="1"/>
    </p:bldLst>
  </p:timing>
</p:sld>
</file>

<file path=ppt/theme/theme1.xml><?xml version="1.0" encoding="utf-8"?>
<a:theme xmlns:a="http://schemas.openxmlformats.org/drawingml/2006/main" name="Prelim-Hobb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Prelim-Hobbes.potx</Template>
  <TotalTime>30936</TotalTime>
  <Words>2267</Words>
  <Application>Microsoft Macintosh PowerPoint</Application>
  <PresentationFormat>On-screen Show (4:3)</PresentationFormat>
  <Paragraphs>710</Paragraphs>
  <Slides>47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Prelim-Hobbes</vt:lpstr>
      <vt:lpstr>Slide 1</vt:lpstr>
      <vt:lpstr>Executive Summary</vt:lpstr>
      <vt:lpstr>Outline</vt:lpstr>
      <vt:lpstr>Want Deterministic Execution</vt:lpstr>
      <vt:lpstr>Want Deterministic Execution</vt:lpstr>
      <vt:lpstr>Specific Goals</vt:lpstr>
      <vt:lpstr>Outline</vt:lpstr>
      <vt:lpstr>Calvin: The Big Picture</vt:lpstr>
      <vt:lpstr>Recall Total Store Order (TSO)…</vt:lpstr>
      <vt:lpstr>Calvin Model: One Interleaving</vt:lpstr>
      <vt:lpstr>Calvin Model: Reduce Scope</vt:lpstr>
      <vt:lpstr>Stratum Termination Function (3 Modes)</vt:lpstr>
      <vt:lpstr>Outline</vt:lpstr>
      <vt:lpstr>Implementation: Overview</vt:lpstr>
      <vt:lpstr>Unordered Write Cache</vt:lpstr>
      <vt:lpstr>MIST Protocol</vt:lpstr>
      <vt:lpstr>Outline</vt:lpstr>
      <vt:lpstr>Evaluation Methodology</vt:lpstr>
      <vt:lpstr>Unbounded Deterministic Mode</vt:lpstr>
      <vt:lpstr>Bounded Deterministic Mode</vt:lpstr>
      <vt:lpstr>Conventional Mode</vt:lpstr>
      <vt:lpstr>Outline</vt:lpstr>
      <vt:lpstr>Conclusion</vt:lpstr>
      <vt:lpstr>Outline</vt:lpstr>
      <vt:lpstr>Related Work</vt:lpstr>
      <vt:lpstr>Questions?</vt:lpstr>
      <vt:lpstr>Backup Slides Follow</vt:lpstr>
      <vt:lpstr>Calvin Model</vt:lpstr>
      <vt:lpstr>Coherence Protocol</vt:lpstr>
      <vt:lpstr>L1 Cache States</vt:lpstr>
      <vt:lpstr>Directory States</vt:lpstr>
      <vt:lpstr>Stratum Size Predictor</vt:lpstr>
      <vt:lpstr>Reader Self-Invalidation</vt:lpstr>
      <vt:lpstr>Predictor</vt:lpstr>
      <vt:lpstr>Predictor Helps Improve Performance</vt:lpstr>
      <vt:lpstr>Write Cache Size Affects Performance</vt:lpstr>
      <vt:lpstr>Bottom Line</vt:lpstr>
      <vt:lpstr>Calvin-MIST Operation</vt:lpstr>
      <vt:lpstr>Example Protocol Operation</vt:lpstr>
      <vt:lpstr>Slide 40</vt:lpstr>
      <vt:lpstr>Atomic Operations</vt:lpstr>
      <vt:lpstr>Multi-Writer Example</vt:lpstr>
      <vt:lpstr>Atomic Operations</vt:lpstr>
      <vt:lpstr>Atomic Example</vt:lpstr>
      <vt:lpstr>Deterministic Input</vt:lpstr>
      <vt:lpstr>Conventional Mode Slowdown</vt:lpstr>
      <vt:lpstr>With Average Stratum Size</vt:lpstr>
    </vt:vector>
  </TitlesOfParts>
  <Company>Google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Calvin </dc:title>
  <dc:creator>Polina Dudnik</dc:creator>
  <cp:lastModifiedBy>Polina Dudnik</cp:lastModifiedBy>
  <cp:revision>622</cp:revision>
  <cp:lastPrinted>2011-02-08T20:34:15Z</cp:lastPrinted>
  <dcterms:created xsi:type="dcterms:W3CDTF">2011-02-08T18:39:47Z</dcterms:created>
  <dcterms:modified xsi:type="dcterms:W3CDTF">2011-02-16T18:10:08Z</dcterms:modified>
</cp:coreProperties>
</file>